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4400213" cy="774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2"/>
    <p:restoredTop sz="94595"/>
  </p:normalViewPr>
  <p:slideViewPr>
    <p:cSldViewPr snapToGrid="0" snapToObjects="1">
      <p:cViewPr>
        <p:scale>
          <a:sx n="79" d="100"/>
          <a:sy n="79" d="100"/>
        </p:scale>
        <p:origin x="46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C6B5F-9BC6-4B49-8DDC-1983D75D835F}" type="datetimeFigureOut">
              <a:rPr lang="en-US" smtClean="0"/>
              <a:t>1/10/16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0388" y="1143000"/>
            <a:ext cx="5737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E6213-E182-1D40-B82D-E427DFBD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1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" y="685800"/>
            <a:ext cx="63754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95081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3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" y="685800"/>
            <a:ext cx="63754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8549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67854"/>
            <a:ext cx="10800160" cy="2697104"/>
          </a:xfrm>
        </p:spPr>
        <p:txBody>
          <a:bodyPr anchor="b"/>
          <a:lstStyle>
            <a:lvl1pPr algn="ctr">
              <a:defRPr sz="67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068969"/>
            <a:ext cx="10800160" cy="1870398"/>
          </a:xfrm>
        </p:spPr>
        <p:txBody>
          <a:bodyPr/>
          <a:lstStyle>
            <a:lvl1pPr marL="0" indent="0" algn="ctr">
              <a:buNone/>
              <a:defRPr sz="2711"/>
            </a:lvl1pPr>
            <a:lvl2pPr marL="516453" indent="0" algn="ctr">
              <a:buNone/>
              <a:defRPr sz="2259"/>
            </a:lvl2pPr>
            <a:lvl3pPr marL="1032906" indent="0" algn="ctr">
              <a:buNone/>
              <a:defRPr sz="2033"/>
            </a:lvl3pPr>
            <a:lvl4pPr marL="1549359" indent="0" algn="ctr">
              <a:buNone/>
              <a:defRPr sz="1807"/>
            </a:lvl4pPr>
            <a:lvl5pPr marL="2065812" indent="0" algn="ctr">
              <a:buNone/>
              <a:defRPr sz="1807"/>
            </a:lvl5pPr>
            <a:lvl6pPr marL="2582266" indent="0" algn="ctr">
              <a:buNone/>
              <a:defRPr sz="1807"/>
            </a:lvl6pPr>
            <a:lvl7pPr marL="3098719" indent="0" algn="ctr">
              <a:buNone/>
              <a:defRPr sz="1807"/>
            </a:lvl7pPr>
            <a:lvl8pPr marL="3615172" indent="0" algn="ctr">
              <a:buNone/>
              <a:defRPr sz="1807"/>
            </a:lvl8pPr>
            <a:lvl9pPr marL="4131625" indent="0" algn="ctr">
              <a:buNone/>
              <a:defRPr sz="18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3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2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12456"/>
            <a:ext cx="3105046" cy="65652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12456"/>
            <a:ext cx="9135135" cy="65652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8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5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931371"/>
            <a:ext cx="12420184" cy="3222536"/>
          </a:xfrm>
        </p:spPr>
        <p:txBody>
          <a:bodyPr anchor="b"/>
          <a:lstStyle>
            <a:lvl1pPr>
              <a:defRPr sz="67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184394"/>
            <a:ext cx="12420184" cy="1694656"/>
          </a:xfrm>
        </p:spPr>
        <p:txBody>
          <a:bodyPr/>
          <a:lstStyle>
            <a:lvl1pPr marL="0" indent="0">
              <a:buNone/>
              <a:defRPr sz="2711">
                <a:solidFill>
                  <a:schemeClr val="tx1">
                    <a:tint val="75000"/>
                  </a:schemeClr>
                </a:solidFill>
              </a:defRPr>
            </a:lvl1pPr>
            <a:lvl2pPr marL="516453" indent="0">
              <a:buNone/>
              <a:defRPr sz="2259">
                <a:solidFill>
                  <a:schemeClr val="tx1">
                    <a:tint val="75000"/>
                  </a:schemeClr>
                </a:solidFill>
              </a:defRPr>
            </a:lvl2pPr>
            <a:lvl3pPr marL="1032906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3pPr>
            <a:lvl4pPr marL="1549359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4pPr>
            <a:lvl5pPr marL="2065812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5pPr>
            <a:lvl6pPr marL="25822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6pPr>
            <a:lvl7pPr marL="3098719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7pPr>
            <a:lvl8pPr marL="3615172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8pPr>
            <a:lvl9pPr marL="4131625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8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62280"/>
            <a:ext cx="6120091" cy="491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62280"/>
            <a:ext cx="6120091" cy="491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12457"/>
            <a:ext cx="12420184" cy="14973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99092"/>
            <a:ext cx="6091965" cy="930715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453" indent="0">
              <a:buNone/>
              <a:defRPr sz="2259" b="1"/>
            </a:lvl2pPr>
            <a:lvl3pPr marL="1032906" indent="0">
              <a:buNone/>
              <a:defRPr sz="2033" b="1"/>
            </a:lvl3pPr>
            <a:lvl4pPr marL="1549359" indent="0">
              <a:buNone/>
              <a:defRPr sz="1807" b="1"/>
            </a:lvl4pPr>
            <a:lvl5pPr marL="2065812" indent="0">
              <a:buNone/>
              <a:defRPr sz="1807" b="1"/>
            </a:lvl5pPr>
            <a:lvl6pPr marL="2582266" indent="0">
              <a:buNone/>
              <a:defRPr sz="1807" b="1"/>
            </a:lvl6pPr>
            <a:lvl7pPr marL="3098719" indent="0">
              <a:buNone/>
              <a:defRPr sz="1807" b="1"/>
            </a:lvl7pPr>
            <a:lvl8pPr marL="3615172" indent="0">
              <a:buNone/>
              <a:defRPr sz="1807" b="1"/>
            </a:lvl8pPr>
            <a:lvl9pPr marL="4131625" indent="0">
              <a:buNone/>
              <a:defRPr sz="1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829807"/>
            <a:ext cx="6091965" cy="41622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99092"/>
            <a:ext cx="6121966" cy="930715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453" indent="0">
              <a:buNone/>
              <a:defRPr sz="2259" b="1"/>
            </a:lvl2pPr>
            <a:lvl3pPr marL="1032906" indent="0">
              <a:buNone/>
              <a:defRPr sz="2033" b="1"/>
            </a:lvl3pPr>
            <a:lvl4pPr marL="1549359" indent="0">
              <a:buNone/>
              <a:defRPr sz="1807" b="1"/>
            </a:lvl4pPr>
            <a:lvl5pPr marL="2065812" indent="0">
              <a:buNone/>
              <a:defRPr sz="1807" b="1"/>
            </a:lvl5pPr>
            <a:lvl6pPr marL="2582266" indent="0">
              <a:buNone/>
              <a:defRPr sz="1807" b="1"/>
            </a:lvl6pPr>
            <a:lvl7pPr marL="3098719" indent="0">
              <a:buNone/>
              <a:defRPr sz="1807" b="1"/>
            </a:lvl7pPr>
            <a:lvl8pPr marL="3615172" indent="0">
              <a:buNone/>
              <a:defRPr sz="1807" b="1"/>
            </a:lvl8pPr>
            <a:lvl9pPr marL="4131625" indent="0">
              <a:buNone/>
              <a:defRPr sz="1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829807"/>
            <a:ext cx="6121966" cy="41622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1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8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467"/>
            <a:ext cx="4644443" cy="1807633"/>
          </a:xfrm>
        </p:spPr>
        <p:txBody>
          <a:bodyPr anchor="b"/>
          <a:lstStyle>
            <a:lvl1pPr>
              <a:defRPr sz="36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15425"/>
            <a:ext cx="7290108" cy="5505391"/>
          </a:xfrm>
        </p:spPr>
        <p:txBody>
          <a:bodyPr/>
          <a:lstStyle>
            <a:lvl1pPr>
              <a:defRPr sz="3615"/>
            </a:lvl1pPr>
            <a:lvl2pPr>
              <a:defRPr sz="3163"/>
            </a:lvl2pPr>
            <a:lvl3pPr>
              <a:defRPr sz="2711"/>
            </a:lvl3pPr>
            <a:lvl4pPr>
              <a:defRPr sz="2259"/>
            </a:lvl4pPr>
            <a:lvl5pPr>
              <a:defRPr sz="2259"/>
            </a:lvl5pPr>
            <a:lvl6pPr>
              <a:defRPr sz="2259"/>
            </a:lvl6pPr>
            <a:lvl7pPr>
              <a:defRPr sz="2259"/>
            </a:lvl7pPr>
            <a:lvl8pPr>
              <a:defRPr sz="2259"/>
            </a:lvl8pPr>
            <a:lvl9pPr>
              <a:defRPr sz="225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4100"/>
            <a:ext cx="4644443" cy="4305683"/>
          </a:xfrm>
        </p:spPr>
        <p:txBody>
          <a:bodyPr/>
          <a:lstStyle>
            <a:lvl1pPr marL="0" indent="0">
              <a:buNone/>
              <a:defRPr sz="1807"/>
            </a:lvl1pPr>
            <a:lvl2pPr marL="516453" indent="0">
              <a:buNone/>
              <a:defRPr sz="1581"/>
            </a:lvl2pPr>
            <a:lvl3pPr marL="1032906" indent="0">
              <a:buNone/>
              <a:defRPr sz="1356"/>
            </a:lvl3pPr>
            <a:lvl4pPr marL="1549359" indent="0">
              <a:buNone/>
              <a:defRPr sz="1130"/>
            </a:lvl4pPr>
            <a:lvl5pPr marL="2065812" indent="0">
              <a:buNone/>
              <a:defRPr sz="1130"/>
            </a:lvl5pPr>
            <a:lvl6pPr marL="2582266" indent="0">
              <a:buNone/>
              <a:defRPr sz="1130"/>
            </a:lvl6pPr>
            <a:lvl7pPr marL="3098719" indent="0">
              <a:buNone/>
              <a:defRPr sz="1130"/>
            </a:lvl7pPr>
            <a:lvl8pPr marL="3615172" indent="0">
              <a:buNone/>
              <a:defRPr sz="1130"/>
            </a:lvl8pPr>
            <a:lvl9pPr marL="4131625" indent="0">
              <a:buNone/>
              <a:defRPr sz="11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467"/>
            <a:ext cx="4644443" cy="1807633"/>
          </a:xfrm>
        </p:spPr>
        <p:txBody>
          <a:bodyPr anchor="b"/>
          <a:lstStyle>
            <a:lvl1pPr>
              <a:defRPr sz="36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15425"/>
            <a:ext cx="7290108" cy="5505391"/>
          </a:xfrm>
        </p:spPr>
        <p:txBody>
          <a:bodyPr anchor="t"/>
          <a:lstStyle>
            <a:lvl1pPr marL="0" indent="0">
              <a:buNone/>
              <a:defRPr sz="3615"/>
            </a:lvl1pPr>
            <a:lvl2pPr marL="516453" indent="0">
              <a:buNone/>
              <a:defRPr sz="3163"/>
            </a:lvl2pPr>
            <a:lvl3pPr marL="1032906" indent="0">
              <a:buNone/>
              <a:defRPr sz="2711"/>
            </a:lvl3pPr>
            <a:lvl4pPr marL="1549359" indent="0">
              <a:buNone/>
              <a:defRPr sz="2259"/>
            </a:lvl4pPr>
            <a:lvl5pPr marL="2065812" indent="0">
              <a:buNone/>
              <a:defRPr sz="2259"/>
            </a:lvl5pPr>
            <a:lvl6pPr marL="2582266" indent="0">
              <a:buNone/>
              <a:defRPr sz="2259"/>
            </a:lvl6pPr>
            <a:lvl7pPr marL="3098719" indent="0">
              <a:buNone/>
              <a:defRPr sz="2259"/>
            </a:lvl7pPr>
            <a:lvl8pPr marL="3615172" indent="0">
              <a:buNone/>
              <a:defRPr sz="2259"/>
            </a:lvl8pPr>
            <a:lvl9pPr marL="4131625" indent="0">
              <a:buNone/>
              <a:defRPr sz="225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4100"/>
            <a:ext cx="4644443" cy="4305683"/>
          </a:xfrm>
        </p:spPr>
        <p:txBody>
          <a:bodyPr/>
          <a:lstStyle>
            <a:lvl1pPr marL="0" indent="0">
              <a:buNone/>
              <a:defRPr sz="1807"/>
            </a:lvl1pPr>
            <a:lvl2pPr marL="516453" indent="0">
              <a:buNone/>
              <a:defRPr sz="1581"/>
            </a:lvl2pPr>
            <a:lvl3pPr marL="1032906" indent="0">
              <a:buNone/>
              <a:defRPr sz="1356"/>
            </a:lvl3pPr>
            <a:lvl4pPr marL="1549359" indent="0">
              <a:buNone/>
              <a:defRPr sz="1130"/>
            </a:lvl4pPr>
            <a:lvl5pPr marL="2065812" indent="0">
              <a:buNone/>
              <a:defRPr sz="1130"/>
            </a:lvl5pPr>
            <a:lvl6pPr marL="2582266" indent="0">
              <a:buNone/>
              <a:defRPr sz="1130"/>
            </a:lvl6pPr>
            <a:lvl7pPr marL="3098719" indent="0">
              <a:buNone/>
              <a:defRPr sz="1130"/>
            </a:lvl7pPr>
            <a:lvl8pPr marL="3615172" indent="0">
              <a:buNone/>
              <a:defRPr sz="1130"/>
            </a:lvl8pPr>
            <a:lvl9pPr marL="4131625" indent="0">
              <a:buNone/>
              <a:defRPr sz="11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12457"/>
            <a:ext cx="12420184" cy="149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62280"/>
            <a:ext cx="12420184" cy="491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180322"/>
            <a:ext cx="3240048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1AAC-A65D-7044-B83C-B384503BD135}" type="datetimeFigureOut">
              <a:rPr lang="en-US" smtClean="0"/>
              <a:t>1/10/16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180322"/>
            <a:ext cx="4860072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180322"/>
            <a:ext cx="3240048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0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32906" rtl="0" eaLnBrk="1" latinLnBrk="0" hangingPunct="1">
        <a:lnSpc>
          <a:spcPct val="90000"/>
        </a:lnSpc>
        <a:spcBef>
          <a:spcPct val="0"/>
        </a:spcBef>
        <a:buNone/>
        <a:defRPr sz="4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227" indent="-258227" algn="l" defTabSz="1032906" rtl="0" eaLnBrk="1" latinLnBrk="0" hangingPunct="1">
        <a:lnSpc>
          <a:spcPct val="90000"/>
        </a:lnSpc>
        <a:spcBef>
          <a:spcPts val="1130"/>
        </a:spcBef>
        <a:buFont typeface="Arial" panose="020B0604020202020204" pitchFamily="34" charset="0"/>
        <a:buChar char="•"/>
        <a:defRPr sz="3163" kern="1200">
          <a:solidFill>
            <a:schemeClr val="tx1"/>
          </a:solidFill>
          <a:latin typeface="+mn-lt"/>
          <a:ea typeface="+mn-ea"/>
          <a:cs typeface="+mn-cs"/>
        </a:defRPr>
      </a:lvl1pPr>
      <a:lvl2pPr marL="774680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711" kern="1200">
          <a:solidFill>
            <a:schemeClr val="tx1"/>
          </a:solidFill>
          <a:latin typeface="+mn-lt"/>
          <a:ea typeface="+mn-ea"/>
          <a:cs typeface="+mn-cs"/>
        </a:defRPr>
      </a:lvl2pPr>
      <a:lvl3pPr marL="1291133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3pPr>
      <a:lvl4pPr marL="1807586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324039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840492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356945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873398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389852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516453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2pPr>
      <a:lvl3pPr marL="1032906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3pPr>
      <a:lvl4pPr marL="1549359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065812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582266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098719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615172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131625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171"/>
          <a:stretch/>
        </p:blipFill>
        <p:spPr>
          <a:xfrm>
            <a:off x="7527469" y="2502734"/>
            <a:ext cx="1164188" cy="80149"/>
          </a:xfr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DCDCD"/>
              </a:clrFrom>
              <a:clrTo>
                <a:srgbClr val="CDCDC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8343" y="2509114"/>
            <a:ext cx="2606180" cy="3464174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587404" y="5985700"/>
            <a:ext cx="2607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35m addresses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195463" y="2498962"/>
            <a:ext cx="1164188" cy="29088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84% of addresses are in England and Wales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195463" y="5407761"/>
            <a:ext cx="1164188" cy="5720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359652" y="2498963"/>
            <a:ext cx="1164188" cy="4067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14% in London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359652" y="2905762"/>
            <a:ext cx="1164188" cy="24961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23840" y="2582883"/>
            <a:ext cx="1175752" cy="3169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93928" y="3071434"/>
            <a:ext cx="2649332" cy="2330441"/>
            <a:chOff x="5692023" y="979017"/>
            <a:chExt cx="2436167" cy="2142934"/>
          </a:xfrm>
        </p:grpSpPr>
        <p:sp>
          <p:nvSpPr>
            <p:cNvPr id="18" name="Rounded Rectangular Callout 17"/>
            <p:cNvSpPr/>
            <p:nvPr/>
          </p:nvSpPr>
          <p:spPr bwMode="auto">
            <a:xfrm>
              <a:off x="5692023" y="979017"/>
              <a:ext cx="2436167" cy="2142934"/>
            </a:xfrm>
            <a:prstGeom prst="wedgeRoundRectCallout">
              <a:avLst>
                <a:gd name="adj1" fmla="val -25741"/>
                <a:gd name="adj2" fmla="val -6871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9441" tIns="49721" rIns="99441" bIns="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200" dirty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  <a:t>~113km2 area (2%)</a:t>
              </a:r>
            </a:p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200" dirty="0" smtClean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  <a:t>3,982 “named roads”</a:t>
              </a:r>
              <a:endPara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endParaRPr>
            </a:p>
          </p:txBody>
        </p:sp>
        <p:pic>
          <p:nvPicPr>
            <p:cNvPr id="16" name="Content Placeholder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977542" y="1181350"/>
              <a:ext cx="1865128" cy="12801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5" name="Rectangle 4"/>
          <p:cNvSpPr/>
          <p:nvPr/>
        </p:nvSpPr>
        <p:spPr>
          <a:xfrm>
            <a:off x="8632764" y="1873750"/>
            <a:ext cx="2733672" cy="206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/>
          <a:stretch/>
        </p:blipFill>
        <p:spPr>
          <a:xfrm>
            <a:off x="2580407" y="1810781"/>
            <a:ext cx="5189666" cy="410809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433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408968" y="2188597"/>
            <a:ext cx="1164188" cy="291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82% of streets are referenced in </a:t>
            </a: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LRPP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08968" y="5100998"/>
            <a:ext cx="1164188" cy="63771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44780" y="2188597"/>
            <a:ext cx="1164188" cy="35531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98% of </a:t>
            </a:r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addresses include a 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44780" y="5741796"/>
            <a:ext cx="1164188" cy="824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573156" y="4703128"/>
            <a:ext cx="1164188" cy="102995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573156" y="2183127"/>
            <a:ext cx="1164188" cy="2520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74% of the streets qualify for house number inference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737345" y="2188597"/>
            <a:ext cx="1164188" cy="93326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111k house numbers are in LRPP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9737345" y="3121860"/>
            <a:ext cx="1164188" cy="9765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113k house numbers can be inferred</a:t>
            </a: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32466" y="2196934"/>
            <a:ext cx="2712798" cy="3623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" name="Cloud 1"/>
          <p:cNvSpPr/>
          <p:nvPr/>
        </p:nvSpPr>
        <p:spPr>
          <a:xfrm>
            <a:off x="9624732" y="4008646"/>
            <a:ext cx="1389413" cy="1811713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Not known and not suitable for inference</a:t>
            </a:r>
          </a:p>
        </p:txBody>
      </p:sp>
    </p:spTree>
    <p:extLst>
      <p:ext uri="{BB962C8B-B14F-4D97-AF65-F5344CB8AC3E}">
        <p14:creationId xmlns:p14="http://schemas.microsoft.com/office/powerpoint/2010/main" val="6704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5278024" y="3425435"/>
            <a:ext cx="658066" cy="658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547360" y="2843810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47360" y="3501876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for each road listed in OSON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47360" y="4159945"/>
            <a:ext cx="2734628" cy="7404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a list of the associations between each of the house numbers and names above and the list of postcodes in OSON </a:t>
            </a:r>
          </a:p>
        </p:txBody>
      </p:sp>
      <p:cxnSp>
        <p:nvCxnSpPr>
          <p:cNvPr id="20" name="Straight Arrow Connector 19"/>
          <p:cNvCxnSpPr>
            <a:stCxn id="19" idx="6"/>
            <a:endCxn id="20" idx="1"/>
          </p:cNvCxnSpPr>
          <p:nvPr/>
        </p:nvCxnSpPr>
        <p:spPr>
          <a:xfrm flipV="1">
            <a:off x="5936090" y="3087362"/>
            <a:ext cx="611270" cy="6671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6"/>
            <a:endCxn id="21" idx="1"/>
          </p:cNvCxnSpPr>
          <p:nvPr/>
        </p:nvCxnSpPr>
        <p:spPr>
          <a:xfrm flipV="1">
            <a:off x="5936090" y="3745427"/>
            <a:ext cx="611270" cy="90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6"/>
            <a:endCxn id="22" idx="1"/>
          </p:cNvCxnSpPr>
          <p:nvPr/>
        </p:nvCxnSpPr>
        <p:spPr>
          <a:xfrm>
            <a:off x="5936090" y="3754471"/>
            <a:ext cx="611270" cy="7757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64846" y="3484810"/>
            <a:ext cx="658066" cy="658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34182" y="2903186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34182" y="3561251"/>
            <a:ext cx="2734628" cy="4871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for each road listed in OSON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34182" y="4219320"/>
            <a:ext cx="2734628" cy="7404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a list of the associations between each of the house numbers and names above and the list of postcodes in OSON </a:t>
            </a:r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4022912" y="3146737"/>
            <a:ext cx="611270" cy="6671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1"/>
          </p:cNvCxnSpPr>
          <p:nvPr/>
        </p:nvCxnSpPr>
        <p:spPr>
          <a:xfrm flipV="1">
            <a:off x="4022912" y="3804802"/>
            <a:ext cx="611270" cy="90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8" idx="1"/>
          </p:cNvCxnSpPr>
          <p:nvPr/>
        </p:nvCxnSpPr>
        <p:spPr>
          <a:xfrm>
            <a:off x="4022912" y="3813843"/>
            <a:ext cx="611270" cy="77572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003478" y="2608546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Identify the list of house numbers in each OSON road through references in other open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03478" y="3484849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Statistically infer the existence of house numbers from the house numbers collected at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003478" y="4776280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p1.4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Enable the further application of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by creating the necessary data through crowdsourcing</a:t>
            </a:r>
            <a:endParaRPr lang="en-US" sz="979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003478" y="4307375"/>
            <a:ext cx="2734628" cy="248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p1.3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Correct the output of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</a:p>
        </p:txBody>
      </p: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 flipV="1">
            <a:off x="7368810" y="2899359"/>
            <a:ext cx="634668" cy="24737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7368810" y="3146737"/>
            <a:ext cx="634668" cy="6289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9" idx="1"/>
          </p:cNvCxnSpPr>
          <p:nvPr/>
        </p:nvCxnSpPr>
        <p:spPr>
          <a:xfrm>
            <a:off x="7368810" y="3146737"/>
            <a:ext cx="634668" cy="19203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0" idx="1"/>
          </p:cNvCxnSpPr>
          <p:nvPr/>
        </p:nvCxnSpPr>
        <p:spPr>
          <a:xfrm>
            <a:off x="7368810" y="3146737"/>
            <a:ext cx="634668" cy="12849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8" idx="0"/>
          </p:cNvCxnSpPr>
          <p:nvPr/>
        </p:nvCxnSpPr>
        <p:spPr>
          <a:xfrm>
            <a:off x="9370792" y="3190172"/>
            <a:ext cx="0" cy="2946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3"/>
            <a:endCxn id="18" idx="3"/>
          </p:cNvCxnSpPr>
          <p:nvPr/>
        </p:nvCxnSpPr>
        <p:spPr>
          <a:xfrm flipV="1">
            <a:off x="10738106" y="3775662"/>
            <a:ext cx="10358" cy="1291431"/>
          </a:xfrm>
          <a:prstGeom prst="bentConnector3">
            <a:avLst>
              <a:gd name="adj1" fmla="val 289090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20" idx="0"/>
          </p:cNvCxnSpPr>
          <p:nvPr/>
        </p:nvCxnSpPr>
        <p:spPr>
          <a:xfrm>
            <a:off x="9370792" y="4066471"/>
            <a:ext cx="0" cy="2409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364846" y="5145608"/>
            <a:ext cx="5032952" cy="215444"/>
            <a:chOff x="3372342" y="5543426"/>
            <a:chExt cx="5032952" cy="215444"/>
          </a:xfrm>
        </p:grpSpPr>
        <p:sp>
          <p:nvSpPr>
            <p:cNvPr id="22" name="Rounded Rectangle 21"/>
            <p:cNvSpPr/>
            <p:nvPr/>
          </p:nvSpPr>
          <p:spPr>
            <a:xfrm>
              <a:off x="3372342" y="5597177"/>
              <a:ext cx="98265" cy="950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418142" y="5543426"/>
              <a:ext cx="49871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  <a:t>Greyed-out boxes indicate processes that are not developed in this document</a:t>
              </a:r>
              <a:endParaRPr lang="en-US" sz="8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90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ic Disk 1"/>
          <p:cNvSpPr/>
          <p:nvPr/>
        </p:nvSpPr>
        <p:spPr>
          <a:xfrm>
            <a:off x="2796780" y="2138933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</a:p>
        </p:txBody>
      </p:sp>
      <p:sp>
        <p:nvSpPr>
          <p:cNvPr id="36" name="Magnetic Disk 35"/>
          <p:cNvSpPr/>
          <p:nvPr/>
        </p:nvSpPr>
        <p:spPr>
          <a:xfrm>
            <a:off x="2796780" y="3212447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LRPP</a:t>
            </a:r>
          </a:p>
        </p:txBody>
      </p:sp>
      <p:sp>
        <p:nvSpPr>
          <p:cNvPr id="43" name="Magnetic Disk 42"/>
          <p:cNvSpPr/>
          <p:nvPr/>
        </p:nvSpPr>
        <p:spPr>
          <a:xfrm>
            <a:off x="3983292" y="1912931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Reference data</a:t>
            </a:r>
          </a:p>
        </p:txBody>
      </p:sp>
      <p:cxnSp>
        <p:nvCxnSpPr>
          <p:cNvPr id="48" name="Elbow Connector 47"/>
          <p:cNvCxnSpPr>
            <a:stCxn id="2" idx="4"/>
            <a:endCxn id="43" idx="2"/>
          </p:cNvCxnSpPr>
          <p:nvPr/>
        </p:nvCxnSpPr>
        <p:spPr>
          <a:xfrm>
            <a:off x="3538874" y="2387536"/>
            <a:ext cx="44441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6" idx="4"/>
            <a:endCxn id="58" idx="2"/>
          </p:cNvCxnSpPr>
          <p:nvPr/>
        </p:nvCxnSpPr>
        <p:spPr>
          <a:xfrm flipV="1">
            <a:off x="3538874" y="2873441"/>
            <a:ext cx="2022720" cy="587609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agnetic Disk 57"/>
          <p:cNvSpPr/>
          <p:nvPr/>
        </p:nvSpPr>
        <p:spPr>
          <a:xfrm>
            <a:off x="5561597" y="2398835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Known house numbers</a:t>
            </a:r>
          </a:p>
        </p:txBody>
      </p:sp>
      <p:cxnSp>
        <p:nvCxnSpPr>
          <p:cNvPr id="71" name="Elbow Connector 70"/>
          <p:cNvCxnSpPr>
            <a:stCxn id="43" idx="4"/>
            <a:endCxn id="58" idx="2"/>
          </p:cNvCxnSpPr>
          <p:nvPr/>
        </p:nvCxnSpPr>
        <p:spPr>
          <a:xfrm>
            <a:off x="4725386" y="2387536"/>
            <a:ext cx="836208" cy="485905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Magnetic Disk 81"/>
          <p:cNvSpPr/>
          <p:nvPr/>
        </p:nvSpPr>
        <p:spPr>
          <a:xfrm>
            <a:off x="8593737" y="2398835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 data</a:t>
            </a:r>
          </a:p>
        </p:txBody>
      </p:sp>
      <p:cxnSp>
        <p:nvCxnSpPr>
          <p:cNvPr id="83" name="Elbow Connector 82"/>
          <p:cNvCxnSpPr>
            <a:stCxn id="58" idx="4"/>
            <a:endCxn id="87" idx="1"/>
          </p:cNvCxnSpPr>
          <p:nvPr/>
        </p:nvCxnSpPr>
        <p:spPr>
          <a:xfrm flipV="1">
            <a:off x="6303694" y="2873440"/>
            <a:ext cx="80981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113509" y="2593762"/>
            <a:ext cx="828619" cy="559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90" name="Elbow Connector 89"/>
          <p:cNvCxnSpPr>
            <a:stCxn id="87" idx="3"/>
            <a:endCxn id="82" idx="2"/>
          </p:cNvCxnSpPr>
          <p:nvPr/>
        </p:nvCxnSpPr>
        <p:spPr>
          <a:xfrm>
            <a:off x="7942128" y="2873440"/>
            <a:ext cx="65160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Magnetic Disk 93"/>
          <p:cNvSpPr/>
          <p:nvPr/>
        </p:nvSpPr>
        <p:spPr>
          <a:xfrm>
            <a:off x="2841981" y="5560047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OSOR</a:t>
            </a:r>
          </a:p>
        </p:txBody>
      </p:sp>
      <p:sp>
        <p:nvSpPr>
          <p:cNvPr id="96" name="Magnetic Disk 95"/>
          <p:cNvSpPr/>
          <p:nvPr/>
        </p:nvSpPr>
        <p:spPr>
          <a:xfrm>
            <a:off x="5561597" y="4071260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Streets for which data is missing</a:t>
            </a:r>
          </a:p>
        </p:txBody>
      </p:sp>
      <p:cxnSp>
        <p:nvCxnSpPr>
          <p:cNvPr id="97" name="Elbow Connector 96"/>
          <p:cNvCxnSpPr>
            <a:stCxn id="43" idx="4"/>
            <a:endCxn id="96" idx="2"/>
          </p:cNvCxnSpPr>
          <p:nvPr/>
        </p:nvCxnSpPr>
        <p:spPr>
          <a:xfrm>
            <a:off x="4725386" y="2387537"/>
            <a:ext cx="836208" cy="2158329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>
            <a:off x="3538874" y="3461048"/>
            <a:ext cx="2022720" cy="1084816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520314" y="5031771"/>
            <a:ext cx="1114916" cy="754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Augmentation with elements to support crowdsourcing</a:t>
            </a:r>
          </a:p>
        </p:txBody>
      </p:sp>
      <p:cxnSp>
        <p:nvCxnSpPr>
          <p:cNvPr id="107" name="Elbow Connector 106"/>
          <p:cNvCxnSpPr>
            <a:stCxn id="94" idx="4"/>
            <a:endCxn id="106" idx="1"/>
          </p:cNvCxnSpPr>
          <p:nvPr/>
        </p:nvCxnSpPr>
        <p:spPr>
          <a:xfrm flipV="1">
            <a:off x="3584078" y="5408915"/>
            <a:ext cx="3936239" cy="399735"/>
          </a:xfrm>
          <a:prstGeom prst="bentConnector3">
            <a:avLst>
              <a:gd name="adj1" fmla="val 4110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6" idx="4"/>
            <a:endCxn id="199" idx="1"/>
          </p:cNvCxnSpPr>
          <p:nvPr/>
        </p:nvCxnSpPr>
        <p:spPr>
          <a:xfrm>
            <a:off x="6303694" y="4545862"/>
            <a:ext cx="403093" cy="28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9034444" y="5067080"/>
            <a:ext cx="824908" cy="67518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Crowdflower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18" name="Elbow Connector 117"/>
          <p:cNvCxnSpPr>
            <a:stCxn id="106" idx="3"/>
            <a:endCxn id="117" idx="2"/>
          </p:cNvCxnSpPr>
          <p:nvPr/>
        </p:nvCxnSpPr>
        <p:spPr>
          <a:xfrm flipV="1">
            <a:off x="8635233" y="5404670"/>
            <a:ext cx="401773" cy="42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0202685" y="5124994"/>
            <a:ext cx="1114916" cy="559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Results collection and aggregation</a:t>
            </a:r>
          </a:p>
        </p:txBody>
      </p:sp>
      <p:cxnSp>
        <p:nvCxnSpPr>
          <p:cNvPr id="124" name="Elbow Connector 123"/>
          <p:cNvCxnSpPr>
            <a:stCxn id="122" idx="3"/>
            <a:endCxn id="58" idx="3"/>
          </p:cNvCxnSpPr>
          <p:nvPr/>
        </p:nvCxnSpPr>
        <p:spPr>
          <a:xfrm flipH="1" flipV="1">
            <a:off x="5932643" y="3348043"/>
            <a:ext cx="5384958" cy="2056626"/>
          </a:xfrm>
          <a:prstGeom prst="bentConnector4">
            <a:avLst>
              <a:gd name="adj1" fmla="val -3462"/>
              <a:gd name="adj2" fmla="val 8592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7" idx="0"/>
            <a:endCxn id="122" idx="1"/>
          </p:cNvCxnSpPr>
          <p:nvPr/>
        </p:nvCxnSpPr>
        <p:spPr>
          <a:xfrm flipV="1">
            <a:off x="9858668" y="5404672"/>
            <a:ext cx="34401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22" idx="0"/>
            <a:endCxn id="96" idx="1"/>
          </p:cNvCxnSpPr>
          <p:nvPr/>
        </p:nvCxnSpPr>
        <p:spPr>
          <a:xfrm rot="16200000" flipV="1">
            <a:off x="7819527" y="2184374"/>
            <a:ext cx="1053734" cy="4827500"/>
          </a:xfrm>
          <a:prstGeom prst="bentConnector3">
            <a:avLst>
              <a:gd name="adj1" fmla="val 12091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317604" y="5438573"/>
            <a:ext cx="607859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9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0739447" y="4886360"/>
            <a:ext cx="405880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9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Fail</a:t>
            </a:r>
          </a:p>
        </p:txBody>
      </p:sp>
      <p:sp>
        <p:nvSpPr>
          <p:cNvPr id="149" name="Cloud 148"/>
          <p:cNvSpPr/>
          <p:nvPr/>
        </p:nvSpPr>
        <p:spPr>
          <a:xfrm>
            <a:off x="9898947" y="1658319"/>
            <a:ext cx="1267020" cy="9004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Other OLAF creation processes</a:t>
            </a:r>
          </a:p>
        </p:txBody>
      </p:sp>
      <p:cxnSp>
        <p:nvCxnSpPr>
          <p:cNvPr id="159" name="Elbow Connector 158"/>
          <p:cNvCxnSpPr>
            <a:stCxn id="82" idx="4"/>
            <a:endCxn id="149" idx="1"/>
          </p:cNvCxnSpPr>
          <p:nvPr/>
        </p:nvCxnSpPr>
        <p:spPr>
          <a:xfrm flipV="1">
            <a:off x="9335831" y="2557838"/>
            <a:ext cx="1196626" cy="315600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58" idx="4"/>
            <a:endCxn id="149" idx="2"/>
          </p:cNvCxnSpPr>
          <p:nvPr/>
        </p:nvCxnSpPr>
        <p:spPr>
          <a:xfrm flipV="1">
            <a:off x="6303691" y="2108562"/>
            <a:ext cx="3599186" cy="764879"/>
          </a:xfrm>
          <a:prstGeom prst="bentConnector3">
            <a:avLst>
              <a:gd name="adj1" fmla="val 85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43" idx="4"/>
            <a:endCxn id="106" idx="1"/>
          </p:cNvCxnSpPr>
          <p:nvPr/>
        </p:nvCxnSpPr>
        <p:spPr>
          <a:xfrm>
            <a:off x="4725386" y="2387533"/>
            <a:ext cx="2794928" cy="3021378"/>
          </a:xfrm>
          <a:prstGeom prst="bentConnector3">
            <a:avLst>
              <a:gd name="adj1" fmla="val 1684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6706785" y="4310675"/>
            <a:ext cx="1114916" cy="476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Prioritisation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/ filtering</a:t>
            </a:r>
          </a:p>
        </p:txBody>
      </p:sp>
      <p:cxnSp>
        <p:nvCxnSpPr>
          <p:cNvPr id="205" name="Elbow Connector 204"/>
          <p:cNvCxnSpPr>
            <a:stCxn id="199" idx="3"/>
            <a:endCxn id="106" idx="0"/>
          </p:cNvCxnSpPr>
          <p:nvPr/>
        </p:nvCxnSpPr>
        <p:spPr>
          <a:xfrm>
            <a:off x="7821700" y="4548683"/>
            <a:ext cx="256072" cy="483088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1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938955" y="3116881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grpSp>
        <p:nvGrpSpPr>
          <p:cNvPr id="229" name="Group 228"/>
          <p:cNvGrpSpPr/>
          <p:nvPr/>
        </p:nvGrpSpPr>
        <p:grpSpPr>
          <a:xfrm>
            <a:off x="12449842" y="2794607"/>
            <a:ext cx="284554" cy="284554"/>
            <a:chOff x="12700852" y="2794607"/>
            <a:chExt cx="284554" cy="284554"/>
          </a:xfrm>
        </p:grpSpPr>
        <p:sp>
          <p:nvSpPr>
            <p:cNvPr id="45" name="Oval 44"/>
            <p:cNvSpPr/>
            <p:nvPr/>
          </p:nvSpPr>
          <p:spPr>
            <a:xfrm>
              <a:off x="12700852" y="2794607"/>
              <a:ext cx="284554" cy="284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46" name="Oval 45"/>
            <p:cNvSpPr/>
            <p:nvPr/>
          </p:nvSpPr>
          <p:spPr>
            <a:xfrm>
              <a:off x="12735725" y="2829480"/>
              <a:ext cx="214809" cy="214809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70221" y="2808849"/>
            <a:ext cx="1032141" cy="8160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Ingestion of primary data sources</a:t>
            </a:r>
          </a:p>
        </p:txBody>
      </p:sp>
      <p:cxnSp>
        <p:nvCxnSpPr>
          <p:cNvPr id="62" name="Straight Arrow Connector 61"/>
          <p:cNvCxnSpPr>
            <a:stCxn id="13" idx="6"/>
            <a:endCxn id="15" idx="1"/>
          </p:cNvCxnSpPr>
          <p:nvPr/>
        </p:nvCxnSpPr>
        <p:spPr>
          <a:xfrm flipV="1">
            <a:off x="1138980" y="3216892"/>
            <a:ext cx="331241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31232" y="2202947"/>
            <a:ext cx="45719" cy="2203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77" name="Straight Arrow Connector 76"/>
          <p:cNvCxnSpPr>
            <a:stCxn id="15" idx="3"/>
          </p:cNvCxnSpPr>
          <p:nvPr/>
        </p:nvCxnSpPr>
        <p:spPr>
          <a:xfrm>
            <a:off x="2502362" y="3216892"/>
            <a:ext cx="33124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0806545" y="2103310"/>
            <a:ext cx="1547057" cy="691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Computation of additional data (e.g. inference)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277339" y="3765468"/>
            <a:ext cx="1450447" cy="6898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Preparation and augmentation for crowdsourcing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8007834" y="3765469"/>
            <a:ext cx="1202738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</a:t>
            </a:r>
            <a:b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sourcing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8" name="Diamond 97"/>
          <p:cNvSpPr/>
          <p:nvPr/>
        </p:nvSpPr>
        <p:spPr>
          <a:xfrm>
            <a:off x="4590266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01" name="TextBox 100"/>
          <p:cNvSpPr txBox="1"/>
          <p:nvPr/>
        </p:nvSpPr>
        <p:spPr>
          <a:xfrm>
            <a:off x="5068959" y="3091877"/>
            <a:ext cx="13356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[data is </a:t>
            </a:r>
            <a: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missing </a:t>
            </a:r>
            <a:b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that </a:t>
            </a: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cannot </a:t>
            </a:r>
            <a: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be </a:t>
            </a:r>
            <a:b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produced but </a:t>
            </a:r>
            <a:b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through human </a:t>
            </a:r>
            <a:b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contribution]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879399" y="4384162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</a:t>
            </a: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 </a:t>
            </a:r>
          </a:p>
          <a:p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missing]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03" name="Straight Arrow Connector 102"/>
          <p:cNvCxnSpPr>
            <a:stCxn id="98" idx="3"/>
            <a:endCxn id="84" idx="1"/>
          </p:cNvCxnSpPr>
          <p:nvPr/>
        </p:nvCxnSpPr>
        <p:spPr>
          <a:xfrm>
            <a:off x="5120300" y="4108722"/>
            <a:ext cx="1157039" cy="16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4" idx="3"/>
            <a:endCxn id="91" idx="1"/>
          </p:cNvCxnSpPr>
          <p:nvPr/>
        </p:nvCxnSpPr>
        <p:spPr>
          <a:xfrm>
            <a:off x="7727786" y="4110378"/>
            <a:ext cx="280048" cy="16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10978998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14" name="Straight Arrow Connector 113"/>
          <p:cNvCxnSpPr>
            <a:stCxn id="91" idx="3"/>
            <a:endCxn id="166" idx="1"/>
          </p:cNvCxnSpPr>
          <p:nvPr/>
        </p:nvCxnSpPr>
        <p:spPr>
          <a:xfrm>
            <a:off x="9210572" y="4112035"/>
            <a:ext cx="26106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3" idx="3"/>
            <a:endCxn id="80" idx="2"/>
          </p:cNvCxnSpPr>
          <p:nvPr/>
        </p:nvCxnSpPr>
        <p:spPr>
          <a:xfrm flipV="1">
            <a:off x="11509032" y="2794606"/>
            <a:ext cx="71042" cy="131411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3" idx="0"/>
            <a:endCxn id="139" idx="0"/>
          </p:cNvCxnSpPr>
          <p:nvPr/>
        </p:nvCxnSpPr>
        <p:spPr>
          <a:xfrm rot="16200000" flipV="1">
            <a:off x="7390696" y="-9615"/>
            <a:ext cx="12700" cy="7706639"/>
          </a:xfrm>
          <a:prstGeom prst="bentConnector3">
            <a:avLst>
              <a:gd name="adj1" fmla="val 6709079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9987925" y="3003137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not successful]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1456554" y="4125086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successful]</a:t>
            </a:r>
          </a:p>
        </p:txBody>
      </p:sp>
      <p:sp>
        <p:nvSpPr>
          <p:cNvPr id="139" name="Diamond 138"/>
          <p:cNvSpPr/>
          <p:nvPr/>
        </p:nvSpPr>
        <p:spPr>
          <a:xfrm>
            <a:off x="3272359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42" name="Straight Arrow Connector 141"/>
          <p:cNvCxnSpPr>
            <a:stCxn id="139" idx="3"/>
            <a:endCxn id="98" idx="1"/>
          </p:cNvCxnSpPr>
          <p:nvPr/>
        </p:nvCxnSpPr>
        <p:spPr>
          <a:xfrm>
            <a:off x="3802393" y="4108722"/>
            <a:ext cx="78787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13194" y="346239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</a:p>
        </p:txBody>
      </p:sp>
      <p:cxnSp>
        <p:nvCxnSpPr>
          <p:cNvPr id="150" name="Straight Arrow Connector 149"/>
          <p:cNvCxnSpPr>
            <a:endCxn id="139" idx="1"/>
          </p:cNvCxnSpPr>
          <p:nvPr/>
        </p:nvCxnSpPr>
        <p:spPr>
          <a:xfrm>
            <a:off x="2870527" y="4108722"/>
            <a:ext cx="40183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>
            <a:off x="9471634" y="3765469"/>
            <a:ext cx="1183662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Assessment of collected data</a:t>
            </a:r>
          </a:p>
        </p:txBody>
      </p:sp>
      <p:cxnSp>
        <p:nvCxnSpPr>
          <p:cNvPr id="168" name="Straight Arrow Connector 167"/>
          <p:cNvCxnSpPr>
            <a:stCxn id="166" idx="3"/>
            <a:endCxn id="113" idx="1"/>
          </p:cNvCxnSpPr>
          <p:nvPr/>
        </p:nvCxnSpPr>
        <p:spPr>
          <a:xfrm flipV="1">
            <a:off x="10655296" y="4108722"/>
            <a:ext cx="323702" cy="33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80" idx="1"/>
          </p:cNvCxnSpPr>
          <p:nvPr/>
        </p:nvCxnSpPr>
        <p:spPr>
          <a:xfrm>
            <a:off x="2831232" y="2448958"/>
            <a:ext cx="797531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80" idx="3"/>
            <a:endCxn id="45" idx="0"/>
          </p:cNvCxnSpPr>
          <p:nvPr/>
        </p:nvCxnSpPr>
        <p:spPr>
          <a:xfrm>
            <a:off x="12353602" y="2448958"/>
            <a:ext cx="238517" cy="34564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98" idx="2"/>
            <a:endCxn id="45" idx="4"/>
          </p:cNvCxnSpPr>
          <p:nvPr/>
        </p:nvCxnSpPr>
        <p:spPr>
          <a:xfrm rot="5400000" flipH="1" flipV="1">
            <a:off x="8076412" y="-141968"/>
            <a:ext cx="1294578" cy="7736836"/>
          </a:xfrm>
          <a:prstGeom prst="bentConnector3">
            <a:avLst>
              <a:gd name="adj1" fmla="val -550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39" idx="2"/>
            <a:endCxn id="45" idx="4"/>
          </p:cNvCxnSpPr>
          <p:nvPr/>
        </p:nvCxnSpPr>
        <p:spPr>
          <a:xfrm rot="5400000" flipH="1" flipV="1">
            <a:off x="7417458" y="-800922"/>
            <a:ext cx="1294578" cy="9054743"/>
          </a:xfrm>
          <a:prstGeom prst="bentConnector3">
            <a:avLst>
              <a:gd name="adj1" fmla="val -550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3542917" y="438416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[any 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</a:p>
        </p:txBody>
      </p:sp>
    </p:spTree>
    <p:extLst>
      <p:ext uri="{BB962C8B-B14F-4D97-AF65-F5344CB8AC3E}">
        <p14:creationId xmlns:p14="http://schemas.microsoft.com/office/powerpoint/2010/main" val="195074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26986" y="2769577"/>
            <a:ext cx="9759588" cy="2485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289016" y="2687141"/>
            <a:ext cx="1348834" cy="1078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1437257" y="1629057"/>
            <a:ext cx="1349317" cy="9669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38955" y="3116881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grpSp>
        <p:nvGrpSpPr>
          <p:cNvPr id="229" name="Group 228"/>
          <p:cNvGrpSpPr/>
          <p:nvPr/>
        </p:nvGrpSpPr>
        <p:grpSpPr>
          <a:xfrm>
            <a:off x="12897247" y="2794607"/>
            <a:ext cx="284554" cy="284554"/>
            <a:chOff x="12700852" y="2794607"/>
            <a:chExt cx="284554" cy="284554"/>
          </a:xfrm>
        </p:grpSpPr>
        <p:sp>
          <p:nvSpPr>
            <p:cNvPr id="45" name="Oval 44"/>
            <p:cNvSpPr/>
            <p:nvPr/>
          </p:nvSpPr>
          <p:spPr>
            <a:xfrm>
              <a:off x="12700852" y="2794607"/>
              <a:ext cx="284554" cy="284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46" name="Oval 45"/>
            <p:cNvSpPr/>
            <p:nvPr/>
          </p:nvSpPr>
          <p:spPr>
            <a:xfrm>
              <a:off x="12735725" y="2829480"/>
              <a:ext cx="214809" cy="214809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70221" y="2808849"/>
            <a:ext cx="1032141" cy="8160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Ingestion of primary data sources</a:t>
            </a:r>
          </a:p>
        </p:txBody>
      </p:sp>
      <p:cxnSp>
        <p:nvCxnSpPr>
          <p:cNvPr id="62" name="Straight Arrow Connector 61"/>
          <p:cNvCxnSpPr>
            <a:stCxn id="13" idx="6"/>
            <a:endCxn id="15" idx="1"/>
          </p:cNvCxnSpPr>
          <p:nvPr/>
        </p:nvCxnSpPr>
        <p:spPr>
          <a:xfrm flipV="1">
            <a:off x="1138980" y="3216892"/>
            <a:ext cx="331241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31232" y="1881554"/>
            <a:ext cx="45719" cy="25251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77" name="Straight Arrow Connector 76"/>
          <p:cNvCxnSpPr>
            <a:stCxn id="15" idx="3"/>
          </p:cNvCxnSpPr>
          <p:nvPr/>
        </p:nvCxnSpPr>
        <p:spPr>
          <a:xfrm>
            <a:off x="2502362" y="3216892"/>
            <a:ext cx="33124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1631028" y="1709119"/>
            <a:ext cx="1088334" cy="691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6490563" y="3765468"/>
            <a:ext cx="1450447" cy="6898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Preparation and augmentation for crowdsourcing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8262624" y="3765469"/>
            <a:ext cx="1202738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 collection in </a:t>
            </a:r>
            <a:r>
              <a:rPr lang="en-US" sz="1200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CrowdFlower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8" name="Diamond 97"/>
          <p:cNvSpPr/>
          <p:nvPr/>
        </p:nvSpPr>
        <p:spPr>
          <a:xfrm>
            <a:off x="4590266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01" name="TextBox 100"/>
          <p:cNvSpPr txBox="1"/>
          <p:nvPr/>
        </p:nvSpPr>
        <p:spPr>
          <a:xfrm>
            <a:off x="5068959" y="3454074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[roads lack </a:t>
            </a:r>
            <a:b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 </a:t>
            </a:r>
            <a:b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data]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879399" y="4384162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road lacks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data]</a:t>
            </a:r>
          </a:p>
        </p:txBody>
      </p:sp>
      <p:cxnSp>
        <p:nvCxnSpPr>
          <p:cNvPr id="103" name="Straight Arrow Connector 102"/>
          <p:cNvCxnSpPr>
            <a:stCxn id="98" idx="3"/>
            <a:endCxn id="84" idx="1"/>
          </p:cNvCxnSpPr>
          <p:nvPr/>
        </p:nvCxnSpPr>
        <p:spPr>
          <a:xfrm>
            <a:off x="5120300" y="4108722"/>
            <a:ext cx="1370263" cy="16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4" idx="3"/>
            <a:endCxn id="91" idx="1"/>
          </p:cNvCxnSpPr>
          <p:nvPr/>
        </p:nvCxnSpPr>
        <p:spPr>
          <a:xfrm>
            <a:off x="7941010" y="4110378"/>
            <a:ext cx="321614" cy="16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11344758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14" name="Straight Arrow Connector 113"/>
          <p:cNvCxnSpPr>
            <a:stCxn id="91" idx="3"/>
            <a:endCxn id="166" idx="1"/>
          </p:cNvCxnSpPr>
          <p:nvPr/>
        </p:nvCxnSpPr>
        <p:spPr>
          <a:xfrm>
            <a:off x="9465362" y="4112035"/>
            <a:ext cx="2907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3" idx="3"/>
            <a:endCxn id="80" idx="2"/>
          </p:cNvCxnSpPr>
          <p:nvPr/>
        </p:nvCxnSpPr>
        <p:spPr>
          <a:xfrm flipV="1">
            <a:off x="11874792" y="2400415"/>
            <a:ext cx="300403" cy="1708307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3" idx="0"/>
            <a:endCxn id="139" idx="0"/>
          </p:cNvCxnSpPr>
          <p:nvPr/>
        </p:nvCxnSpPr>
        <p:spPr>
          <a:xfrm rot="16200000" flipV="1">
            <a:off x="7573576" y="-192495"/>
            <a:ext cx="12700" cy="8072399"/>
          </a:xfrm>
          <a:prstGeom prst="bentConnector3">
            <a:avLst>
              <a:gd name="adj1" fmla="val 455830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0526405" y="2797073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not successful]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1791834" y="4125086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successful]</a:t>
            </a:r>
          </a:p>
        </p:txBody>
      </p:sp>
      <p:sp>
        <p:nvSpPr>
          <p:cNvPr id="139" name="Diamond 138"/>
          <p:cNvSpPr/>
          <p:nvPr/>
        </p:nvSpPr>
        <p:spPr>
          <a:xfrm>
            <a:off x="3272359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42" name="Straight Arrow Connector 141"/>
          <p:cNvCxnSpPr>
            <a:stCxn id="139" idx="3"/>
            <a:endCxn id="98" idx="1"/>
          </p:cNvCxnSpPr>
          <p:nvPr/>
        </p:nvCxnSpPr>
        <p:spPr>
          <a:xfrm>
            <a:off x="3802393" y="4108722"/>
            <a:ext cx="78787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13194" y="346239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</a:p>
        </p:txBody>
      </p:sp>
      <p:cxnSp>
        <p:nvCxnSpPr>
          <p:cNvPr id="150" name="Straight Arrow Connector 149"/>
          <p:cNvCxnSpPr>
            <a:endCxn id="139" idx="1"/>
          </p:cNvCxnSpPr>
          <p:nvPr/>
        </p:nvCxnSpPr>
        <p:spPr>
          <a:xfrm>
            <a:off x="2870527" y="4108722"/>
            <a:ext cx="40183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>
            <a:off x="9756114" y="3765469"/>
            <a:ext cx="1183662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Assessment of collected data</a:t>
            </a:r>
          </a:p>
        </p:txBody>
      </p:sp>
      <p:cxnSp>
        <p:nvCxnSpPr>
          <p:cNvPr id="168" name="Straight Arrow Connector 167"/>
          <p:cNvCxnSpPr>
            <a:stCxn id="166" idx="3"/>
            <a:endCxn id="113" idx="1"/>
          </p:cNvCxnSpPr>
          <p:nvPr/>
        </p:nvCxnSpPr>
        <p:spPr>
          <a:xfrm flipV="1">
            <a:off x="10939776" y="4108722"/>
            <a:ext cx="404982" cy="33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80" idx="1"/>
          </p:cNvCxnSpPr>
          <p:nvPr/>
        </p:nvCxnSpPr>
        <p:spPr>
          <a:xfrm>
            <a:off x="2854091" y="2054767"/>
            <a:ext cx="877693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80" idx="3"/>
            <a:endCxn id="45" idx="0"/>
          </p:cNvCxnSpPr>
          <p:nvPr/>
        </p:nvCxnSpPr>
        <p:spPr>
          <a:xfrm>
            <a:off x="12719362" y="2054767"/>
            <a:ext cx="320162" cy="739840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98" idx="2"/>
            <a:endCxn id="45" idx="4"/>
          </p:cNvCxnSpPr>
          <p:nvPr/>
        </p:nvCxnSpPr>
        <p:spPr>
          <a:xfrm rot="5400000" flipH="1" flipV="1">
            <a:off x="8300114" y="-365671"/>
            <a:ext cx="1294578" cy="8184241"/>
          </a:xfrm>
          <a:prstGeom prst="bentConnector3">
            <a:avLst>
              <a:gd name="adj1" fmla="val -504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39" idx="2"/>
            <a:endCxn id="45" idx="4"/>
          </p:cNvCxnSpPr>
          <p:nvPr/>
        </p:nvCxnSpPr>
        <p:spPr>
          <a:xfrm rot="5400000" flipH="1" flipV="1">
            <a:off x="7641161" y="-1024624"/>
            <a:ext cx="1294578" cy="9502148"/>
          </a:xfrm>
          <a:prstGeom prst="bentConnector3">
            <a:avLst>
              <a:gd name="adj1" fmla="val -504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3542917" y="438416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[any 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04672" y="5287166"/>
            <a:ext cx="7204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p1.4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Enable the further application of </a:t>
            </a:r>
            <a:r>
              <a:rPr lang="en-US" sz="1200" i="1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by creating the necessary data through crowdsourcing</a:t>
            </a:r>
            <a:endParaRPr lang="en-US" sz="1200" i="1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27176" y="1164216"/>
            <a:ext cx="380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Statistically infer the existence of house numbers from the house numbers collected at </a:t>
            </a:r>
            <a:r>
              <a:rPr lang="en-US" sz="1200" i="1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  <a:endParaRPr lang="en-US" sz="1200" i="1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89016" y="3772679"/>
            <a:ext cx="134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Identify the list of house numbers in each OSON road through references in other open data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</TotalTime>
  <Words>422</Words>
  <Application>Microsoft Macintosh PowerPoint</Application>
  <PresentationFormat>Custom</PresentationFormat>
  <Paragraphs>71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CMU Typewriter Text Variable Width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 scope</dc:title>
  <dc:creator>Gianfranco Cecconi</dc:creator>
  <cp:lastModifiedBy>Gianfranco Cecconi</cp:lastModifiedBy>
  <cp:revision>49</cp:revision>
  <dcterms:created xsi:type="dcterms:W3CDTF">2015-12-05T11:40:50Z</dcterms:created>
  <dcterms:modified xsi:type="dcterms:W3CDTF">2016-01-10T15:00:55Z</dcterms:modified>
</cp:coreProperties>
</file>