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4400213" cy="774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4"/>
    <p:restoredTop sz="94595"/>
  </p:normalViewPr>
  <p:slideViewPr>
    <p:cSldViewPr snapToGrid="0" snapToObjects="1">
      <p:cViewPr>
        <p:scale>
          <a:sx n="214" d="100"/>
          <a:sy n="214" d="100"/>
        </p:scale>
        <p:origin x="-1112" y="-2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0388" y="1143000"/>
            <a:ext cx="573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67854"/>
            <a:ext cx="10800160" cy="2697104"/>
          </a:xfrm>
        </p:spPr>
        <p:txBody>
          <a:bodyPr anchor="b"/>
          <a:lstStyle>
            <a:lvl1pPr algn="ctr"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068969"/>
            <a:ext cx="10800160" cy="1870398"/>
          </a:xfrm>
        </p:spPr>
        <p:txBody>
          <a:bodyPr/>
          <a:lstStyle>
            <a:lvl1pPr marL="0" indent="0" algn="ctr">
              <a:buNone/>
              <a:defRPr sz="2711"/>
            </a:lvl1pPr>
            <a:lvl2pPr marL="516453" indent="0" algn="ctr">
              <a:buNone/>
              <a:defRPr sz="2259"/>
            </a:lvl2pPr>
            <a:lvl3pPr marL="1032906" indent="0" algn="ctr">
              <a:buNone/>
              <a:defRPr sz="2033"/>
            </a:lvl3pPr>
            <a:lvl4pPr marL="1549359" indent="0" algn="ctr">
              <a:buNone/>
              <a:defRPr sz="1807"/>
            </a:lvl4pPr>
            <a:lvl5pPr marL="2065812" indent="0" algn="ctr">
              <a:buNone/>
              <a:defRPr sz="1807"/>
            </a:lvl5pPr>
            <a:lvl6pPr marL="2582266" indent="0" algn="ctr">
              <a:buNone/>
              <a:defRPr sz="1807"/>
            </a:lvl6pPr>
            <a:lvl7pPr marL="3098719" indent="0" algn="ctr">
              <a:buNone/>
              <a:defRPr sz="1807"/>
            </a:lvl7pPr>
            <a:lvl8pPr marL="3615172" indent="0" algn="ctr">
              <a:buNone/>
              <a:defRPr sz="1807"/>
            </a:lvl8pPr>
            <a:lvl9pPr marL="4131625" indent="0" algn="ctr">
              <a:buNone/>
              <a:defRPr sz="18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12456"/>
            <a:ext cx="3105046" cy="6565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12456"/>
            <a:ext cx="9135135" cy="65652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931371"/>
            <a:ext cx="12420184" cy="3222536"/>
          </a:xfrm>
        </p:spPr>
        <p:txBody>
          <a:bodyPr anchor="b"/>
          <a:lstStyle>
            <a:lvl1pPr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184394"/>
            <a:ext cx="12420184" cy="1694656"/>
          </a:xfrm>
        </p:spPr>
        <p:txBody>
          <a:bodyPr/>
          <a:lstStyle>
            <a:lvl1pPr marL="0" indent="0">
              <a:buNone/>
              <a:defRPr sz="2711">
                <a:solidFill>
                  <a:schemeClr val="tx1">
                    <a:tint val="75000"/>
                  </a:schemeClr>
                </a:solidFill>
              </a:defRPr>
            </a:lvl1pPr>
            <a:lvl2pPr marL="516453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2pPr>
            <a:lvl3pPr marL="1032906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3pPr>
            <a:lvl4pPr marL="154935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4pPr>
            <a:lvl5pPr marL="206581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5pPr>
            <a:lvl6pPr marL="25822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6pPr>
            <a:lvl7pPr marL="309871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7pPr>
            <a:lvl8pPr marL="361517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8pPr>
            <a:lvl9pPr marL="4131625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12457"/>
            <a:ext cx="12420184" cy="1497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99092"/>
            <a:ext cx="6091965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829807"/>
            <a:ext cx="6091965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99092"/>
            <a:ext cx="6121966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829807"/>
            <a:ext cx="6121966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15425"/>
            <a:ext cx="7290108" cy="5505391"/>
          </a:xfrm>
        </p:spPr>
        <p:txBody>
          <a:bodyPr/>
          <a:lstStyle>
            <a:lvl1pPr>
              <a:defRPr sz="3615"/>
            </a:lvl1pPr>
            <a:lvl2pPr>
              <a:defRPr sz="3163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15425"/>
            <a:ext cx="7290108" cy="5505391"/>
          </a:xfrm>
        </p:spPr>
        <p:txBody>
          <a:bodyPr anchor="t"/>
          <a:lstStyle>
            <a:lvl1pPr marL="0" indent="0">
              <a:buNone/>
              <a:defRPr sz="3615"/>
            </a:lvl1pPr>
            <a:lvl2pPr marL="516453" indent="0">
              <a:buNone/>
              <a:defRPr sz="3163"/>
            </a:lvl2pPr>
            <a:lvl3pPr marL="1032906" indent="0">
              <a:buNone/>
              <a:defRPr sz="2711"/>
            </a:lvl3pPr>
            <a:lvl4pPr marL="1549359" indent="0">
              <a:buNone/>
              <a:defRPr sz="2259"/>
            </a:lvl4pPr>
            <a:lvl5pPr marL="2065812" indent="0">
              <a:buNone/>
              <a:defRPr sz="2259"/>
            </a:lvl5pPr>
            <a:lvl6pPr marL="2582266" indent="0">
              <a:buNone/>
              <a:defRPr sz="2259"/>
            </a:lvl6pPr>
            <a:lvl7pPr marL="3098719" indent="0">
              <a:buNone/>
              <a:defRPr sz="2259"/>
            </a:lvl7pPr>
            <a:lvl8pPr marL="3615172" indent="0">
              <a:buNone/>
              <a:defRPr sz="2259"/>
            </a:lvl8pPr>
            <a:lvl9pPr marL="4131625" indent="0">
              <a:buNone/>
              <a:defRPr sz="225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12457"/>
            <a:ext cx="12420184" cy="149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62280"/>
            <a:ext cx="12420184" cy="491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180322"/>
            <a:ext cx="4860072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32906" rtl="0" eaLnBrk="1" latinLnBrk="0" hangingPunct="1">
        <a:lnSpc>
          <a:spcPct val="90000"/>
        </a:lnSpc>
        <a:spcBef>
          <a:spcPct val="0"/>
        </a:spcBef>
        <a:buNone/>
        <a:defRPr sz="4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227" indent="-258227" algn="l" defTabSz="1032906" rtl="0" eaLnBrk="1" latinLnBrk="0" hangingPunct="1">
        <a:lnSpc>
          <a:spcPct val="90000"/>
        </a:lnSpc>
        <a:spcBef>
          <a:spcPts val="1130"/>
        </a:spcBef>
        <a:buFont typeface="Arial" panose="020B0604020202020204" pitchFamily="34" charset="0"/>
        <a:buChar char="•"/>
        <a:defRPr sz="3163" kern="1200">
          <a:solidFill>
            <a:schemeClr val="tx1"/>
          </a:solidFill>
          <a:latin typeface="+mn-lt"/>
          <a:ea typeface="+mn-ea"/>
          <a:cs typeface="+mn-cs"/>
        </a:defRPr>
      </a:lvl1pPr>
      <a:lvl2pPr marL="774680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711" kern="1200">
          <a:solidFill>
            <a:schemeClr val="tx1"/>
          </a:solidFill>
          <a:latin typeface="+mn-lt"/>
          <a:ea typeface="+mn-ea"/>
          <a:cs typeface="+mn-cs"/>
        </a:defRPr>
      </a:lvl2pPr>
      <a:lvl3pPr marL="1291133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3pPr>
      <a:lvl4pPr marL="1807586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324039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84049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356945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873398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38985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453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90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35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81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226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71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517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1625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171"/>
          <a:stretch/>
        </p:blipFill>
        <p:spPr>
          <a:xfrm>
            <a:off x="7527469" y="2502734"/>
            <a:ext cx="1164188" cy="80149"/>
          </a:xfr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DCDCD"/>
              </a:clrFrom>
              <a:clrTo>
                <a:srgbClr val="CDCDC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343" y="2509114"/>
            <a:ext cx="2606180" cy="346417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587404" y="5985700"/>
            <a:ext cx="260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195463" y="2498962"/>
            <a:ext cx="1164188" cy="2908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95463" y="5407761"/>
            <a:ext cx="1164188" cy="572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59652" y="2498963"/>
            <a:ext cx="1164188" cy="4067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359652" y="2905762"/>
            <a:ext cx="1164188" cy="24961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23840" y="2582883"/>
            <a:ext cx="1175752" cy="3169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93928" y="3071434"/>
            <a:ext cx="2649332" cy="2330441"/>
            <a:chOff x="5692023" y="979017"/>
            <a:chExt cx="2436167" cy="2142934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692023" y="979017"/>
              <a:ext cx="2436167" cy="2142934"/>
            </a:xfrm>
            <a:prstGeom prst="wedgeRoundRectCallout">
              <a:avLst>
                <a:gd name="adj1" fmla="val -25741"/>
                <a:gd name="adj2" fmla="val -6871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9441" tIns="49721" rIns="99441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~113km2 area (2%)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 smtClean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3,982 “named roads”</a:t>
              </a:r>
              <a:endPara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77542" y="1181350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8632764" y="1873750"/>
            <a:ext cx="2733672" cy="206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2580407" y="1810781"/>
            <a:ext cx="5189666" cy="410809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408968" y="2188597"/>
            <a:ext cx="1164188" cy="291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82% of streets are referenced in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08968" y="5100998"/>
            <a:ext cx="1164188" cy="6377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44780" y="2188597"/>
            <a:ext cx="1164188" cy="3553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98% of </a:t>
            </a:r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addresses include a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44780" y="5741796"/>
            <a:ext cx="1164188" cy="824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73156" y="4703128"/>
            <a:ext cx="1164188" cy="10299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573156" y="2183127"/>
            <a:ext cx="1164188" cy="252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737345" y="2188597"/>
            <a:ext cx="1164188" cy="9332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737345" y="3121860"/>
            <a:ext cx="1164188" cy="9765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113k house numbers can be inferred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2466" y="2196934"/>
            <a:ext cx="2712798" cy="3623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" name="Cloud 1"/>
          <p:cNvSpPr/>
          <p:nvPr/>
        </p:nvSpPr>
        <p:spPr>
          <a:xfrm>
            <a:off x="9624732" y="4008646"/>
            <a:ext cx="1389413" cy="181171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known and not suitable for inference</a:t>
            </a:r>
          </a:p>
        </p:txBody>
      </p:sp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278024" y="3425435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47360" y="284381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47360" y="3501876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47360" y="4159945"/>
            <a:ext cx="2734628" cy="7404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20" name="Straight Arrow Connector 19"/>
          <p:cNvCxnSpPr>
            <a:stCxn id="19" idx="6"/>
            <a:endCxn id="20" idx="1"/>
          </p:cNvCxnSpPr>
          <p:nvPr/>
        </p:nvCxnSpPr>
        <p:spPr>
          <a:xfrm flipV="1">
            <a:off x="5936090" y="3087362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1" idx="1"/>
          </p:cNvCxnSpPr>
          <p:nvPr/>
        </p:nvCxnSpPr>
        <p:spPr>
          <a:xfrm flipV="1">
            <a:off x="5936090" y="374542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2" idx="1"/>
          </p:cNvCxnSpPr>
          <p:nvPr/>
        </p:nvCxnSpPr>
        <p:spPr>
          <a:xfrm>
            <a:off x="5936090" y="3754471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64847" y="3592094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34183" y="301047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34183" y="3668535"/>
            <a:ext cx="2734628" cy="4871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4183" y="4326604"/>
            <a:ext cx="2734628" cy="740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4022913" y="3254021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4022913" y="391208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4022913" y="3921130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003478" y="2608546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03478" y="3484849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Statistically infer the existence of house numbers from the house numbers collected at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003478" y="4776280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Enable the further application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by creating the necessary data through crowdsourcing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03478" y="4307375"/>
            <a:ext cx="2734628" cy="2486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p1.3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Correct the output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7368811" y="2899359"/>
            <a:ext cx="634668" cy="354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7368811" y="3254021"/>
            <a:ext cx="634668" cy="5216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7368811" y="3254024"/>
            <a:ext cx="634668" cy="181306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7368811" y="3254024"/>
            <a:ext cx="634668" cy="11776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9370792" y="3190172"/>
            <a:ext cx="0" cy="2946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10738106" y="3775662"/>
            <a:ext cx="10358" cy="1291431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9370792" y="4066471"/>
            <a:ext cx="0" cy="2409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2796780" y="2138933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</a:p>
        </p:txBody>
      </p:sp>
      <p:sp>
        <p:nvSpPr>
          <p:cNvPr id="36" name="Magnetic Disk 35"/>
          <p:cNvSpPr/>
          <p:nvPr/>
        </p:nvSpPr>
        <p:spPr>
          <a:xfrm>
            <a:off x="2796780" y="32124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</a:p>
        </p:txBody>
      </p:sp>
      <p:sp>
        <p:nvSpPr>
          <p:cNvPr id="43" name="Magnetic Disk 42"/>
          <p:cNvSpPr/>
          <p:nvPr/>
        </p:nvSpPr>
        <p:spPr>
          <a:xfrm>
            <a:off x="3983292" y="1912931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Reference data</a:t>
            </a:r>
          </a:p>
        </p:txBody>
      </p:sp>
      <p:cxnSp>
        <p:nvCxnSpPr>
          <p:cNvPr id="48" name="Elbow Connector 47"/>
          <p:cNvCxnSpPr>
            <a:stCxn id="2" idx="4"/>
            <a:endCxn id="43" idx="2"/>
          </p:cNvCxnSpPr>
          <p:nvPr/>
        </p:nvCxnSpPr>
        <p:spPr>
          <a:xfrm>
            <a:off x="3538874" y="2387536"/>
            <a:ext cx="44441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4"/>
            <a:endCxn id="58" idx="2"/>
          </p:cNvCxnSpPr>
          <p:nvPr/>
        </p:nvCxnSpPr>
        <p:spPr>
          <a:xfrm flipV="1">
            <a:off x="3538874" y="2873441"/>
            <a:ext cx="2022720" cy="587609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gnetic Disk 57"/>
          <p:cNvSpPr/>
          <p:nvPr/>
        </p:nvSpPr>
        <p:spPr>
          <a:xfrm>
            <a:off x="556159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Known house numbers</a:t>
            </a:r>
          </a:p>
        </p:txBody>
      </p:sp>
      <p:cxnSp>
        <p:nvCxnSpPr>
          <p:cNvPr id="71" name="Elbow Connector 70"/>
          <p:cNvCxnSpPr>
            <a:stCxn id="43" idx="4"/>
            <a:endCxn id="58" idx="2"/>
          </p:cNvCxnSpPr>
          <p:nvPr/>
        </p:nvCxnSpPr>
        <p:spPr>
          <a:xfrm>
            <a:off x="4725386" y="2387536"/>
            <a:ext cx="836208" cy="485905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agnetic Disk 81"/>
          <p:cNvSpPr/>
          <p:nvPr/>
        </p:nvSpPr>
        <p:spPr>
          <a:xfrm>
            <a:off x="859373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 data</a:t>
            </a:r>
          </a:p>
        </p:txBody>
      </p:sp>
      <p:cxnSp>
        <p:nvCxnSpPr>
          <p:cNvPr id="83" name="Elbow Connector 82"/>
          <p:cNvCxnSpPr>
            <a:stCxn id="58" idx="4"/>
            <a:endCxn id="87" idx="1"/>
          </p:cNvCxnSpPr>
          <p:nvPr/>
        </p:nvCxnSpPr>
        <p:spPr>
          <a:xfrm flipV="1">
            <a:off x="6303694" y="2873440"/>
            <a:ext cx="80981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113509" y="2593762"/>
            <a:ext cx="828619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0" name="Elbow Connector 89"/>
          <p:cNvCxnSpPr>
            <a:stCxn id="87" idx="3"/>
            <a:endCxn id="82" idx="2"/>
          </p:cNvCxnSpPr>
          <p:nvPr/>
        </p:nvCxnSpPr>
        <p:spPr>
          <a:xfrm>
            <a:off x="7942128" y="2873440"/>
            <a:ext cx="65160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agnetic Disk 93"/>
          <p:cNvSpPr/>
          <p:nvPr/>
        </p:nvSpPr>
        <p:spPr>
          <a:xfrm>
            <a:off x="2841981" y="55600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OSOR</a:t>
            </a:r>
          </a:p>
        </p:txBody>
      </p:sp>
      <p:sp>
        <p:nvSpPr>
          <p:cNvPr id="96" name="Magnetic Disk 95"/>
          <p:cNvSpPr/>
          <p:nvPr/>
        </p:nvSpPr>
        <p:spPr>
          <a:xfrm>
            <a:off x="5561597" y="4071260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Streets for which data is missing</a:t>
            </a:r>
          </a:p>
        </p:txBody>
      </p:sp>
      <p:cxnSp>
        <p:nvCxnSpPr>
          <p:cNvPr id="97" name="Elbow Connector 96"/>
          <p:cNvCxnSpPr>
            <a:stCxn id="43" idx="4"/>
            <a:endCxn id="96" idx="2"/>
          </p:cNvCxnSpPr>
          <p:nvPr/>
        </p:nvCxnSpPr>
        <p:spPr>
          <a:xfrm>
            <a:off x="4725386" y="2387537"/>
            <a:ext cx="836208" cy="2158329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>
            <a:off x="3538874" y="3461048"/>
            <a:ext cx="2022720" cy="1084816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520314" y="5031771"/>
            <a:ext cx="1114916" cy="75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Augmentation with elements to support crowdsourcing</a:t>
            </a:r>
          </a:p>
        </p:txBody>
      </p:sp>
      <p:cxnSp>
        <p:nvCxnSpPr>
          <p:cNvPr id="107" name="Elbow Connector 106"/>
          <p:cNvCxnSpPr>
            <a:stCxn id="94" idx="4"/>
            <a:endCxn id="106" idx="1"/>
          </p:cNvCxnSpPr>
          <p:nvPr/>
        </p:nvCxnSpPr>
        <p:spPr>
          <a:xfrm flipV="1">
            <a:off x="3584078" y="5408915"/>
            <a:ext cx="3936239" cy="399735"/>
          </a:xfrm>
          <a:prstGeom prst="bentConnector3">
            <a:avLst>
              <a:gd name="adj1" fmla="val 4110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6" idx="4"/>
            <a:endCxn id="199" idx="1"/>
          </p:cNvCxnSpPr>
          <p:nvPr/>
        </p:nvCxnSpPr>
        <p:spPr>
          <a:xfrm>
            <a:off x="6303694" y="4545862"/>
            <a:ext cx="403093" cy="28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9034444" y="5067080"/>
            <a:ext cx="824908" cy="67518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18" name="Elbow Connector 117"/>
          <p:cNvCxnSpPr>
            <a:stCxn id="106" idx="3"/>
            <a:endCxn id="117" idx="2"/>
          </p:cNvCxnSpPr>
          <p:nvPr/>
        </p:nvCxnSpPr>
        <p:spPr>
          <a:xfrm flipV="1">
            <a:off x="8635233" y="5404670"/>
            <a:ext cx="401773" cy="4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0202685" y="5124994"/>
            <a:ext cx="1114916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Results collection and aggregation</a:t>
            </a:r>
          </a:p>
        </p:txBody>
      </p:sp>
      <p:cxnSp>
        <p:nvCxnSpPr>
          <p:cNvPr id="124" name="Elbow Connector 123"/>
          <p:cNvCxnSpPr>
            <a:stCxn id="122" idx="3"/>
            <a:endCxn id="58" idx="3"/>
          </p:cNvCxnSpPr>
          <p:nvPr/>
        </p:nvCxnSpPr>
        <p:spPr>
          <a:xfrm flipH="1" flipV="1">
            <a:off x="5932643" y="3348043"/>
            <a:ext cx="5384958" cy="2056626"/>
          </a:xfrm>
          <a:prstGeom prst="bentConnector4">
            <a:avLst>
              <a:gd name="adj1" fmla="val -3462"/>
              <a:gd name="adj2" fmla="val 8592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7" idx="0"/>
            <a:endCxn id="122" idx="1"/>
          </p:cNvCxnSpPr>
          <p:nvPr/>
        </p:nvCxnSpPr>
        <p:spPr>
          <a:xfrm flipV="1">
            <a:off x="9858668" y="5404672"/>
            <a:ext cx="34401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0"/>
            <a:endCxn id="96" idx="1"/>
          </p:cNvCxnSpPr>
          <p:nvPr/>
        </p:nvCxnSpPr>
        <p:spPr>
          <a:xfrm rot="16200000" flipV="1">
            <a:off x="7819527" y="2184374"/>
            <a:ext cx="1053734" cy="4827500"/>
          </a:xfrm>
          <a:prstGeom prst="bentConnector3">
            <a:avLst>
              <a:gd name="adj1" fmla="val 12091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317604" y="5438573"/>
            <a:ext cx="607859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739447" y="4886360"/>
            <a:ext cx="405880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Fail</a:t>
            </a:r>
          </a:p>
        </p:txBody>
      </p:sp>
      <p:sp>
        <p:nvSpPr>
          <p:cNvPr id="149" name="Cloud 148"/>
          <p:cNvSpPr/>
          <p:nvPr/>
        </p:nvSpPr>
        <p:spPr>
          <a:xfrm>
            <a:off x="9898947" y="1658319"/>
            <a:ext cx="1267020" cy="9004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Other OLAF creation processes</a:t>
            </a:r>
          </a:p>
        </p:txBody>
      </p:sp>
      <p:cxnSp>
        <p:nvCxnSpPr>
          <p:cNvPr id="159" name="Elbow Connector 158"/>
          <p:cNvCxnSpPr>
            <a:stCxn id="82" idx="4"/>
            <a:endCxn id="149" idx="1"/>
          </p:cNvCxnSpPr>
          <p:nvPr/>
        </p:nvCxnSpPr>
        <p:spPr>
          <a:xfrm flipV="1">
            <a:off x="9335831" y="2557838"/>
            <a:ext cx="1196626" cy="31560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58" idx="4"/>
            <a:endCxn id="149" idx="2"/>
          </p:cNvCxnSpPr>
          <p:nvPr/>
        </p:nvCxnSpPr>
        <p:spPr>
          <a:xfrm flipV="1">
            <a:off x="6303691" y="2108562"/>
            <a:ext cx="3599186" cy="764879"/>
          </a:xfrm>
          <a:prstGeom prst="bentConnector3">
            <a:avLst>
              <a:gd name="adj1" fmla="val 85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43" idx="4"/>
            <a:endCxn id="106" idx="1"/>
          </p:cNvCxnSpPr>
          <p:nvPr/>
        </p:nvCxnSpPr>
        <p:spPr>
          <a:xfrm>
            <a:off x="4725386" y="2387533"/>
            <a:ext cx="2794928" cy="3021378"/>
          </a:xfrm>
          <a:prstGeom prst="bentConnector3">
            <a:avLst>
              <a:gd name="adj1" fmla="val 1684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6706785" y="4310675"/>
            <a:ext cx="1114916" cy="47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Prioritisation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/ filtering</a:t>
            </a:r>
          </a:p>
        </p:txBody>
      </p:sp>
      <p:cxnSp>
        <p:nvCxnSpPr>
          <p:cNvPr id="205" name="Elbow Connector 204"/>
          <p:cNvCxnSpPr>
            <a:stCxn id="199" idx="3"/>
            <a:endCxn id="106" idx="0"/>
          </p:cNvCxnSpPr>
          <p:nvPr/>
        </p:nvCxnSpPr>
        <p:spPr>
          <a:xfrm>
            <a:off x="7821700" y="4548683"/>
            <a:ext cx="256072" cy="48308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1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38955" y="3116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grpSp>
        <p:nvGrpSpPr>
          <p:cNvPr id="229" name="Group 228"/>
          <p:cNvGrpSpPr/>
          <p:nvPr/>
        </p:nvGrpSpPr>
        <p:grpSpPr>
          <a:xfrm>
            <a:off x="12449842" y="2794607"/>
            <a:ext cx="284554" cy="284554"/>
            <a:chOff x="12700852" y="2794607"/>
            <a:chExt cx="284554" cy="284554"/>
          </a:xfrm>
        </p:grpSpPr>
        <p:sp>
          <p:nvSpPr>
            <p:cNvPr id="45" name="Oval 44"/>
            <p:cNvSpPr/>
            <p:nvPr/>
          </p:nvSpPr>
          <p:spPr>
            <a:xfrm>
              <a:off x="12700852" y="2794607"/>
              <a:ext cx="284554" cy="284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>
              <a:off x="12735725" y="2829480"/>
              <a:ext cx="214809" cy="214809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70221" y="2808849"/>
            <a:ext cx="1032141" cy="81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Ingestion of primary data sources</a:t>
            </a:r>
          </a:p>
        </p:txBody>
      </p:sp>
      <p:cxnSp>
        <p:nvCxnSpPr>
          <p:cNvPr id="62" name="Straight Arrow Connector 61"/>
          <p:cNvCxnSpPr>
            <a:stCxn id="13" idx="6"/>
            <a:endCxn id="15" idx="1"/>
          </p:cNvCxnSpPr>
          <p:nvPr/>
        </p:nvCxnSpPr>
        <p:spPr>
          <a:xfrm flipV="1">
            <a:off x="1138980" y="3216892"/>
            <a:ext cx="331241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31232" y="2202947"/>
            <a:ext cx="45719" cy="2203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>
            <a:off x="2502362" y="3216892"/>
            <a:ext cx="3312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806545" y="2103310"/>
            <a:ext cx="1547057" cy="691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Computation of additional data (e.g. inference)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277339" y="3765468"/>
            <a:ext cx="1450447" cy="68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Preparation and augmentation for crowdsourcing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8007834" y="3765469"/>
            <a:ext cx="1202738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</a:t>
            </a:r>
            <a:b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sourcing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4590266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1" name="TextBox 100"/>
          <p:cNvSpPr txBox="1"/>
          <p:nvPr/>
        </p:nvSpPr>
        <p:spPr>
          <a:xfrm>
            <a:off x="5068959" y="3091877"/>
            <a:ext cx="13356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[data is </a:t>
            </a: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missing </a:t>
            </a:r>
            <a:b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that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cannot </a:t>
            </a: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be </a:t>
            </a:r>
            <a:b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produced but </a:t>
            </a:r>
            <a:b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through human </a:t>
            </a:r>
            <a:b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contribution]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79399" y="4384162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 </a:t>
            </a:r>
          </a:p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missing]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3" name="Straight Arrow Connector 102"/>
          <p:cNvCxnSpPr>
            <a:stCxn id="98" idx="3"/>
            <a:endCxn id="84" idx="1"/>
          </p:cNvCxnSpPr>
          <p:nvPr/>
        </p:nvCxnSpPr>
        <p:spPr>
          <a:xfrm>
            <a:off x="5120300" y="4108722"/>
            <a:ext cx="1157039" cy="16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1" idx="1"/>
          </p:cNvCxnSpPr>
          <p:nvPr/>
        </p:nvCxnSpPr>
        <p:spPr>
          <a:xfrm>
            <a:off x="7727786" y="4110378"/>
            <a:ext cx="280048" cy="16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0978998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14" name="Straight Arrow Connector 113"/>
          <p:cNvCxnSpPr>
            <a:stCxn id="91" idx="3"/>
            <a:endCxn id="166" idx="1"/>
          </p:cNvCxnSpPr>
          <p:nvPr/>
        </p:nvCxnSpPr>
        <p:spPr>
          <a:xfrm>
            <a:off x="9210572" y="4112035"/>
            <a:ext cx="26106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3"/>
            <a:endCxn id="80" idx="2"/>
          </p:cNvCxnSpPr>
          <p:nvPr/>
        </p:nvCxnSpPr>
        <p:spPr>
          <a:xfrm flipV="1">
            <a:off x="11509032" y="2794606"/>
            <a:ext cx="71042" cy="131411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0"/>
            <a:endCxn id="139" idx="0"/>
          </p:cNvCxnSpPr>
          <p:nvPr/>
        </p:nvCxnSpPr>
        <p:spPr>
          <a:xfrm rot="16200000" flipV="1">
            <a:off x="7390696" y="-9615"/>
            <a:ext cx="12700" cy="7706639"/>
          </a:xfrm>
          <a:prstGeom prst="bentConnector3">
            <a:avLst>
              <a:gd name="adj1" fmla="val 670907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987925" y="300313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successful]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456554" y="4125086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successful]</a:t>
            </a:r>
          </a:p>
        </p:txBody>
      </p:sp>
      <p:sp>
        <p:nvSpPr>
          <p:cNvPr id="139" name="Diamond 138"/>
          <p:cNvSpPr/>
          <p:nvPr/>
        </p:nvSpPr>
        <p:spPr>
          <a:xfrm>
            <a:off x="3272359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42" name="Straight Arrow Connector 141"/>
          <p:cNvCxnSpPr>
            <a:stCxn id="139" idx="3"/>
            <a:endCxn id="98" idx="1"/>
          </p:cNvCxnSpPr>
          <p:nvPr/>
        </p:nvCxnSpPr>
        <p:spPr>
          <a:xfrm>
            <a:off x="3802393" y="4108722"/>
            <a:ext cx="78787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13194" y="346239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  <p:cxnSp>
        <p:nvCxnSpPr>
          <p:cNvPr id="150" name="Straight Arrow Connector 149"/>
          <p:cNvCxnSpPr>
            <a:endCxn id="139" idx="1"/>
          </p:cNvCxnSpPr>
          <p:nvPr/>
        </p:nvCxnSpPr>
        <p:spPr>
          <a:xfrm>
            <a:off x="2870527" y="4108722"/>
            <a:ext cx="4018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9471634" y="3765469"/>
            <a:ext cx="1183662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Assessment of collected data</a:t>
            </a:r>
          </a:p>
        </p:txBody>
      </p:sp>
      <p:cxnSp>
        <p:nvCxnSpPr>
          <p:cNvPr id="168" name="Straight Arrow Connector 167"/>
          <p:cNvCxnSpPr>
            <a:stCxn id="166" idx="3"/>
            <a:endCxn id="113" idx="1"/>
          </p:cNvCxnSpPr>
          <p:nvPr/>
        </p:nvCxnSpPr>
        <p:spPr>
          <a:xfrm flipV="1">
            <a:off x="10655296" y="4108722"/>
            <a:ext cx="323702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80" idx="1"/>
          </p:cNvCxnSpPr>
          <p:nvPr/>
        </p:nvCxnSpPr>
        <p:spPr>
          <a:xfrm>
            <a:off x="2831232" y="2448958"/>
            <a:ext cx="797531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80" idx="3"/>
            <a:endCxn id="45" idx="0"/>
          </p:cNvCxnSpPr>
          <p:nvPr/>
        </p:nvCxnSpPr>
        <p:spPr>
          <a:xfrm>
            <a:off x="12353602" y="2448958"/>
            <a:ext cx="238517" cy="34564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2"/>
            <a:endCxn id="45" idx="4"/>
          </p:cNvCxnSpPr>
          <p:nvPr/>
        </p:nvCxnSpPr>
        <p:spPr>
          <a:xfrm rot="5400000" flipH="1" flipV="1">
            <a:off x="8076412" y="-141968"/>
            <a:ext cx="1294578" cy="7736836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9" idx="2"/>
            <a:endCxn id="45" idx="4"/>
          </p:cNvCxnSpPr>
          <p:nvPr/>
        </p:nvCxnSpPr>
        <p:spPr>
          <a:xfrm rot="5400000" flipH="1" flipV="1">
            <a:off x="7417458" y="-800922"/>
            <a:ext cx="1294578" cy="9054743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42917" y="438416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[any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</p:spTree>
    <p:extLst>
      <p:ext uri="{BB962C8B-B14F-4D97-AF65-F5344CB8AC3E}">
        <p14:creationId xmlns:p14="http://schemas.microsoft.com/office/powerpoint/2010/main" val="195074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38955" y="3116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grpSp>
        <p:nvGrpSpPr>
          <p:cNvPr id="229" name="Group 228"/>
          <p:cNvGrpSpPr/>
          <p:nvPr/>
        </p:nvGrpSpPr>
        <p:grpSpPr>
          <a:xfrm>
            <a:off x="12449842" y="2794607"/>
            <a:ext cx="284554" cy="284554"/>
            <a:chOff x="12700852" y="2794607"/>
            <a:chExt cx="284554" cy="284554"/>
          </a:xfrm>
        </p:grpSpPr>
        <p:sp>
          <p:nvSpPr>
            <p:cNvPr id="45" name="Oval 44"/>
            <p:cNvSpPr/>
            <p:nvPr/>
          </p:nvSpPr>
          <p:spPr>
            <a:xfrm>
              <a:off x="12700852" y="2794607"/>
              <a:ext cx="284554" cy="284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>
              <a:off x="12735725" y="2829480"/>
              <a:ext cx="214809" cy="214809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70221" y="2808849"/>
            <a:ext cx="1032141" cy="81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Ingestion of primary data sources</a:t>
            </a:r>
          </a:p>
        </p:txBody>
      </p:sp>
      <p:cxnSp>
        <p:nvCxnSpPr>
          <p:cNvPr id="62" name="Straight Arrow Connector 61"/>
          <p:cNvCxnSpPr>
            <a:stCxn id="13" idx="6"/>
            <a:endCxn id="15" idx="1"/>
          </p:cNvCxnSpPr>
          <p:nvPr/>
        </p:nvCxnSpPr>
        <p:spPr>
          <a:xfrm flipV="1">
            <a:off x="1138980" y="3216892"/>
            <a:ext cx="331241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31232" y="2202947"/>
            <a:ext cx="45719" cy="2203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>
            <a:off x="2502362" y="3216892"/>
            <a:ext cx="3312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1265268" y="2103310"/>
            <a:ext cx="1088334" cy="691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206083" y="3765468"/>
            <a:ext cx="1450447" cy="68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Preparation and augmentation for crowdsourcing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978144" y="3765469"/>
            <a:ext cx="1202738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 collection in </a:t>
            </a:r>
            <a:r>
              <a:rPr lang="en-US" sz="1200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4590266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1" name="TextBox 100"/>
          <p:cNvSpPr txBox="1"/>
          <p:nvPr/>
        </p:nvSpPr>
        <p:spPr>
          <a:xfrm>
            <a:off x="5068959" y="3454074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[roads lack </a:t>
            </a:r>
            <a:b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79399" y="4384162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road lacks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data]</a:t>
            </a:r>
          </a:p>
        </p:txBody>
      </p:sp>
      <p:cxnSp>
        <p:nvCxnSpPr>
          <p:cNvPr id="103" name="Straight Arrow Connector 102"/>
          <p:cNvCxnSpPr>
            <a:stCxn id="98" idx="3"/>
            <a:endCxn id="84" idx="1"/>
          </p:cNvCxnSpPr>
          <p:nvPr/>
        </p:nvCxnSpPr>
        <p:spPr>
          <a:xfrm>
            <a:off x="5120300" y="4108722"/>
            <a:ext cx="1085783" cy="16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1" idx="1"/>
          </p:cNvCxnSpPr>
          <p:nvPr/>
        </p:nvCxnSpPr>
        <p:spPr>
          <a:xfrm>
            <a:off x="7656530" y="4110378"/>
            <a:ext cx="321614" cy="16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0978998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14" name="Straight Arrow Connector 113"/>
          <p:cNvCxnSpPr>
            <a:stCxn id="91" idx="3"/>
            <a:endCxn id="166" idx="1"/>
          </p:cNvCxnSpPr>
          <p:nvPr/>
        </p:nvCxnSpPr>
        <p:spPr>
          <a:xfrm>
            <a:off x="9180882" y="4112035"/>
            <a:ext cx="2907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3"/>
            <a:endCxn id="80" idx="2"/>
          </p:cNvCxnSpPr>
          <p:nvPr/>
        </p:nvCxnSpPr>
        <p:spPr>
          <a:xfrm flipV="1">
            <a:off x="11509032" y="2794606"/>
            <a:ext cx="300403" cy="131411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0"/>
            <a:endCxn id="139" idx="0"/>
          </p:cNvCxnSpPr>
          <p:nvPr/>
        </p:nvCxnSpPr>
        <p:spPr>
          <a:xfrm rot="16200000" flipV="1">
            <a:off x="7390696" y="-9615"/>
            <a:ext cx="12700" cy="7706639"/>
          </a:xfrm>
          <a:prstGeom prst="bentConnector3">
            <a:avLst>
              <a:gd name="adj1" fmla="val 670907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987925" y="300313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successful]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456554" y="4125086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successful]</a:t>
            </a:r>
          </a:p>
        </p:txBody>
      </p:sp>
      <p:sp>
        <p:nvSpPr>
          <p:cNvPr id="139" name="Diamond 138"/>
          <p:cNvSpPr/>
          <p:nvPr/>
        </p:nvSpPr>
        <p:spPr>
          <a:xfrm>
            <a:off x="3272359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42" name="Straight Arrow Connector 141"/>
          <p:cNvCxnSpPr>
            <a:stCxn id="139" idx="3"/>
            <a:endCxn id="98" idx="1"/>
          </p:cNvCxnSpPr>
          <p:nvPr/>
        </p:nvCxnSpPr>
        <p:spPr>
          <a:xfrm>
            <a:off x="3802393" y="4108722"/>
            <a:ext cx="78787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13194" y="346239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  <p:cxnSp>
        <p:nvCxnSpPr>
          <p:cNvPr id="150" name="Straight Arrow Connector 149"/>
          <p:cNvCxnSpPr>
            <a:endCxn id="139" idx="1"/>
          </p:cNvCxnSpPr>
          <p:nvPr/>
        </p:nvCxnSpPr>
        <p:spPr>
          <a:xfrm>
            <a:off x="2870527" y="4108722"/>
            <a:ext cx="4018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9471634" y="3765469"/>
            <a:ext cx="1183662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Assessment of collected data</a:t>
            </a:r>
          </a:p>
        </p:txBody>
      </p:sp>
      <p:cxnSp>
        <p:nvCxnSpPr>
          <p:cNvPr id="168" name="Straight Arrow Connector 167"/>
          <p:cNvCxnSpPr>
            <a:stCxn id="166" idx="3"/>
            <a:endCxn id="113" idx="1"/>
          </p:cNvCxnSpPr>
          <p:nvPr/>
        </p:nvCxnSpPr>
        <p:spPr>
          <a:xfrm flipV="1">
            <a:off x="10655296" y="4108722"/>
            <a:ext cx="323702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80" idx="1"/>
          </p:cNvCxnSpPr>
          <p:nvPr/>
        </p:nvCxnSpPr>
        <p:spPr>
          <a:xfrm>
            <a:off x="2831232" y="2448958"/>
            <a:ext cx="84340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80" idx="3"/>
            <a:endCxn id="45" idx="0"/>
          </p:cNvCxnSpPr>
          <p:nvPr/>
        </p:nvCxnSpPr>
        <p:spPr>
          <a:xfrm>
            <a:off x="12353602" y="2448958"/>
            <a:ext cx="238517" cy="34564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2"/>
            <a:endCxn id="45" idx="4"/>
          </p:cNvCxnSpPr>
          <p:nvPr/>
        </p:nvCxnSpPr>
        <p:spPr>
          <a:xfrm rot="5400000" flipH="1" flipV="1">
            <a:off x="8076412" y="-141968"/>
            <a:ext cx="1294578" cy="7736836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9" idx="2"/>
            <a:endCxn id="45" idx="4"/>
          </p:cNvCxnSpPr>
          <p:nvPr/>
        </p:nvCxnSpPr>
        <p:spPr>
          <a:xfrm rot="5400000" flipH="1" flipV="1">
            <a:off x="7417458" y="-800922"/>
            <a:ext cx="1294578" cy="9054743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42917" y="438416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[any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</p:spTree>
    <p:extLst>
      <p:ext uri="{BB962C8B-B14F-4D97-AF65-F5344CB8AC3E}">
        <p14:creationId xmlns:p14="http://schemas.microsoft.com/office/powerpoint/2010/main" val="26243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362</Words>
  <Application>Microsoft Macintosh PowerPoint</Application>
  <PresentationFormat>Custom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CMU Typewriter Text Variable Width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43</cp:revision>
  <dcterms:created xsi:type="dcterms:W3CDTF">2015-12-05T11:40:50Z</dcterms:created>
  <dcterms:modified xsi:type="dcterms:W3CDTF">2016-01-07T15:05:05Z</dcterms:modified>
</cp:coreProperties>
</file>