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595"/>
  </p:normalViewPr>
  <p:slideViewPr>
    <p:cSldViewPr snapToGrid="0" snapToObjects="1">
      <p:cViewPr varScale="1">
        <p:scale>
          <a:sx n="93" d="100"/>
          <a:sy n="93" d="100"/>
        </p:scale>
        <p:origin x="208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C6B5F-9BC6-4B49-8DDC-1983D75D835F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E6213-E182-1D40-B82D-E427DFBD8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3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34F6A-AB36-C748-8F7D-322521CEE13A}" type="slidenum">
              <a:rPr lang="en-GB"/>
              <a:pPr/>
              <a:t>1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950813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34F6A-AB36-C748-8F7D-322521CEE13A}" type="slidenum">
              <a:rPr lang="en-GB"/>
              <a:pPr/>
              <a:t>3</a:t>
            </a:fld>
            <a:endParaRPr lang="en-GB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marR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lang="en-GB" sz="1200" dirty="0" smtClean="0"/>
          </a:p>
        </p:txBody>
      </p:sp>
    </p:spTree>
    <p:extLst>
      <p:ext uri="{BB962C8B-B14F-4D97-AF65-F5344CB8AC3E}">
        <p14:creationId xmlns:p14="http://schemas.microsoft.com/office/powerpoint/2010/main" val="18549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6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8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12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6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5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9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5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4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91AAC-A65D-7044-B83C-B384503BD135}" type="datetimeFigureOut">
              <a:rPr lang="en-US" smtClean="0"/>
              <a:t>1/4/16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A1763-828B-9648-8CF9-A1540E2BC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78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Geographic scope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663635" y="6316661"/>
            <a:ext cx="2088997" cy="312739"/>
          </a:xfrm>
        </p:spPr>
        <p:txBody>
          <a:bodyPr/>
          <a:lstStyle/>
          <a:p>
            <a:fld id="{03AC6681-E0FD-2C4C-B392-04A572FD2AAE}" type="slidenum">
              <a:rPr lang="en-GB" smtClean="0"/>
              <a:pPr/>
              <a:t>1</a:t>
            </a:fld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730" y="1751031"/>
            <a:ext cx="3195317" cy="4260424"/>
          </a:xfrm>
          <a:prstGeom prst="rect">
            <a:avLst/>
          </a:prstGeom>
          <a:ln w="12700">
            <a:solidFill>
              <a:srgbClr val="000000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921490" y="6018670"/>
            <a:ext cx="2239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35m addresses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638200" y="1743740"/>
            <a:ext cx="1427357" cy="335988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84% of addresses are in England and Wales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638200" y="5103628"/>
            <a:ext cx="1427357" cy="90782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065558" y="1743739"/>
            <a:ext cx="1427357" cy="609603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14% in London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065558" y="2353342"/>
            <a:ext cx="1427357" cy="275028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pic>
        <p:nvPicPr>
          <p:cNvPr id="12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97364" y="1748368"/>
            <a:ext cx="1427357" cy="224208"/>
          </a:xfrm>
          <a:ln>
            <a:solidFill>
              <a:schemeClr val="tx1"/>
            </a:solidFill>
          </a:ln>
        </p:spPr>
      </p:pic>
      <p:sp>
        <p:nvSpPr>
          <p:cNvPr id="15" name="Rectangle 14"/>
          <p:cNvSpPr/>
          <p:nvPr/>
        </p:nvSpPr>
        <p:spPr bwMode="auto">
          <a:xfrm>
            <a:off x="6492914" y="1974584"/>
            <a:ext cx="1441535" cy="3787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903274" y="1261092"/>
            <a:ext cx="3248223" cy="3419391"/>
            <a:chOff x="5927455" y="748219"/>
            <a:chExt cx="2436167" cy="2564543"/>
          </a:xfrm>
        </p:grpSpPr>
        <p:sp>
          <p:nvSpPr>
            <p:cNvPr id="18" name="Rounded Rectangular Callout 17"/>
            <p:cNvSpPr/>
            <p:nvPr/>
          </p:nvSpPr>
          <p:spPr bwMode="auto">
            <a:xfrm>
              <a:off x="5927455" y="748219"/>
              <a:ext cx="2436167" cy="2564543"/>
            </a:xfrm>
            <a:prstGeom prst="wedgeRoundRectCallout">
              <a:avLst>
                <a:gd name="adj1" fmla="val -62189"/>
                <a:gd name="adj2" fmla="val -33305"/>
                <a:gd name="adj3" fmla="val 16667"/>
              </a:avLst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121920" tIns="60960" rIns="121920" bIns="0" numCol="1" rtlCol="0" anchor="b" anchorCtr="0" compatLnSpc="1">
              <a:prstTxWarp prst="textNoShape">
                <a:avLst/>
              </a:prstTxWarp>
              <a:noAutofit/>
            </a:bodyPr>
            <a:lstStyle/>
            <a:p>
              <a:pPr marL="228594" indent="-228594" defTabSz="1219170" eaLnBrk="0" fontAlgn="base" hangingPunct="0">
                <a:spcBef>
                  <a:spcPct val="0"/>
                </a:spcBef>
                <a:spcAft>
                  <a:spcPts val="800"/>
                </a:spcAft>
                <a:buFont typeface="Arial" charset="0"/>
                <a:buChar char="•"/>
              </a:pPr>
              <a:r>
                <a:rPr lang="en-US" sz="1600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~</a:t>
              </a:r>
              <a:r>
                <a:rPr lang="en-US" sz="1600" dirty="0" smtClean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113km2 </a:t>
              </a:r>
              <a:r>
                <a:rPr lang="en-US" sz="1600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area (2%)</a:t>
              </a:r>
            </a:p>
            <a:p>
              <a:pPr marL="228594" indent="-228594" defTabSz="1219170" eaLnBrk="0" fontAlgn="base" hangingPunct="0">
                <a:spcBef>
                  <a:spcPct val="0"/>
                </a:spcBef>
                <a:spcAft>
                  <a:spcPts val="800"/>
                </a:spcAft>
                <a:buFont typeface="Arial" charset="0"/>
                <a:buChar char="•"/>
              </a:pPr>
              <a:r>
                <a:rPr lang="en-US" sz="1600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4,401 “named roads”</a:t>
              </a:r>
            </a:p>
            <a:p>
              <a:pPr marL="228594" indent="-228594" defTabSz="1219170" eaLnBrk="0" fontAlgn="base" hangingPunct="0">
                <a:spcBef>
                  <a:spcPct val="0"/>
                </a:spcBef>
                <a:spcAft>
                  <a:spcPts val="800"/>
                </a:spcAft>
                <a:buFont typeface="Arial" charset="0"/>
                <a:buChar char="•"/>
              </a:pPr>
              <a:r>
                <a:rPr lang="en-US" sz="1600" dirty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14,088 </a:t>
              </a:r>
              <a:r>
                <a:rPr lang="en-US" sz="1600" dirty="0" smtClean="0">
                  <a:latin typeface="Lucida Sans" pitchFamily="-106" charset="0"/>
                  <a:ea typeface="ＭＳ Ｐゴシック" pitchFamily="-106" charset="-128"/>
                  <a:cs typeface="ＭＳ Ｐゴシック" pitchFamily="-106" charset="-128"/>
                </a:rPr>
                <a:t>postcodes</a:t>
              </a:r>
              <a:endPara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endParaRPr>
            </a:p>
          </p:txBody>
        </p:sp>
        <p:pic>
          <p:nvPicPr>
            <p:cNvPr id="16" name="Content Placeholder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199397" y="979017"/>
              <a:ext cx="1865128" cy="128016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pic>
      </p:grpSp>
      <p:sp>
        <p:nvSpPr>
          <p:cNvPr id="5" name="Rectangle 4"/>
          <p:cNvSpPr/>
          <p:nvPr/>
        </p:nvSpPr>
        <p:spPr>
          <a:xfrm>
            <a:off x="7852516" y="977195"/>
            <a:ext cx="3351628" cy="2529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7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4"/>
          <a:stretch/>
        </p:blipFill>
        <p:spPr>
          <a:xfrm>
            <a:off x="432001" y="899996"/>
            <a:ext cx="6362809" cy="5036744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9433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6352076" y="1363214"/>
            <a:ext cx="1427357" cy="3754347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82% of </a:t>
            </a:r>
            <a:r>
              <a:rPr lang="en-US" sz="1600" u="sng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streets</a:t>
            </a: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 are referenced in Land Registry’s “Price Paid Data” (LRPP)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352076" y="5117562"/>
            <a:ext cx="1427357" cy="55012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924718" y="1363214"/>
            <a:ext cx="1427357" cy="430447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98% of </a:t>
            </a:r>
            <a:r>
              <a:rPr lang="en-US" sz="160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addresses include a </a:t>
            </a: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house number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924718" y="5674395"/>
            <a:ext cx="1427357" cy="14632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779433" y="4855734"/>
            <a:ext cx="1427357" cy="81195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Lucida Sans" pitchFamily="-106" charset="0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779433" y="1356508"/>
            <a:ext cx="1427357" cy="34992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74% of the streets qualify for house number inference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9206790" y="1363215"/>
            <a:ext cx="1427357" cy="114423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111k house numbers are in LRPP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9206790" y="2507449"/>
            <a:ext cx="1427357" cy="119734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113k house numbers can be inferred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9206790" y="3711498"/>
            <a:ext cx="1427357" cy="195619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4267" b="1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?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Lucida Sans" pitchFamily="-106" charset="0"/>
                <a:ea typeface="ＭＳ Ｐゴシック" pitchFamily="-106" charset="-128"/>
                <a:cs typeface="ＭＳ Ｐゴシック" pitchFamily="-106" charset="-128"/>
              </a:rPr>
              <a:t>Not known and not suitable for inference</a:t>
            </a:r>
          </a:p>
        </p:txBody>
      </p:sp>
      <p:pic>
        <p:nvPicPr>
          <p:cNvPr id="17" name="Content Placeholder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599276" y="1362487"/>
            <a:ext cx="3326036" cy="445346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7043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/>
        </p:nvSpPr>
        <p:spPr>
          <a:xfrm>
            <a:off x="3739425" y="2879648"/>
            <a:ext cx="806824" cy="8068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OLAF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295699" y="2166545"/>
            <a:ext cx="3352800" cy="5972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 list of all existing </a:t>
            </a:r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numbers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OSON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295699" y="2973369"/>
            <a:ext cx="3352800" cy="5972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p2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 list of all existing </a:t>
            </a:r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names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OSON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295699" y="3780193"/>
            <a:ext cx="3352800" cy="90787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p3: Create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 list of the associations between each of the house 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numbers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and names above and the list of 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postcodes in OSON 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20" name="Straight Arrow Connector 19"/>
          <p:cNvCxnSpPr>
            <a:stCxn id="19" idx="6"/>
            <a:endCxn id="20" idx="1"/>
          </p:cNvCxnSpPr>
          <p:nvPr/>
        </p:nvCxnSpPr>
        <p:spPr>
          <a:xfrm flipV="1">
            <a:off x="4546249" y="2465152"/>
            <a:ext cx="749450" cy="81790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9" idx="6"/>
            <a:endCxn id="21" idx="1"/>
          </p:cNvCxnSpPr>
          <p:nvPr/>
        </p:nvCxnSpPr>
        <p:spPr>
          <a:xfrm flipV="1">
            <a:off x="4546249" y="3271976"/>
            <a:ext cx="749450" cy="1108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9" idx="6"/>
            <a:endCxn id="22" idx="1"/>
          </p:cNvCxnSpPr>
          <p:nvPr/>
        </p:nvCxnSpPr>
        <p:spPr>
          <a:xfrm>
            <a:off x="4546249" y="3283060"/>
            <a:ext cx="749450" cy="9510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00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1393767" y="3083981"/>
            <a:ext cx="806824" cy="80682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OLAF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50041" y="2370878"/>
            <a:ext cx="3352800" cy="59721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 list of all existing </a:t>
            </a:r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numbers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OSON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950041" y="3177702"/>
            <a:ext cx="3352800" cy="597213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p2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Create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 list of all existing </a:t>
            </a:r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house names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for each road listed in 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OSON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50041" y="3984526"/>
            <a:ext cx="3352800" cy="90787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p3: Create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 list of the associations between each of the house 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numbers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and names above and the list of 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postcodes in OSON 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0" name="Straight Arrow Connector 9"/>
          <p:cNvCxnSpPr>
            <a:stCxn id="5" idx="6"/>
            <a:endCxn id="6" idx="1"/>
          </p:cNvCxnSpPr>
          <p:nvPr/>
        </p:nvCxnSpPr>
        <p:spPr>
          <a:xfrm flipV="1">
            <a:off x="2200591" y="2669485"/>
            <a:ext cx="749450" cy="81790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  <a:endCxn id="7" idx="1"/>
          </p:cNvCxnSpPr>
          <p:nvPr/>
        </p:nvCxnSpPr>
        <p:spPr>
          <a:xfrm flipV="1">
            <a:off x="2200591" y="3476309"/>
            <a:ext cx="749450" cy="1108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8" idx="1"/>
          </p:cNvCxnSpPr>
          <p:nvPr/>
        </p:nvCxnSpPr>
        <p:spPr>
          <a:xfrm>
            <a:off x="2200591" y="3487393"/>
            <a:ext cx="749450" cy="9510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7080978" y="1878095"/>
            <a:ext cx="3352800" cy="7131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p1.1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Identify the list of house numbers in each OSON road through references in other open data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80978" y="2952489"/>
            <a:ext cx="3352800" cy="7131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Statistically infer the existence of house numbers from the house numbers collected at </a:t>
            </a:r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p1.1</a:t>
            </a:r>
            <a:endParaRPr lang="en-US" sz="1200" i="1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080978" y="4535853"/>
            <a:ext cx="3352800" cy="7131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p1.4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Enable the further application of </a:t>
            </a:r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by creating the necessary data through 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crowdsourcing</a:t>
            </a:r>
            <a:endParaRPr lang="en-US" sz="1200" i="1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80978" y="3960954"/>
            <a:ext cx="3352800" cy="3048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p1.3</a:t>
            </a:r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: </a:t>
            </a:r>
            <a:r>
              <a:rPr lang="en-US" sz="1200" dirty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Correct the output of </a:t>
            </a:r>
            <a:r>
              <a:rPr lang="en-US" sz="1200" i="1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p1.2</a:t>
            </a:r>
            <a:endParaRPr lang="en-US" sz="1200" i="1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21" name="Straight Arrow Connector 20"/>
          <p:cNvCxnSpPr>
            <a:stCxn id="6" idx="3"/>
            <a:endCxn id="17" idx="1"/>
          </p:cNvCxnSpPr>
          <p:nvPr/>
        </p:nvCxnSpPr>
        <p:spPr>
          <a:xfrm flipV="1">
            <a:off x="6302841" y="2234647"/>
            <a:ext cx="778137" cy="43483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18" idx="1"/>
          </p:cNvCxnSpPr>
          <p:nvPr/>
        </p:nvCxnSpPr>
        <p:spPr>
          <a:xfrm>
            <a:off x="6302841" y="2669485"/>
            <a:ext cx="778137" cy="63955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9" idx="1"/>
          </p:cNvCxnSpPr>
          <p:nvPr/>
        </p:nvCxnSpPr>
        <p:spPr>
          <a:xfrm>
            <a:off x="6302841" y="2669485"/>
            <a:ext cx="778137" cy="22229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20" idx="1"/>
          </p:cNvCxnSpPr>
          <p:nvPr/>
        </p:nvCxnSpPr>
        <p:spPr>
          <a:xfrm>
            <a:off x="6302841" y="2669485"/>
            <a:ext cx="778137" cy="144387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  <a:endCxn id="18" idx="0"/>
          </p:cNvCxnSpPr>
          <p:nvPr/>
        </p:nvCxnSpPr>
        <p:spPr>
          <a:xfrm>
            <a:off x="8757378" y="2591199"/>
            <a:ext cx="0" cy="3612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9" idx="3"/>
            <a:endCxn id="18" idx="3"/>
          </p:cNvCxnSpPr>
          <p:nvPr/>
        </p:nvCxnSpPr>
        <p:spPr>
          <a:xfrm flipV="1">
            <a:off x="10433778" y="3309041"/>
            <a:ext cx="12700" cy="1583364"/>
          </a:xfrm>
          <a:prstGeom prst="bentConnector3">
            <a:avLst>
              <a:gd name="adj1" fmla="val 2890906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8" idx="2"/>
            <a:endCxn id="20" idx="0"/>
          </p:cNvCxnSpPr>
          <p:nvPr/>
        </p:nvCxnSpPr>
        <p:spPr>
          <a:xfrm>
            <a:off x="8757378" y="3665593"/>
            <a:ext cx="0" cy="29536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90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gnetic Disk 1"/>
          <p:cNvSpPr/>
          <p:nvPr/>
        </p:nvSpPr>
        <p:spPr>
          <a:xfrm>
            <a:off x="697282" y="1302324"/>
            <a:ext cx="909851" cy="6096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OSON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36" name="Magnetic Disk 35"/>
          <p:cNvSpPr/>
          <p:nvPr/>
        </p:nvSpPr>
        <p:spPr>
          <a:xfrm>
            <a:off x="697282" y="2618510"/>
            <a:ext cx="909851" cy="6096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LRPP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43" name="Magnetic Disk 42"/>
          <p:cNvSpPr/>
          <p:nvPr/>
        </p:nvSpPr>
        <p:spPr>
          <a:xfrm>
            <a:off x="2152009" y="1025233"/>
            <a:ext cx="909851" cy="116378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Reference data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48" name="Elbow Connector 47"/>
          <p:cNvCxnSpPr>
            <a:stCxn id="2" idx="4"/>
            <a:endCxn id="43" idx="2"/>
          </p:cNvCxnSpPr>
          <p:nvPr/>
        </p:nvCxnSpPr>
        <p:spPr>
          <a:xfrm>
            <a:off x="1607133" y="1607124"/>
            <a:ext cx="544876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6" idx="4"/>
            <a:endCxn id="58" idx="2"/>
          </p:cNvCxnSpPr>
          <p:nvPr/>
        </p:nvCxnSpPr>
        <p:spPr>
          <a:xfrm flipV="1">
            <a:off x="1607133" y="2202870"/>
            <a:ext cx="2479963" cy="720440"/>
          </a:xfrm>
          <a:prstGeom prst="bentConnector3">
            <a:avLst>
              <a:gd name="adj1" fmla="val 6899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Magnetic Disk 57"/>
          <p:cNvSpPr/>
          <p:nvPr/>
        </p:nvSpPr>
        <p:spPr>
          <a:xfrm>
            <a:off x="4087096" y="1620978"/>
            <a:ext cx="909851" cy="116378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Known house numbers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71" name="Elbow Connector 70"/>
          <p:cNvCxnSpPr>
            <a:stCxn id="43" idx="4"/>
            <a:endCxn id="58" idx="2"/>
          </p:cNvCxnSpPr>
          <p:nvPr/>
        </p:nvCxnSpPr>
        <p:spPr>
          <a:xfrm>
            <a:off x="3061860" y="1607125"/>
            <a:ext cx="1025236" cy="595745"/>
          </a:xfrm>
          <a:prstGeom prst="bentConnector3">
            <a:avLst>
              <a:gd name="adj1" fmla="val 567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Magnetic Disk 81"/>
          <p:cNvSpPr/>
          <p:nvPr/>
        </p:nvSpPr>
        <p:spPr>
          <a:xfrm>
            <a:off x="7804662" y="1620978"/>
            <a:ext cx="909851" cy="116378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Inference data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83" name="Elbow Connector 82"/>
          <p:cNvCxnSpPr>
            <a:stCxn id="58" idx="4"/>
            <a:endCxn id="87" idx="1"/>
          </p:cNvCxnSpPr>
          <p:nvPr/>
        </p:nvCxnSpPr>
        <p:spPr>
          <a:xfrm flipV="1">
            <a:off x="4996947" y="2202869"/>
            <a:ext cx="992877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5989824" y="1859969"/>
            <a:ext cx="1015931" cy="685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Inference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90" name="Elbow Connector 89"/>
          <p:cNvCxnSpPr>
            <a:stCxn id="87" idx="3"/>
            <a:endCxn id="82" idx="2"/>
          </p:cNvCxnSpPr>
          <p:nvPr/>
        </p:nvCxnSpPr>
        <p:spPr>
          <a:xfrm>
            <a:off x="7005755" y="2202869"/>
            <a:ext cx="798907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Magnetic Disk 93"/>
          <p:cNvSpPr/>
          <p:nvPr/>
        </p:nvSpPr>
        <p:spPr>
          <a:xfrm>
            <a:off x="697281" y="4804060"/>
            <a:ext cx="909851" cy="609600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OSOR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96" name="Magnetic Disk 95"/>
          <p:cNvSpPr/>
          <p:nvPr/>
        </p:nvSpPr>
        <p:spPr>
          <a:xfrm>
            <a:off x="4087096" y="3671460"/>
            <a:ext cx="909851" cy="1163783"/>
          </a:xfrm>
          <a:prstGeom prst="flowChartMagneticDisk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Streets for which data is missing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97" name="Elbow Connector 96"/>
          <p:cNvCxnSpPr>
            <a:stCxn id="43" idx="4"/>
            <a:endCxn id="96" idx="2"/>
          </p:cNvCxnSpPr>
          <p:nvPr/>
        </p:nvCxnSpPr>
        <p:spPr>
          <a:xfrm>
            <a:off x="3061860" y="1607125"/>
            <a:ext cx="1025236" cy="2646227"/>
          </a:xfrm>
          <a:prstGeom prst="bentConnector3">
            <a:avLst>
              <a:gd name="adj1" fmla="val 567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/>
          <p:cNvCxnSpPr>
            <a:stCxn id="36" idx="4"/>
            <a:endCxn id="96" idx="2"/>
          </p:cNvCxnSpPr>
          <p:nvPr/>
        </p:nvCxnSpPr>
        <p:spPr>
          <a:xfrm>
            <a:off x="1607133" y="2923310"/>
            <a:ext cx="2479963" cy="1330042"/>
          </a:xfrm>
          <a:prstGeom prst="bentConnector3">
            <a:avLst>
              <a:gd name="adj1" fmla="val 6899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5948257" y="4156368"/>
            <a:ext cx="1366947" cy="9247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Augmentation with elements to support crowdsourcing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07" name="Elbow Connector 106"/>
          <p:cNvCxnSpPr>
            <a:stCxn id="94" idx="4"/>
            <a:endCxn id="106" idx="1"/>
          </p:cNvCxnSpPr>
          <p:nvPr/>
        </p:nvCxnSpPr>
        <p:spPr>
          <a:xfrm flipV="1">
            <a:off x="1607132" y="4618763"/>
            <a:ext cx="4341125" cy="490097"/>
          </a:xfrm>
          <a:prstGeom prst="bentConnector3">
            <a:avLst>
              <a:gd name="adj1" fmla="val 89255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6" idx="4"/>
            <a:endCxn id="106" idx="1"/>
          </p:cNvCxnSpPr>
          <p:nvPr/>
        </p:nvCxnSpPr>
        <p:spPr>
          <a:xfrm>
            <a:off x="4996947" y="4253352"/>
            <a:ext cx="951310" cy="36541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Cloud 116"/>
          <p:cNvSpPr/>
          <p:nvPr/>
        </p:nvSpPr>
        <p:spPr>
          <a:xfrm>
            <a:off x="7804662" y="4199658"/>
            <a:ext cx="1011382" cy="827807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Crowdflower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18" name="Elbow Connector 117"/>
          <p:cNvCxnSpPr>
            <a:stCxn id="106" idx="3"/>
            <a:endCxn id="117" idx="2"/>
          </p:cNvCxnSpPr>
          <p:nvPr/>
        </p:nvCxnSpPr>
        <p:spPr>
          <a:xfrm flipV="1">
            <a:off x="7315204" y="4613562"/>
            <a:ext cx="492595" cy="520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/>
          <p:cNvSpPr/>
          <p:nvPr/>
        </p:nvSpPr>
        <p:spPr>
          <a:xfrm>
            <a:off x="9236987" y="4270661"/>
            <a:ext cx="1366947" cy="685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Results collection and aggregation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24" name="Elbow Connector 123"/>
          <p:cNvCxnSpPr>
            <a:stCxn id="122" idx="3"/>
            <a:endCxn id="58" idx="3"/>
          </p:cNvCxnSpPr>
          <p:nvPr/>
        </p:nvCxnSpPr>
        <p:spPr>
          <a:xfrm flipH="1" flipV="1">
            <a:off x="4542022" y="2784761"/>
            <a:ext cx="6061912" cy="1828800"/>
          </a:xfrm>
          <a:prstGeom prst="bentConnector4">
            <a:avLst>
              <a:gd name="adj1" fmla="val -3771"/>
              <a:gd name="adj2" fmla="val 79072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17" idx="0"/>
            <a:endCxn id="122" idx="1"/>
          </p:cNvCxnSpPr>
          <p:nvPr/>
        </p:nvCxnSpPr>
        <p:spPr>
          <a:xfrm flipV="1">
            <a:off x="8815201" y="4613561"/>
            <a:ext cx="421786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22" idx="0"/>
            <a:endCxn id="96" idx="1"/>
          </p:cNvCxnSpPr>
          <p:nvPr/>
        </p:nvCxnSpPr>
        <p:spPr>
          <a:xfrm rot="16200000" flipV="1">
            <a:off x="6931642" y="1281841"/>
            <a:ext cx="599201" cy="5378439"/>
          </a:xfrm>
          <a:prstGeom prst="bentConnector3">
            <a:avLst>
              <a:gd name="adj1" fmla="val 149712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0603934" y="4655125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Success</a:t>
            </a: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9895087" y="3978082"/>
            <a:ext cx="4555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Fail</a:t>
            </a:r>
            <a:endParaRPr lang="en-US" sz="1200" dirty="0"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sp>
        <p:nvSpPr>
          <p:cNvPr id="149" name="Cloud 148"/>
          <p:cNvSpPr/>
          <p:nvPr/>
        </p:nvSpPr>
        <p:spPr>
          <a:xfrm>
            <a:off x="9404923" y="713070"/>
            <a:ext cx="1553435" cy="1104034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  <a:latin typeface="CMU Typewriter Text Variable Width Medium" charset="0"/>
                <a:ea typeface="CMU Typewriter Text Variable Width Medium" charset="0"/>
                <a:cs typeface="CMU Typewriter Text Variable Width Medium" charset="0"/>
              </a:rPr>
              <a:t>Other OLAF creation processes</a:t>
            </a:r>
            <a:endParaRPr lang="en-US" sz="1200" dirty="0">
              <a:solidFill>
                <a:schemeClr val="tx1"/>
              </a:solidFill>
              <a:latin typeface="CMU Typewriter Text Variable Width Medium" charset="0"/>
              <a:ea typeface="CMU Typewriter Text Variable Width Medium" charset="0"/>
              <a:cs typeface="CMU Typewriter Text Variable Width Medium" charset="0"/>
            </a:endParaRPr>
          </a:p>
        </p:txBody>
      </p:sp>
      <p:cxnSp>
        <p:nvCxnSpPr>
          <p:cNvPr id="159" name="Elbow Connector 158"/>
          <p:cNvCxnSpPr>
            <a:stCxn id="82" idx="4"/>
            <a:endCxn id="149" idx="1"/>
          </p:cNvCxnSpPr>
          <p:nvPr/>
        </p:nvCxnSpPr>
        <p:spPr>
          <a:xfrm flipV="1">
            <a:off x="8714513" y="1815928"/>
            <a:ext cx="1467128" cy="386942"/>
          </a:xfrm>
          <a:prstGeom prst="bentConnector2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Elbow Connector 186"/>
          <p:cNvCxnSpPr>
            <a:stCxn id="58" idx="4"/>
            <a:endCxn id="149" idx="2"/>
          </p:cNvCxnSpPr>
          <p:nvPr/>
        </p:nvCxnSpPr>
        <p:spPr>
          <a:xfrm flipV="1">
            <a:off x="4996947" y="1265087"/>
            <a:ext cx="4412795" cy="937783"/>
          </a:xfrm>
          <a:prstGeom prst="bentConnector3">
            <a:avLst>
              <a:gd name="adj1" fmla="val 855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01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292</Words>
  <Application>Microsoft Macintosh PowerPoint</Application>
  <PresentationFormat>Widescreen</PresentationFormat>
  <Paragraphs>43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Calibri Light</vt:lpstr>
      <vt:lpstr>CMU Typewriter Text Variable Width Medium</vt:lpstr>
      <vt:lpstr>Lucida Sans</vt:lpstr>
      <vt:lpstr>ＭＳ Ｐゴシック</vt:lpstr>
      <vt:lpstr>Arial</vt:lpstr>
      <vt:lpstr>Office Theme</vt:lpstr>
      <vt:lpstr>Geographic scope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Geographic scope</dc:title>
  <dc:creator>Gianfranco Cecconi</dc:creator>
  <cp:lastModifiedBy>Gianfranco Cecconi</cp:lastModifiedBy>
  <cp:revision>16</cp:revision>
  <dcterms:created xsi:type="dcterms:W3CDTF">2015-12-05T11:40:50Z</dcterms:created>
  <dcterms:modified xsi:type="dcterms:W3CDTF">2016-01-04T14:46:26Z</dcterms:modified>
</cp:coreProperties>
</file>