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7"/>
  </p:notesMasterIdLst>
  <p:sldIdLst>
    <p:sldId id="261" r:id="rId2"/>
    <p:sldId id="262" r:id="rId3"/>
    <p:sldId id="263" r:id="rId4"/>
    <p:sldId id="264" r:id="rId5"/>
    <p:sldId id="265" r:id="rId6"/>
  </p:sldIdLst>
  <p:sldSz cx="14400213" cy="774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6"/>
    <p:restoredTop sz="94595"/>
  </p:normalViewPr>
  <p:slideViewPr>
    <p:cSldViewPr snapToGrid="0" snapToObjects="1">
      <p:cViewPr>
        <p:scale>
          <a:sx n="79" d="100"/>
          <a:sy n="79" d="100"/>
        </p:scale>
        <p:origin x="155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60388" y="1143000"/>
            <a:ext cx="573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67854"/>
            <a:ext cx="10800160" cy="2697104"/>
          </a:xfrm>
        </p:spPr>
        <p:txBody>
          <a:bodyPr anchor="b"/>
          <a:lstStyle>
            <a:lvl1pPr algn="ctr"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068969"/>
            <a:ext cx="10800160" cy="1870398"/>
          </a:xfrm>
        </p:spPr>
        <p:txBody>
          <a:bodyPr/>
          <a:lstStyle>
            <a:lvl1pPr marL="0" indent="0" algn="ctr">
              <a:buNone/>
              <a:defRPr sz="2711"/>
            </a:lvl1pPr>
            <a:lvl2pPr marL="516453" indent="0" algn="ctr">
              <a:buNone/>
              <a:defRPr sz="2259"/>
            </a:lvl2pPr>
            <a:lvl3pPr marL="1032906" indent="0" algn="ctr">
              <a:buNone/>
              <a:defRPr sz="2033"/>
            </a:lvl3pPr>
            <a:lvl4pPr marL="1549359" indent="0" algn="ctr">
              <a:buNone/>
              <a:defRPr sz="1807"/>
            </a:lvl4pPr>
            <a:lvl5pPr marL="2065812" indent="0" algn="ctr">
              <a:buNone/>
              <a:defRPr sz="1807"/>
            </a:lvl5pPr>
            <a:lvl6pPr marL="2582266" indent="0" algn="ctr">
              <a:buNone/>
              <a:defRPr sz="1807"/>
            </a:lvl6pPr>
            <a:lvl7pPr marL="3098719" indent="0" algn="ctr">
              <a:buNone/>
              <a:defRPr sz="1807"/>
            </a:lvl7pPr>
            <a:lvl8pPr marL="3615172" indent="0" algn="ctr">
              <a:buNone/>
              <a:defRPr sz="1807"/>
            </a:lvl8pPr>
            <a:lvl9pPr marL="4131625" indent="0" algn="ctr">
              <a:buNone/>
              <a:defRPr sz="18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3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2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12456"/>
            <a:ext cx="3105046" cy="656522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12456"/>
            <a:ext cx="9135135" cy="65652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8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5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931371"/>
            <a:ext cx="12420184" cy="3222536"/>
          </a:xfrm>
        </p:spPr>
        <p:txBody>
          <a:bodyPr anchor="b"/>
          <a:lstStyle>
            <a:lvl1pPr>
              <a:defRPr sz="677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184394"/>
            <a:ext cx="12420184" cy="1694656"/>
          </a:xfrm>
        </p:spPr>
        <p:txBody>
          <a:bodyPr/>
          <a:lstStyle>
            <a:lvl1pPr marL="0" indent="0">
              <a:buNone/>
              <a:defRPr sz="2711">
                <a:solidFill>
                  <a:schemeClr val="tx1">
                    <a:tint val="75000"/>
                  </a:schemeClr>
                </a:solidFill>
              </a:defRPr>
            </a:lvl1pPr>
            <a:lvl2pPr marL="516453" indent="0">
              <a:buNone/>
              <a:defRPr sz="2259">
                <a:solidFill>
                  <a:schemeClr val="tx1">
                    <a:tint val="75000"/>
                  </a:schemeClr>
                </a:solidFill>
              </a:defRPr>
            </a:lvl2pPr>
            <a:lvl3pPr marL="1032906" indent="0">
              <a:buNone/>
              <a:defRPr sz="2033">
                <a:solidFill>
                  <a:schemeClr val="tx1">
                    <a:tint val="75000"/>
                  </a:schemeClr>
                </a:solidFill>
              </a:defRPr>
            </a:lvl3pPr>
            <a:lvl4pPr marL="154935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4pPr>
            <a:lvl5pPr marL="206581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5pPr>
            <a:lvl6pPr marL="25822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6pPr>
            <a:lvl7pPr marL="3098719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7pPr>
            <a:lvl8pPr marL="3615172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8pPr>
            <a:lvl9pPr marL="4131625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62280"/>
            <a:ext cx="6120091" cy="491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2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12457"/>
            <a:ext cx="12420184" cy="149739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99092"/>
            <a:ext cx="6091965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829807"/>
            <a:ext cx="6091965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99092"/>
            <a:ext cx="6121966" cy="930715"/>
          </a:xfrm>
        </p:spPr>
        <p:txBody>
          <a:bodyPr anchor="b"/>
          <a:lstStyle>
            <a:lvl1pPr marL="0" indent="0">
              <a:buNone/>
              <a:defRPr sz="2711" b="1"/>
            </a:lvl1pPr>
            <a:lvl2pPr marL="516453" indent="0">
              <a:buNone/>
              <a:defRPr sz="2259" b="1"/>
            </a:lvl2pPr>
            <a:lvl3pPr marL="1032906" indent="0">
              <a:buNone/>
              <a:defRPr sz="2033" b="1"/>
            </a:lvl3pPr>
            <a:lvl4pPr marL="1549359" indent="0">
              <a:buNone/>
              <a:defRPr sz="1807" b="1"/>
            </a:lvl4pPr>
            <a:lvl5pPr marL="2065812" indent="0">
              <a:buNone/>
              <a:defRPr sz="1807" b="1"/>
            </a:lvl5pPr>
            <a:lvl6pPr marL="2582266" indent="0">
              <a:buNone/>
              <a:defRPr sz="1807" b="1"/>
            </a:lvl6pPr>
            <a:lvl7pPr marL="3098719" indent="0">
              <a:buNone/>
              <a:defRPr sz="1807" b="1"/>
            </a:lvl7pPr>
            <a:lvl8pPr marL="3615172" indent="0">
              <a:buNone/>
              <a:defRPr sz="1807" b="1"/>
            </a:lvl8pPr>
            <a:lvl9pPr marL="4131625" indent="0">
              <a:buNone/>
              <a:defRPr sz="18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829807"/>
            <a:ext cx="6121966" cy="41622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115425"/>
            <a:ext cx="7290108" cy="5505391"/>
          </a:xfrm>
        </p:spPr>
        <p:txBody>
          <a:bodyPr/>
          <a:lstStyle>
            <a:lvl1pPr>
              <a:defRPr sz="3615"/>
            </a:lvl1pPr>
            <a:lvl2pPr>
              <a:defRPr sz="3163"/>
            </a:lvl2pPr>
            <a:lvl3pPr>
              <a:defRPr sz="2711"/>
            </a:lvl3pPr>
            <a:lvl4pPr>
              <a:defRPr sz="2259"/>
            </a:lvl4pPr>
            <a:lvl5pPr>
              <a:defRPr sz="2259"/>
            </a:lvl5pPr>
            <a:lvl6pPr>
              <a:defRPr sz="2259"/>
            </a:lvl6pPr>
            <a:lvl7pPr>
              <a:defRPr sz="2259"/>
            </a:lvl7pPr>
            <a:lvl8pPr>
              <a:defRPr sz="2259"/>
            </a:lvl8pPr>
            <a:lvl9pPr>
              <a:defRPr sz="225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16467"/>
            <a:ext cx="4644443" cy="1807633"/>
          </a:xfrm>
        </p:spPr>
        <p:txBody>
          <a:bodyPr anchor="b"/>
          <a:lstStyle>
            <a:lvl1pPr>
              <a:defRPr sz="361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115425"/>
            <a:ext cx="7290108" cy="5505391"/>
          </a:xfrm>
        </p:spPr>
        <p:txBody>
          <a:bodyPr anchor="t"/>
          <a:lstStyle>
            <a:lvl1pPr marL="0" indent="0">
              <a:buNone/>
              <a:defRPr sz="3615"/>
            </a:lvl1pPr>
            <a:lvl2pPr marL="516453" indent="0">
              <a:buNone/>
              <a:defRPr sz="3163"/>
            </a:lvl2pPr>
            <a:lvl3pPr marL="1032906" indent="0">
              <a:buNone/>
              <a:defRPr sz="2711"/>
            </a:lvl3pPr>
            <a:lvl4pPr marL="1549359" indent="0">
              <a:buNone/>
              <a:defRPr sz="2259"/>
            </a:lvl4pPr>
            <a:lvl5pPr marL="2065812" indent="0">
              <a:buNone/>
              <a:defRPr sz="2259"/>
            </a:lvl5pPr>
            <a:lvl6pPr marL="2582266" indent="0">
              <a:buNone/>
              <a:defRPr sz="2259"/>
            </a:lvl6pPr>
            <a:lvl7pPr marL="3098719" indent="0">
              <a:buNone/>
              <a:defRPr sz="2259"/>
            </a:lvl7pPr>
            <a:lvl8pPr marL="3615172" indent="0">
              <a:buNone/>
              <a:defRPr sz="2259"/>
            </a:lvl8pPr>
            <a:lvl9pPr marL="4131625" indent="0">
              <a:buNone/>
              <a:defRPr sz="2259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324100"/>
            <a:ext cx="4644443" cy="4305683"/>
          </a:xfrm>
        </p:spPr>
        <p:txBody>
          <a:bodyPr/>
          <a:lstStyle>
            <a:lvl1pPr marL="0" indent="0">
              <a:buNone/>
              <a:defRPr sz="1807"/>
            </a:lvl1pPr>
            <a:lvl2pPr marL="516453" indent="0">
              <a:buNone/>
              <a:defRPr sz="1581"/>
            </a:lvl2pPr>
            <a:lvl3pPr marL="1032906" indent="0">
              <a:buNone/>
              <a:defRPr sz="1356"/>
            </a:lvl3pPr>
            <a:lvl4pPr marL="1549359" indent="0">
              <a:buNone/>
              <a:defRPr sz="1130"/>
            </a:lvl4pPr>
            <a:lvl5pPr marL="2065812" indent="0">
              <a:buNone/>
              <a:defRPr sz="1130"/>
            </a:lvl5pPr>
            <a:lvl6pPr marL="2582266" indent="0">
              <a:buNone/>
              <a:defRPr sz="1130"/>
            </a:lvl6pPr>
            <a:lvl7pPr marL="3098719" indent="0">
              <a:buNone/>
              <a:defRPr sz="1130"/>
            </a:lvl7pPr>
            <a:lvl8pPr marL="3615172" indent="0">
              <a:buNone/>
              <a:defRPr sz="1130"/>
            </a:lvl8pPr>
            <a:lvl9pPr marL="4131625" indent="0">
              <a:buNone/>
              <a:defRPr sz="113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12457"/>
            <a:ext cx="12420184" cy="1497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62280"/>
            <a:ext cx="12420184" cy="491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180322"/>
            <a:ext cx="4860072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180322"/>
            <a:ext cx="3240048" cy="4124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32906" rtl="0" eaLnBrk="1" latinLnBrk="0" hangingPunct="1">
        <a:lnSpc>
          <a:spcPct val="90000"/>
        </a:lnSpc>
        <a:spcBef>
          <a:spcPct val="0"/>
        </a:spcBef>
        <a:buNone/>
        <a:defRPr sz="49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227" indent="-258227" algn="l" defTabSz="1032906" rtl="0" eaLnBrk="1" latinLnBrk="0" hangingPunct="1">
        <a:lnSpc>
          <a:spcPct val="90000"/>
        </a:lnSpc>
        <a:spcBef>
          <a:spcPts val="1130"/>
        </a:spcBef>
        <a:buFont typeface="Arial" panose="020B0604020202020204" pitchFamily="34" charset="0"/>
        <a:buChar char="•"/>
        <a:defRPr sz="3163" kern="1200">
          <a:solidFill>
            <a:schemeClr val="tx1"/>
          </a:solidFill>
          <a:latin typeface="+mn-lt"/>
          <a:ea typeface="+mn-ea"/>
          <a:cs typeface="+mn-cs"/>
        </a:defRPr>
      </a:lvl1pPr>
      <a:lvl2pPr marL="774680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711" kern="1200">
          <a:solidFill>
            <a:schemeClr val="tx1"/>
          </a:solidFill>
          <a:latin typeface="+mn-lt"/>
          <a:ea typeface="+mn-ea"/>
          <a:cs typeface="+mn-cs"/>
        </a:defRPr>
      </a:lvl2pPr>
      <a:lvl3pPr marL="1291133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259" kern="1200">
          <a:solidFill>
            <a:schemeClr val="tx1"/>
          </a:solidFill>
          <a:latin typeface="+mn-lt"/>
          <a:ea typeface="+mn-ea"/>
          <a:cs typeface="+mn-cs"/>
        </a:defRPr>
      </a:lvl3pPr>
      <a:lvl4pPr marL="1807586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324039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84049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356945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873398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389852" indent="-258227" algn="l" defTabSz="1032906" rtl="0" eaLnBrk="1" latinLnBrk="0" hangingPunct="1">
        <a:lnSpc>
          <a:spcPct val="90000"/>
        </a:lnSpc>
        <a:spcBef>
          <a:spcPts val="565"/>
        </a:spcBef>
        <a:buFont typeface="Arial" panose="020B0604020202020204" pitchFamily="34" charset="0"/>
        <a:buChar char="•"/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516453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2pPr>
      <a:lvl3pPr marL="103290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3pPr>
      <a:lvl4pPr marL="154935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4pPr>
      <a:lvl5pPr marL="206581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5pPr>
      <a:lvl6pPr marL="2582266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6pPr>
      <a:lvl7pPr marL="3098719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7pPr>
      <a:lvl8pPr marL="3615172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8pPr>
      <a:lvl9pPr marL="4131625" algn="l" defTabSz="1032906" rtl="0" eaLnBrk="1" latinLnBrk="0" hangingPunct="1">
        <a:defRPr sz="20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5278024" y="3425435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547360" y="2843810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547360" y="350187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547360" y="4159945"/>
            <a:ext cx="2734628" cy="7404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5936090" y="3087362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5936090" y="3745427"/>
            <a:ext cx="611270" cy="90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5936090" y="3754471"/>
            <a:ext cx="611270" cy="775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64846" y="3484810"/>
            <a:ext cx="658066" cy="65806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34182" y="2903186"/>
            <a:ext cx="2734628" cy="4871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34182" y="3561251"/>
            <a:ext cx="2734628" cy="4871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a list of all existing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for each road listed in OSON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182" y="4219320"/>
            <a:ext cx="2734628" cy="7404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a list of the associations between each of the house numbers and names above and the list of postcodes in OSON </a:t>
            </a: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4022912" y="3146737"/>
            <a:ext cx="611270" cy="66710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4022912" y="3804802"/>
            <a:ext cx="611270" cy="90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4022912" y="3813843"/>
            <a:ext cx="611270" cy="77572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8003478" y="2608546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003478" y="3484849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03478" y="4776280"/>
            <a:ext cx="2734628" cy="58162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979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3478" y="4307375"/>
            <a:ext cx="2734628" cy="24861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Correct the output of </a:t>
            </a:r>
            <a:r>
              <a: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7368810" y="2899359"/>
            <a:ext cx="634668" cy="2473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7368810" y="3146737"/>
            <a:ext cx="634668" cy="62892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7368810" y="3146737"/>
            <a:ext cx="634668" cy="19203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7368810" y="3146737"/>
            <a:ext cx="634668" cy="12849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9370792" y="3190172"/>
            <a:ext cx="0" cy="29467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738106" y="3775662"/>
            <a:ext cx="10358" cy="1291431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9370792" y="4066471"/>
            <a:ext cx="0" cy="24090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3364846" y="5145608"/>
            <a:ext cx="5032952" cy="215444"/>
            <a:chOff x="3372342" y="5543426"/>
            <a:chExt cx="5032952" cy="215444"/>
          </a:xfrm>
        </p:grpSpPr>
        <p:sp>
          <p:nvSpPr>
            <p:cNvPr id="22" name="Rounded Rectangle 21"/>
            <p:cNvSpPr/>
            <p:nvPr/>
          </p:nvSpPr>
          <p:spPr>
            <a:xfrm>
              <a:off x="3372342" y="5597177"/>
              <a:ext cx="98265" cy="950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979" i="1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418142" y="5543426"/>
              <a:ext cx="498715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>
                  <a:latin typeface="CMU Typewriter Text Variable Width Medium" charset="0"/>
                  <a:ea typeface="CMU Typewriter Text Variable Width Medium" charset="0"/>
                  <a:cs typeface="CMU Typewriter Text Variable Width Medium" charset="0"/>
                </a:rPr>
                <a:t>Greyed-out boxes indicate processes that are not developed in this document</a:t>
              </a:r>
              <a:endParaRPr lang="en-US" sz="8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2796780" y="2138933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</a:p>
        </p:txBody>
      </p:sp>
      <p:sp>
        <p:nvSpPr>
          <p:cNvPr id="36" name="Magnetic Disk 35"/>
          <p:cNvSpPr/>
          <p:nvPr/>
        </p:nvSpPr>
        <p:spPr>
          <a:xfrm>
            <a:off x="2796780" y="32124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</a:p>
        </p:txBody>
      </p:sp>
      <p:sp>
        <p:nvSpPr>
          <p:cNvPr id="43" name="Magnetic Disk 42"/>
          <p:cNvSpPr/>
          <p:nvPr/>
        </p:nvSpPr>
        <p:spPr>
          <a:xfrm>
            <a:off x="3983292" y="1912931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3538874" y="2387536"/>
            <a:ext cx="444414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3538874" y="2873441"/>
            <a:ext cx="2022720" cy="587609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556159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4725386" y="2387536"/>
            <a:ext cx="836208" cy="48590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8593737" y="2398835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6303694" y="2873440"/>
            <a:ext cx="809815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113509" y="2593762"/>
            <a:ext cx="828619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942128" y="2873440"/>
            <a:ext cx="65160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2841981" y="5560047"/>
            <a:ext cx="742097" cy="497205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</a:p>
        </p:txBody>
      </p:sp>
      <p:sp>
        <p:nvSpPr>
          <p:cNvPr id="96" name="Magnetic Disk 95"/>
          <p:cNvSpPr/>
          <p:nvPr/>
        </p:nvSpPr>
        <p:spPr>
          <a:xfrm>
            <a:off x="5561597" y="4071260"/>
            <a:ext cx="742097" cy="949211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4725386" y="2387537"/>
            <a:ext cx="836208" cy="2158329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3538874" y="3461048"/>
            <a:ext cx="2022720" cy="1084816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7520314" y="5031771"/>
            <a:ext cx="1114916" cy="754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3584078" y="5408915"/>
            <a:ext cx="3936239" cy="399735"/>
          </a:xfrm>
          <a:prstGeom prst="bentConnector3">
            <a:avLst>
              <a:gd name="adj1" fmla="val 4110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99" idx="1"/>
          </p:cNvCxnSpPr>
          <p:nvPr/>
        </p:nvCxnSpPr>
        <p:spPr>
          <a:xfrm>
            <a:off x="6303694" y="4545862"/>
            <a:ext cx="403093" cy="28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9034444" y="5067080"/>
            <a:ext cx="824908" cy="67518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979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8635233" y="5404670"/>
            <a:ext cx="401773" cy="42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10202685" y="5124994"/>
            <a:ext cx="1114916" cy="559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5932643" y="3348043"/>
            <a:ext cx="5384958" cy="2056626"/>
          </a:xfrm>
          <a:prstGeom prst="bentConnector4">
            <a:avLst>
              <a:gd name="adj1" fmla="val -3462"/>
              <a:gd name="adj2" fmla="val 8592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9858668" y="5404672"/>
            <a:ext cx="344019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7819527" y="2184374"/>
            <a:ext cx="1053734" cy="4827500"/>
          </a:xfrm>
          <a:prstGeom prst="bentConnector3">
            <a:avLst>
              <a:gd name="adj1" fmla="val 120911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1317604" y="5438573"/>
            <a:ext cx="607859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739447" y="4886360"/>
            <a:ext cx="405880" cy="243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79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</a:p>
        </p:txBody>
      </p:sp>
      <p:sp>
        <p:nvSpPr>
          <p:cNvPr id="149" name="Cloud 148"/>
          <p:cNvSpPr/>
          <p:nvPr/>
        </p:nvSpPr>
        <p:spPr>
          <a:xfrm>
            <a:off x="9898947" y="1658319"/>
            <a:ext cx="1267020" cy="900478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9335831" y="2557838"/>
            <a:ext cx="1196626" cy="31560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6303691" y="2108562"/>
            <a:ext cx="3599186" cy="764879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lbow Connector 190"/>
          <p:cNvCxnSpPr>
            <a:stCxn id="43" idx="4"/>
            <a:endCxn id="106" idx="1"/>
          </p:cNvCxnSpPr>
          <p:nvPr/>
        </p:nvCxnSpPr>
        <p:spPr>
          <a:xfrm>
            <a:off x="4725386" y="2387533"/>
            <a:ext cx="2794928" cy="3021378"/>
          </a:xfrm>
          <a:prstGeom prst="bentConnector3">
            <a:avLst>
              <a:gd name="adj1" fmla="val 1684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6706785" y="4310675"/>
            <a:ext cx="1114916" cy="4760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79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Prioritisation</a:t>
            </a:r>
            <a:r>
              <a:rPr lang="en-US" sz="979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/ filtering</a:t>
            </a:r>
          </a:p>
        </p:txBody>
      </p:sp>
      <p:cxnSp>
        <p:nvCxnSpPr>
          <p:cNvPr id="205" name="Elbow Connector 204"/>
          <p:cNvCxnSpPr>
            <a:stCxn id="199" idx="3"/>
            <a:endCxn id="106" idx="0"/>
          </p:cNvCxnSpPr>
          <p:nvPr/>
        </p:nvCxnSpPr>
        <p:spPr>
          <a:xfrm>
            <a:off x="7821700" y="4548683"/>
            <a:ext cx="256072" cy="483088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449842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2202947"/>
            <a:ext cx="45719" cy="22038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0806545" y="2103310"/>
            <a:ext cx="1547057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Computation of additional data (e.g. inference)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6277339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00783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</a:t>
            </a:r>
            <a:b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sourcing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091877"/>
            <a:ext cx="13356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[data is </a:t>
            </a: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missing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that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cannot </a:t>
            </a: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be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produced but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through human </a:t>
            </a:r>
            <a:b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contribution]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91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</a:t>
            </a: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</a:t>
            </a:r>
          </a:p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missing]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157039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727786" y="4110378"/>
            <a:ext cx="280048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097899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210572" y="4112035"/>
            <a:ext cx="26106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509032" y="2794606"/>
            <a:ext cx="71042" cy="1314116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390696" y="-9615"/>
            <a:ext cx="12700" cy="7706639"/>
          </a:xfrm>
          <a:prstGeom prst="bentConnector3">
            <a:avLst>
              <a:gd name="adj1" fmla="val 6709079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9987925" y="3003137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45655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47163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655296" y="4108722"/>
            <a:ext cx="32370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31232" y="2448958"/>
            <a:ext cx="797531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353602" y="2448958"/>
            <a:ext cx="238517" cy="345649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076412" y="-141968"/>
            <a:ext cx="1294578" cy="7736836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417458" y="-800922"/>
            <a:ext cx="1294578" cy="9054743"/>
          </a:xfrm>
          <a:prstGeom prst="bentConnector3">
            <a:avLst>
              <a:gd name="adj1" fmla="val -550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</p:spTree>
    <p:extLst>
      <p:ext uri="{BB962C8B-B14F-4D97-AF65-F5344CB8AC3E}">
        <p14:creationId xmlns:p14="http://schemas.microsoft.com/office/powerpoint/2010/main" val="195074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26986" y="2769577"/>
            <a:ext cx="9759588" cy="2485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289016" y="2687141"/>
            <a:ext cx="1348834" cy="1078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437257" y="1629057"/>
            <a:ext cx="1349317" cy="9669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38955" y="3116881"/>
            <a:ext cx="200025" cy="2000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grpSp>
        <p:nvGrpSpPr>
          <p:cNvPr id="229" name="Group 228"/>
          <p:cNvGrpSpPr/>
          <p:nvPr/>
        </p:nvGrpSpPr>
        <p:grpSpPr>
          <a:xfrm>
            <a:off x="12897247" y="2794607"/>
            <a:ext cx="284554" cy="284554"/>
            <a:chOff x="12700852" y="2794607"/>
            <a:chExt cx="284554" cy="284554"/>
          </a:xfrm>
        </p:grpSpPr>
        <p:sp>
          <p:nvSpPr>
            <p:cNvPr id="45" name="Oval 44"/>
            <p:cNvSpPr/>
            <p:nvPr/>
          </p:nvSpPr>
          <p:spPr>
            <a:xfrm>
              <a:off x="12700852" y="2794607"/>
              <a:ext cx="284554" cy="2845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  <p:sp>
          <p:nvSpPr>
            <p:cNvPr id="46" name="Oval 45"/>
            <p:cNvSpPr/>
            <p:nvPr/>
          </p:nvSpPr>
          <p:spPr>
            <a:xfrm>
              <a:off x="12735725" y="2829480"/>
              <a:ext cx="214809" cy="214809"/>
            </a:xfrm>
            <a:prstGeom prst="ellipse">
              <a:avLst/>
            </a:prstGeom>
            <a:noFill/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470221" y="2808849"/>
            <a:ext cx="1032141" cy="8160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Ingestion of primary data sources</a:t>
            </a:r>
          </a:p>
        </p:txBody>
      </p:sp>
      <p:cxnSp>
        <p:nvCxnSpPr>
          <p:cNvPr id="62" name="Straight Arrow Connector 61"/>
          <p:cNvCxnSpPr>
            <a:stCxn id="13" idx="6"/>
            <a:endCxn id="15" idx="1"/>
          </p:cNvCxnSpPr>
          <p:nvPr/>
        </p:nvCxnSpPr>
        <p:spPr>
          <a:xfrm flipV="1">
            <a:off x="1138980" y="3216892"/>
            <a:ext cx="331241" cy="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31232" y="1881554"/>
            <a:ext cx="45719" cy="25251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77" name="Straight Arrow Connector 76"/>
          <p:cNvCxnSpPr>
            <a:stCxn id="15" idx="3"/>
          </p:cNvCxnSpPr>
          <p:nvPr/>
        </p:nvCxnSpPr>
        <p:spPr>
          <a:xfrm>
            <a:off x="2502362" y="3216892"/>
            <a:ext cx="33124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11631028" y="1709119"/>
            <a:ext cx="1088334" cy="691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</a:p>
        </p:txBody>
      </p:sp>
      <p:sp>
        <p:nvSpPr>
          <p:cNvPr id="84" name="Rounded Rectangle 83"/>
          <p:cNvSpPr/>
          <p:nvPr/>
        </p:nvSpPr>
        <p:spPr>
          <a:xfrm>
            <a:off x="6490563" y="3765468"/>
            <a:ext cx="1450447" cy="68981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Preparation and augmentation for crowdsourcing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8262624" y="3765469"/>
            <a:ext cx="1202738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 collection in </a:t>
            </a:r>
            <a:r>
              <a:rPr lang="en-US" sz="1200" dirty="0" err="1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8" name="Diamond 97"/>
          <p:cNvSpPr/>
          <p:nvPr/>
        </p:nvSpPr>
        <p:spPr>
          <a:xfrm>
            <a:off x="4590266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01" name="TextBox 100"/>
          <p:cNvSpPr txBox="1"/>
          <p:nvPr/>
        </p:nvSpPr>
        <p:spPr>
          <a:xfrm>
            <a:off x="5068959" y="3454074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[roads lack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879399" y="4384162"/>
            <a:ext cx="1228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road lacks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data]</a:t>
            </a:r>
          </a:p>
        </p:txBody>
      </p:sp>
      <p:cxnSp>
        <p:nvCxnSpPr>
          <p:cNvPr id="103" name="Straight Arrow Connector 102"/>
          <p:cNvCxnSpPr>
            <a:stCxn id="98" idx="3"/>
            <a:endCxn id="84" idx="1"/>
          </p:cNvCxnSpPr>
          <p:nvPr/>
        </p:nvCxnSpPr>
        <p:spPr>
          <a:xfrm>
            <a:off x="5120300" y="4108722"/>
            <a:ext cx="1370263" cy="16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4" idx="3"/>
            <a:endCxn id="91" idx="1"/>
          </p:cNvCxnSpPr>
          <p:nvPr/>
        </p:nvCxnSpPr>
        <p:spPr>
          <a:xfrm>
            <a:off x="7941010" y="4110378"/>
            <a:ext cx="321614" cy="16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Diamond 112"/>
          <p:cNvSpPr/>
          <p:nvPr/>
        </p:nvSpPr>
        <p:spPr>
          <a:xfrm>
            <a:off x="11344758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14" name="Straight Arrow Connector 113"/>
          <p:cNvCxnSpPr>
            <a:stCxn id="91" idx="3"/>
            <a:endCxn id="166" idx="1"/>
          </p:cNvCxnSpPr>
          <p:nvPr/>
        </p:nvCxnSpPr>
        <p:spPr>
          <a:xfrm>
            <a:off x="9465362" y="4112035"/>
            <a:ext cx="29075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13" idx="3"/>
            <a:endCxn id="80" idx="2"/>
          </p:cNvCxnSpPr>
          <p:nvPr/>
        </p:nvCxnSpPr>
        <p:spPr>
          <a:xfrm flipV="1">
            <a:off x="11874792" y="2400415"/>
            <a:ext cx="300403" cy="1708307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stCxn id="113" idx="0"/>
            <a:endCxn id="139" idx="0"/>
          </p:cNvCxnSpPr>
          <p:nvPr/>
        </p:nvCxnSpPr>
        <p:spPr>
          <a:xfrm rot="16200000" flipV="1">
            <a:off x="7573576" y="-192495"/>
            <a:ext cx="12700" cy="8072399"/>
          </a:xfrm>
          <a:prstGeom prst="bentConnector3">
            <a:avLst>
              <a:gd name="adj1" fmla="val 455830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0526405" y="2797073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not successful]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791834" y="4125086"/>
            <a:ext cx="949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[collection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was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successful]</a:t>
            </a:r>
          </a:p>
        </p:txBody>
      </p:sp>
      <p:sp>
        <p:nvSpPr>
          <p:cNvPr id="139" name="Diamond 138"/>
          <p:cNvSpPr/>
          <p:nvPr/>
        </p:nvSpPr>
        <p:spPr>
          <a:xfrm>
            <a:off x="3272359" y="3843705"/>
            <a:ext cx="530034" cy="530034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cxnSp>
        <p:nvCxnSpPr>
          <p:cNvPr id="142" name="Straight Arrow Connector 141"/>
          <p:cNvCxnSpPr>
            <a:stCxn id="139" idx="3"/>
            <a:endCxn id="98" idx="1"/>
          </p:cNvCxnSpPr>
          <p:nvPr/>
        </p:nvCxnSpPr>
        <p:spPr>
          <a:xfrm>
            <a:off x="3802393" y="4108722"/>
            <a:ext cx="787873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3713194" y="346239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[no 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cxnSp>
        <p:nvCxnSpPr>
          <p:cNvPr id="150" name="Straight Arrow Connector 149"/>
          <p:cNvCxnSpPr>
            <a:endCxn id="139" idx="1"/>
          </p:cNvCxnSpPr>
          <p:nvPr/>
        </p:nvCxnSpPr>
        <p:spPr>
          <a:xfrm>
            <a:off x="2870527" y="4108722"/>
            <a:ext cx="401832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/>
          <p:cNvSpPr/>
          <p:nvPr/>
        </p:nvSpPr>
        <p:spPr>
          <a:xfrm>
            <a:off x="9756114" y="3765469"/>
            <a:ext cx="1183662" cy="6931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Assessment of collected data</a:t>
            </a:r>
          </a:p>
        </p:txBody>
      </p:sp>
      <p:cxnSp>
        <p:nvCxnSpPr>
          <p:cNvPr id="168" name="Straight Arrow Connector 167"/>
          <p:cNvCxnSpPr>
            <a:stCxn id="166" idx="3"/>
            <a:endCxn id="113" idx="1"/>
          </p:cNvCxnSpPr>
          <p:nvPr/>
        </p:nvCxnSpPr>
        <p:spPr>
          <a:xfrm flipV="1">
            <a:off x="10939776" y="4108722"/>
            <a:ext cx="404982" cy="33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endCxn id="80" idx="1"/>
          </p:cNvCxnSpPr>
          <p:nvPr/>
        </p:nvCxnSpPr>
        <p:spPr>
          <a:xfrm>
            <a:off x="2854091" y="2054767"/>
            <a:ext cx="87769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/>
          <p:cNvCxnSpPr>
            <a:stCxn id="80" idx="3"/>
            <a:endCxn id="45" idx="0"/>
          </p:cNvCxnSpPr>
          <p:nvPr/>
        </p:nvCxnSpPr>
        <p:spPr>
          <a:xfrm>
            <a:off x="12719362" y="2054767"/>
            <a:ext cx="320162" cy="739840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Elbow Connector 197"/>
          <p:cNvCxnSpPr>
            <a:stCxn id="98" idx="2"/>
            <a:endCxn id="45" idx="4"/>
          </p:cNvCxnSpPr>
          <p:nvPr/>
        </p:nvCxnSpPr>
        <p:spPr>
          <a:xfrm rot="5400000" flipH="1" flipV="1">
            <a:off x="8300114" y="-365671"/>
            <a:ext cx="1294578" cy="8184241"/>
          </a:xfrm>
          <a:prstGeom prst="bentConnector3">
            <a:avLst>
              <a:gd name="adj1" fmla="val -504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39" idx="2"/>
            <a:endCxn id="45" idx="4"/>
          </p:cNvCxnSpPr>
          <p:nvPr/>
        </p:nvCxnSpPr>
        <p:spPr>
          <a:xfrm rot="5400000" flipH="1" flipV="1">
            <a:off x="7641161" y="-1024624"/>
            <a:ext cx="1294578" cy="9502148"/>
          </a:xfrm>
          <a:prstGeom prst="bentConnector3">
            <a:avLst>
              <a:gd name="adj1" fmla="val -5045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3542917" y="4384162"/>
            <a:ext cx="915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[any 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stop </a:t>
            </a:r>
            <a:b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</a:b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condition</a:t>
            </a:r>
          </a:p>
          <a:p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is verified]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04672" y="5287166"/>
            <a:ext cx="72042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Enable the further application of </a:t>
            </a:r>
            <a:r>
              <a:rPr lang="en-US" sz="1200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by creating the necessary data through crowdsourcing</a:t>
            </a:r>
            <a:endParaRPr lang="en-US" sz="1200" i="1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427176" y="1164216"/>
            <a:ext cx="3808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Statistically infer the existence of house numbers from the house numbers collected at </a:t>
            </a:r>
            <a:r>
              <a:rPr lang="en-US" sz="1200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89016" y="3772679"/>
            <a:ext cx="13429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1200" dirty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</p:spTree>
    <p:extLst>
      <p:ext uri="{BB962C8B-B14F-4D97-AF65-F5344CB8AC3E}">
        <p14:creationId xmlns:p14="http://schemas.microsoft.com/office/powerpoint/2010/main" val="2624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</TotalTime>
  <Words>349</Words>
  <Application>Microsoft Macintosh PowerPoint</Application>
  <PresentationFormat>Custom</PresentationFormat>
  <Paragraphs>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CMU Typewriter Text Variable Width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50</cp:revision>
  <dcterms:created xsi:type="dcterms:W3CDTF">2015-12-05T11:40:50Z</dcterms:created>
  <dcterms:modified xsi:type="dcterms:W3CDTF">2016-01-12T19:59:25Z</dcterms:modified>
</cp:coreProperties>
</file>