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9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14400213" cy="774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32"/>
    <p:restoredTop sz="94595"/>
  </p:normalViewPr>
  <p:slideViewPr>
    <p:cSldViewPr snapToGrid="0" snapToObjects="1">
      <p:cViewPr>
        <p:scale>
          <a:sx n="72" d="100"/>
          <a:sy n="72" d="100"/>
        </p:scale>
        <p:origin x="784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C6B5F-9BC6-4B49-8DDC-1983D75D835F}" type="datetimeFigureOut">
              <a:rPr lang="en-US" smtClean="0"/>
              <a:t>1/6/16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60388" y="1143000"/>
            <a:ext cx="5737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E6213-E182-1D40-B82D-E427DFBD8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3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734F6A-AB36-C748-8F7D-322521CEE13A}" type="slidenum">
              <a:rPr lang="en-GB"/>
              <a:pPr/>
              <a:t>1</a:t>
            </a:fld>
            <a:endParaRPr lang="en-GB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1300" y="685800"/>
            <a:ext cx="6375400" cy="342900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950813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734F6A-AB36-C748-8F7D-322521CEE13A}" type="slidenum">
              <a:rPr lang="en-GB"/>
              <a:pPr/>
              <a:t>3</a:t>
            </a:fld>
            <a:endParaRPr lang="en-GB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1300" y="685800"/>
            <a:ext cx="6375400" cy="342900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185492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267854"/>
            <a:ext cx="10800160" cy="2697104"/>
          </a:xfrm>
        </p:spPr>
        <p:txBody>
          <a:bodyPr anchor="b"/>
          <a:lstStyle>
            <a:lvl1pPr algn="ctr">
              <a:defRPr sz="677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4068969"/>
            <a:ext cx="10800160" cy="1870398"/>
          </a:xfrm>
        </p:spPr>
        <p:txBody>
          <a:bodyPr/>
          <a:lstStyle>
            <a:lvl1pPr marL="0" indent="0" algn="ctr">
              <a:buNone/>
              <a:defRPr sz="2711"/>
            </a:lvl1pPr>
            <a:lvl2pPr marL="516453" indent="0" algn="ctr">
              <a:buNone/>
              <a:defRPr sz="2259"/>
            </a:lvl2pPr>
            <a:lvl3pPr marL="1032906" indent="0" algn="ctr">
              <a:buNone/>
              <a:defRPr sz="2033"/>
            </a:lvl3pPr>
            <a:lvl4pPr marL="1549359" indent="0" algn="ctr">
              <a:buNone/>
              <a:defRPr sz="1807"/>
            </a:lvl4pPr>
            <a:lvl5pPr marL="2065812" indent="0" algn="ctr">
              <a:buNone/>
              <a:defRPr sz="1807"/>
            </a:lvl5pPr>
            <a:lvl6pPr marL="2582266" indent="0" algn="ctr">
              <a:buNone/>
              <a:defRPr sz="1807"/>
            </a:lvl6pPr>
            <a:lvl7pPr marL="3098719" indent="0" algn="ctr">
              <a:buNone/>
              <a:defRPr sz="1807"/>
            </a:lvl7pPr>
            <a:lvl8pPr marL="3615172" indent="0" algn="ctr">
              <a:buNone/>
              <a:defRPr sz="1807"/>
            </a:lvl8pPr>
            <a:lvl9pPr marL="4131625" indent="0" algn="ctr">
              <a:buNone/>
              <a:defRPr sz="180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30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2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412456"/>
            <a:ext cx="3105046" cy="65652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412456"/>
            <a:ext cx="9135135" cy="65652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86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53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931371"/>
            <a:ext cx="12420184" cy="3222536"/>
          </a:xfrm>
        </p:spPr>
        <p:txBody>
          <a:bodyPr anchor="b"/>
          <a:lstStyle>
            <a:lvl1pPr>
              <a:defRPr sz="677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5184394"/>
            <a:ext cx="12420184" cy="1694656"/>
          </a:xfrm>
        </p:spPr>
        <p:txBody>
          <a:bodyPr/>
          <a:lstStyle>
            <a:lvl1pPr marL="0" indent="0">
              <a:buNone/>
              <a:defRPr sz="2711">
                <a:solidFill>
                  <a:schemeClr val="tx1">
                    <a:tint val="75000"/>
                  </a:schemeClr>
                </a:solidFill>
              </a:defRPr>
            </a:lvl1pPr>
            <a:lvl2pPr marL="516453" indent="0">
              <a:buNone/>
              <a:defRPr sz="2259">
                <a:solidFill>
                  <a:schemeClr val="tx1">
                    <a:tint val="75000"/>
                  </a:schemeClr>
                </a:solidFill>
              </a:defRPr>
            </a:lvl2pPr>
            <a:lvl3pPr marL="1032906" indent="0">
              <a:buNone/>
              <a:defRPr sz="2033">
                <a:solidFill>
                  <a:schemeClr val="tx1">
                    <a:tint val="75000"/>
                  </a:schemeClr>
                </a:solidFill>
              </a:defRPr>
            </a:lvl3pPr>
            <a:lvl4pPr marL="1549359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4pPr>
            <a:lvl5pPr marL="2065812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5pPr>
            <a:lvl6pPr marL="2582266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6pPr>
            <a:lvl7pPr marL="3098719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7pPr>
            <a:lvl8pPr marL="3615172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8pPr>
            <a:lvl9pPr marL="4131625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8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062280"/>
            <a:ext cx="6120091" cy="491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062280"/>
            <a:ext cx="6120091" cy="491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21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412457"/>
            <a:ext cx="12420184" cy="14973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899092"/>
            <a:ext cx="6091965" cy="930715"/>
          </a:xfrm>
        </p:spPr>
        <p:txBody>
          <a:bodyPr anchor="b"/>
          <a:lstStyle>
            <a:lvl1pPr marL="0" indent="0">
              <a:buNone/>
              <a:defRPr sz="2711" b="1"/>
            </a:lvl1pPr>
            <a:lvl2pPr marL="516453" indent="0">
              <a:buNone/>
              <a:defRPr sz="2259" b="1"/>
            </a:lvl2pPr>
            <a:lvl3pPr marL="1032906" indent="0">
              <a:buNone/>
              <a:defRPr sz="2033" b="1"/>
            </a:lvl3pPr>
            <a:lvl4pPr marL="1549359" indent="0">
              <a:buNone/>
              <a:defRPr sz="1807" b="1"/>
            </a:lvl4pPr>
            <a:lvl5pPr marL="2065812" indent="0">
              <a:buNone/>
              <a:defRPr sz="1807" b="1"/>
            </a:lvl5pPr>
            <a:lvl6pPr marL="2582266" indent="0">
              <a:buNone/>
              <a:defRPr sz="1807" b="1"/>
            </a:lvl6pPr>
            <a:lvl7pPr marL="3098719" indent="0">
              <a:buNone/>
              <a:defRPr sz="1807" b="1"/>
            </a:lvl7pPr>
            <a:lvl8pPr marL="3615172" indent="0">
              <a:buNone/>
              <a:defRPr sz="1807" b="1"/>
            </a:lvl8pPr>
            <a:lvl9pPr marL="4131625" indent="0">
              <a:buNone/>
              <a:defRPr sz="180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829807"/>
            <a:ext cx="6091965" cy="41622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899092"/>
            <a:ext cx="6121966" cy="930715"/>
          </a:xfrm>
        </p:spPr>
        <p:txBody>
          <a:bodyPr anchor="b"/>
          <a:lstStyle>
            <a:lvl1pPr marL="0" indent="0">
              <a:buNone/>
              <a:defRPr sz="2711" b="1"/>
            </a:lvl1pPr>
            <a:lvl2pPr marL="516453" indent="0">
              <a:buNone/>
              <a:defRPr sz="2259" b="1"/>
            </a:lvl2pPr>
            <a:lvl3pPr marL="1032906" indent="0">
              <a:buNone/>
              <a:defRPr sz="2033" b="1"/>
            </a:lvl3pPr>
            <a:lvl4pPr marL="1549359" indent="0">
              <a:buNone/>
              <a:defRPr sz="1807" b="1"/>
            </a:lvl4pPr>
            <a:lvl5pPr marL="2065812" indent="0">
              <a:buNone/>
              <a:defRPr sz="1807" b="1"/>
            </a:lvl5pPr>
            <a:lvl6pPr marL="2582266" indent="0">
              <a:buNone/>
              <a:defRPr sz="1807" b="1"/>
            </a:lvl6pPr>
            <a:lvl7pPr marL="3098719" indent="0">
              <a:buNone/>
              <a:defRPr sz="1807" b="1"/>
            </a:lvl7pPr>
            <a:lvl8pPr marL="3615172" indent="0">
              <a:buNone/>
              <a:defRPr sz="1807" b="1"/>
            </a:lvl8pPr>
            <a:lvl9pPr marL="4131625" indent="0">
              <a:buNone/>
              <a:defRPr sz="180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829807"/>
            <a:ext cx="6121966" cy="41622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0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17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8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16467"/>
            <a:ext cx="4644443" cy="1807633"/>
          </a:xfrm>
        </p:spPr>
        <p:txBody>
          <a:bodyPr anchor="b"/>
          <a:lstStyle>
            <a:lvl1pPr>
              <a:defRPr sz="361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115425"/>
            <a:ext cx="7290108" cy="5505391"/>
          </a:xfrm>
        </p:spPr>
        <p:txBody>
          <a:bodyPr/>
          <a:lstStyle>
            <a:lvl1pPr>
              <a:defRPr sz="3615"/>
            </a:lvl1pPr>
            <a:lvl2pPr>
              <a:defRPr sz="3163"/>
            </a:lvl2pPr>
            <a:lvl3pPr>
              <a:defRPr sz="2711"/>
            </a:lvl3pPr>
            <a:lvl4pPr>
              <a:defRPr sz="2259"/>
            </a:lvl4pPr>
            <a:lvl5pPr>
              <a:defRPr sz="2259"/>
            </a:lvl5pPr>
            <a:lvl6pPr>
              <a:defRPr sz="2259"/>
            </a:lvl6pPr>
            <a:lvl7pPr>
              <a:defRPr sz="2259"/>
            </a:lvl7pPr>
            <a:lvl8pPr>
              <a:defRPr sz="2259"/>
            </a:lvl8pPr>
            <a:lvl9pPr>
              <a:defRPr sz="225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324100"/>
            <a:ext cx="4644443" cy="4305683"/>
          </a:xfrm>
        </p:spPr>
        <p:txBody>
          <a:bodyPr/>
          <a:lstStyle>
            <a:lvl1pPr marL="0" indent="0">
              <a:buNone/>
              <a:defRPr sz="1807"/>
            </a:lvl1pPr>
            <a:lvl2pPr marL="516453" indent="0">
              <a:buNone/>
              <a:defRPr sz="1581"/>
            </a:lvl2pPr>
            <a:lvl3pPr marL="1032906" indent="0">
              <a:buNone/>
              <a:defRPr sz="1356"/>
            </a:lvl3pPr>
            <a:lvl4pPr marL="1549359" indent="0">
              <a:buNone/>
              <a:defRPr sz="1130"/>
            </a:lvl4pPr>
            <a:lvl5pPr marL="2065812" indent="0">
              <a:buNone/>
              <a:defRPr sz="1130"/>
            </a:lvl5pPr>
            <a:lvl6pPr marL="2582266" indent="0">
              <a:buNone/>
              <a:defRPr sz="1130"/>
            </a:lvl6pPr>
            <a:lvl7pPr marL="3098719" indent="0">
              <a:buNone/>
              <a:defRPr sz="1130"/>
            </a:lvl7pPr>
            <a:lvl8pPr marL="3615172" indent="0">
              <a:buNone/>
              <a:defRPr sz="1130"/>
            </a:lvl8pPr>
            <a:lvl9pPr marL="4131625" indent="0">
              <a:buNone/>
              <a:defRPr sz="113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8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16467"/>
            <a:ext cx="4644443" cy="1807633"/>
          </a:xfrm>
        </p:spPr>
        <p:txBody>
          <a:bodyPr anchor="b"/>
          <a:lstStyle>
            <a:lvl1pPr>
              <a:defRPr sz="361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115425"/>
            <a:ext cx="7290108" cy="5505391"/>
          </a:xfrm>
        </p:spPr>
        <p:txBody>
          <a:bodyPr anchor="t"/>
          <a:lstStyle>
            <a:lvl1pPr marL="0" indent="0">
              <a:buNone/>
              <a:defRPr sz="3615"/>
            </a:lvl1pPr>
            <a:lvl2pPr marL="516453" indent="0">
              <a:buNone/>
              <a:defRPr sz="3163"/>
            </a:lvl2pPr>
            <a:lvl3pPr marL="1032906" indent="0">
              <a:buNone/>
              <a:defRPr sz="2711"/>
            </a:lvl3pPr>
            <a:lvl4pPr marL="1549359" indent="0">
              <a:buNone/>
              <a:defRPr sz="2259"/>
            </a:lvl4pPr>
            <a:lvl5pPr marL="2065812" indent="0">
              <a:buNone/>
              <a:defRPr sz="2259"/>
            </a:lvl5pPr>
            <a:lvl6pPr marL="2582266" indent="0">
              <a:buNone/>
              <a:defRPr sz="2259"/>
            </a:lvl6pPr>
            <a:lvl7pPr marL="3098719" indent="0">
              <a:buNone/>
              <a:defRPr sz="2259"/>
            </a:lvl7pPr>
            <a:lvl8pPr marL="3615172" indent="0">
              <a:buNone/>
              <a:defRPr sz="2259"/>
            </a:lvl8pPr>
            <a:lvl9pPr marL="4131625" indent="0">
              <a:buNone/>
              <a:defRPr sz="225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324100"/>
            <a:ext cx="4644443" cy="4305683"/>
          </a:xfrm>
        </p:spPr>
        <p:txBody>
          <a:bodyPr/>
          <a:lstStyle>
            <a:lvl1pPr marL="0" indent="0">
              <a:buNone/>
              <a:defRPr sz="1807"/>
            </a:lvl1pPr>
            <a:lvl2pPr marL="516453" indent="0">
              <a:buNone/>
              <a:defRPr sz="1581"/>
            </a:lvl2pPr>
            <a:lvl3pPr marL="1032906" indent="0">
              <a:buNone/>
              <a:defRPr sz="1356"/>
            </a:lvl3pPr>
            <a:lvl4pPr marL="1549359" indent="0">
              <a:buNone/>
              <a:defRPr sz="1130"/>
            </a:lvl4pPr>
            <a:lvl5pPr marL="2065812" indent="0">
              <a:buNone/>
              <a:defRPr sz="1130"/>
            </a:lvl5pPr>
            <a:lvl6pPr marL="2582266" indent="0">
              <a:buNone/>
              <a:defRPr sz="1130"/>
            </a:lvl6pPr>
            <a:lvl7pPr marL="3098719" indent="0">
              <a:buNone/>
              <a:defRPr sz="1130"/>
            </a:lvl7pPr>
            <a:lvl8pPr marL="3615172" indent="0">
              <a:buNone/>
              <a:defRPr sz="1130"/>
            </a:lvl8pPr>
            <a:lvl9pPr marL="4131625" indent="0">
              <a:buNone/>
              <a:defRPr sz="113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412457"/>
            <a:ext cx="12420184" cy="1497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062280"/>
            <a:ext cx="12420184" cy="491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7180322"/>
            <a:ext cx="3240048" cy="412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91AAC-A65D-7044-B83C-B384503BD135}" type="datetimeFigureOut">
              <a:rPr lang="en-US" smtClean="0"/>
              <a:t>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7180322"/>
            <a:ext cx="4860072" cy="412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7180322"/>
            <a:ext cx="3240048" cy="412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0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32906" rtl="0" eaLnBrk="1" latinLnBrk="0" hangingPunct="1">
        <a:lnSpc>
          <a:spcPct val="90000"/>
        </a:lnSpc>
        <a:spcBef>
          <a:spcPct val="0"/>
        </a:spcBef>
        <a:buNone/>
        <a:defRPr sz="49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8227" indent="-258227" algn="l" defTabSz="1032906" rtl="0" eaLnBrk="1" latinLnBrk="0" hangingPunct="1">
        <a:lnSpc>
          <a:spcPct val="90000"/>
        </a:lnSpc>
        <a:spcBef>
          <a:spcPts val="1130"/>
        </a:spcBef>
        <a:buFont typeface="Arial" panose="020B0604020202020204" pitchFamily="34" charset="0"/>
        <a:buChar char="•"/>
        <a:defRPr sz="3163" kern="1200">
          <a:solidFill>
            <a:schemeClr val="tx1"/>
          </a:solidFill>
          <a:latin typeface="+mn-lt"/>
          <a:ea typeface="+mn-ea"/>
          <a:cs typeface="+mn-cs"/>
        </a:defRPr>
      </a:lvl1pPr>
      <a:lvl2pPr marL="774680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711" kern="1200">
          <a:solidFill>
            <a:schemeClr val="tx1"/>
          </a:solidFill>
          <a:latin typeface="+mn-lt"/>
          <a:ea typeface="+mn-ea"/>
          <a:cs typeface="+mn-cs"/>
        </a:defRPr>
      </a:lvl2pPr>
      <a:lvl3pPr marL="1291133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259" kern="1200">
          <a:solidFill>
            <a:schemeClr val="tx1"/>
          </a:solidFill>
          <a:latin typeface="+mn-lt"/>
          <a:ea typeface="+mn-ea"/>
          <a:cs typeface="+mn-cs"/>
        </a:defRPr>
      </a:lvl3pPr>
      <a:lvl4pPr marL="1807586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033" kern="1200">
          <a:solidFill>
            <a:schemeClr val="tx1"/>
          </a:solidFill>
          <a:latin typeface="+mn-lt"/>
          <a:ea typeface="+mn-ea"/>
          <a:cs typeface="+mn-cs"/>
        </a:defRPr>
      </a:lvl4pPr>
      <a:lvl5pPr marL="2324039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033" kern="1200">
          <a:solidFill>
            <a:schemeClr val="tx1"/>
          </a:solidFill>
          <a:latin typeface="+mn-lt"/>
          <a:ea typeface="+mn-ea"/>
          <a:cs typeface="+mn-cs"/>
        </a:defRPr>
      </a:lvl5pPr>
      <a:lvl6pPr marL="2840492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033" kern="1200">
          <a:solidFill>
            <a:schemeClr val="tx1"/>
          </a:solidFill>
          <a:latin typeface="+mn-lt"/>
          <a:ea typeface="+mn-ea"/>
          <a:cs typeface="+mn-cs"/>
        </a:defRPr>
      </a:lvl6pPr>
      <a:lvl7pPr marL="3356945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033" kern="1200">
          <a:solidFill>
            <a:schemeClr val="tx1"/>
          </a:solidFill>
          <a:latin typeface="+mn-lt"/>
          <a:ea typeface="+mn-ea"/>
          <a:cs typeface="+mn-cs"/>
        </a:defRPr>
      </a:lvl7pPr>
      <a:lvl8pPr marL="3873398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033" kern="1200">
          <a:solidFill>
            <a:schemeClr val="tx1"/>
          </a:solidFill>
          <a:latin typeface="+mn-lt"/>
          <a:ea typeface="+mn-ea"/>
          <a:cs typeface="+mn-cs"/>
        </a:defRPr>
      </a:lvl8pPr>
      <a:lvl9pPr marL="4389852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0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1pPr>
      <a:lvl2pPr marL="516453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2pPr>
      <a:lvl3pPr marL="1032906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3pPr>
      <a:lvl4pPr marL="1549359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4pPr>
      <a:lvl5pPr marL="2065812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5pPr>
      <a:lvl6pPr marL="2582266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6pPr>
      <a:lvl7pPr marL="3098719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7pPr>
      <a:lvl8pPr marL="3615172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8pPr>
      <a:lvl9pPr marL="4131625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tiff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Geographic scope</a:t>
            </a:r>
            <a:endParaRPr lang="en-GB" dirty="0"/>
          </a:p>
        </p:txBody>
      </p:sp>
      <p:pic>
        <p:nvPicPr>
          <p:cNvPr id="12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27469" y="2502734"/>
            <a:ext cx="1164188" cy="182870"/>
          </a:xfrm>
          <a:ln>
            <a:solidFill>
              <a:schemeClr val="tx1"/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109959" y="6228749"/>
            <a:ext cx="1703838" cy="255078"/>
          </a:xfrm>
        </p:spPr>
        <p:txBody>
          <a:bodyPr/>
          <a:lstStyle/>
          <a:p>
            <a:fld id="{03AC6681-E0FD-2C4C-B392-04A572FD2AAE}" type="slidenum">
              <a:rPr lang="en-GB" smtClean="0"/>
              <a:pPr/>
              <a:t>1</a:t>
            </a:fld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8343" y="2504907"/>
            <a:ext cx="2606180" cy="3474908"/>
          </a:xfrm>
          <a:prstGeom prst="rect">
            <a:avLst/>
          </a:prstGeom>
          <a:ln w="12700">
            <a:solidFill>
              <a:srgbClr val="00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2979650" y="5985700"/>
            <a:ext cx="1826939" cy="393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7"/>
              <a:t>35m addresses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5195463" y="2498963"/>
            <a:ext cx="1164188" cy="274040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5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84% of addresses are in England and Wales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195463" y="5239369"/>
            <a:ext cx="1164188" cy="74044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05" dirty="0">
              <a:latin typeface="Lucida Sans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359652" y="2498963"/>
            <a:ext cx="1164188" cy="49720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5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14% in London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6359652" y="2996167"/>
            <a:ext cx="1164188" cy="22432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05" dirty="0">
              <a:latin typeface="Lucida Sans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523839" y="2687242"/>
            <a:ext cx="1175752" cy="30892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05" dirty="0">
              <a:latin typeface="Lucida Sans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674164" y="2105303"/>
            <a:ext cx="2649332" cy="2788941"/>
            <a:chOff x="5927455" y="748219"/>
            <a:chExt cx="2436167" cy="2564543"/>
          </a:xfrm>
        </p:grpSpPr>
        <p:sp>
          <p:nvSpPr>
            <p:cNvPr id="18" name="Rounded Rectangular Callout 17"/>
            <p:cNvSpPr/>
            <p:nvPr/>
          </p:nvSpPr>
          <p:spPr bwMode="auto">
            <a:xfrm>
              <a:off x="5927455" y="748219"/>
              <a:ext cx="2436167" cy="2564543"/>
            </a:xfrm>
            <a:prstGeom prst="wedgeRoundRectCallout">
              <a:avLst>
                <a:gd name="adj1" fmla="val -62189"/>
                <a:gd name="adj2" fmla="val -33305"/>
                <a:gd name="adj3" fmla="val 16667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9441" tIns="49721" rIns="99441" bIns="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186441" indent="-186441" defTabSz="994355" eaLnBrk="0" fontAlgn="base" hangingPunct="0">
                <a:spcBef>
                  <a:spcPct val="0"/>
                </a:spcBef>
                <a:spcAft>
                  <a:spcPts val="652"/>
                </a:spcAft>
                <a:buFont typeface="Arial" charset="0"/>
                <a:buChar char="•"/>
              </a:pPr>
              <a:r>
                <a:rPr lang="en-US" sz="1305" dirty="0">
                  <a:latin typeface="Lucida Sans" pitchFamily="-106" charset="0"/>
                  <a:ea typeface="ＭＳ Ｐゴシック" pitchFamily="-106" charset="-128"/>
                  <a:cs typeface="ＭＳ Ｐゴシック" pitchFamily="-106" charset="-128"/>
                </a:rPr>
                <a:t>~</a:t>
              </a:r>
              <a:r>
                <a:rPr lang="en-US" sz="1305" dirty="0">
                  <a:latin typeface="Lucida Sans" pitchFamily="-106" charset="0"/>
                  <a:ea typeface="ＭＳ Ｐゴシック" pitchFamily="-106" charset="-128"/>
                  <a:cs typeface="ＭＳ Ｐゴシック" pitchFamily="-106" charset="-128"/>
                </a:rPr>
                <a:t>113km2 </a:t>
              </a:r>
              <a:r>
                <a:rPr lang="en-US" sz="1305" dirty="0">
                  <a:latin typeface="Lucida Sans" pitchFamily="-106" charset="0"/>
                  <a:ea typeface="ＭＳ Ｐゴシック" pitchFamily="-106" charset="-128"/>
                  <a:cs typeface="ＭＳ Ｐゴシック" pitchFamily="-106" charset="-128"/>
                </a:rPr>
                <a:t>area (2%)</a:t>
              </a:r>
            </a:p>
            <a:p>
              <a:pPr marL="186441" indent="-186441" defTabSz="994355" eaLnBrk="0" fontAlgn="base" hangingPunct="0">
                <a:spcBef>
                  <a:spcPct val="0"/>
                </a:spcBef>
                <a:spcAft>
                  <a:spcPts val="652"/>
                </a:spcAft>
                <a:buFont typeface="Arial" charset="0"/>
                <a:buChar char="•"/>
              </a:pPr>
              <a:r>
                <a:rPr lang="en-US" sz="1305" dirty="0">
                  <a:latin typeface="Lucida Sans" pitchFamily="-106" charset="0"/>
                  <a:ea typeface="ＭＳ Ｐゴシック" pitchFamily="-106" charset="-128"/>
                  <a:cs typeface="ＭＳ Ｐゴシック" pitchFamily="-106" charset="-128"/>
                </a:rPr>
                <a:t>4,401 “named roads”</a:t>
              </a:r>
            </a:p>
            <a:p>
              <a:pPr marL="186441" indent="-186441" defTabSz="994355" eaLnBrk="0" fontAlgn="base" hangingPunct="0">
                <a:spcBef>
                  <a:spcPct val="0"/>
                </a:spcBef>
                <a:spcAft>
                  <a:spcPts val="652"/>
                </a:spcAft>
                <a:buFont typeface="Arial" charset="0"/>
                <a:buChar char="•"/>
              </a:pPr>
              <a:r>
                <a:rPr lang="en-US" sz="1305" dirty="0">
                  <a:latin typeface="Lucida Sans" pitchFamily="-106" charset="0"/>
                  <a:ea typeface="ＭＳ Ｐゴシック" pitchFamily="-106" charset="-128"/>
                  <a:cs typeface="ＭＳ Ｐゴシック" pitchFamily="-106" charset="-128"/>
                </a:rPr>
                <a:t>14,088 </a:t>
              </a:r>
              <a:r>
                <a:rPr lang="en-US" sz="1305" dirty="0">
                  <a:latin typeface="Lucida Sans" pitchFamily="-106" charset="0"/>
                  <a:ea typeface="ＭＳ Ｐゴシック" pitchFamily="-106" charset="-128"/>
                  <a:cs typeface="ＭＳ Ｐゴシック" pitchFamily="-106" charset="-128"/>
                </a:rPr>
                <a:t>postcodes</a:t>
              </a:r>
              <a:endParaRPr lang="en-US" sz="1305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endParaRPr>
            </a:p>
          </p:txBody>
        </p:sp>
        <p:pic>
          <p:nvPicPr>
            <p:cNvPr id="16" name="Content Placeholder 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199397" y="979017"/>
              <a:ext cx="1865128" cy="12801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</p:pic>
      </p:grpSp>
      <p:sp>
        <p:nvSpPr>
          <p:cNvPr id="5" name="Rectangle 4"/>
          <p:cNvSpPr/>
          <p:nvPr/>
        </p:nvSpPr>
        <p:spPr>
          <a:xfrm>
            <a:off x="8632764" y="1873750"/>
            <a:ext cx="2733672" cy="2062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8"/>
          </a:p>
        </p:txBody>
      </p:sp>
    </p:spTree>
    <p:extLst>
      <p:ext uri="{BB962C8B-B14F-4D97-AF65-F5344CB8AC3E}">
        <p14:creationId xmlns:p14="http://schemas.microsoft.com/office/powerpoint/2010/main" val="158457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4"/>
          <a:stretch/>
        </p:blipFill>
        <p:spPr>
          <a:xfrm>
            <a:off x="2580407" y="1810781"/>
            <a:ext cx="5189666" cy="4108094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94333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7408968" y="2188597"/>
            <a:ext cx="1164188" cy="306213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5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82% of </a:t>
            </a:r>
            <a:r>
              <a:rPr lang="en-US" sz="1305" u="sng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streets</a:t>
            </a:r>
            <a:r>
              <a:rPr lang="en-US" sz="1305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 are referenced in Land Registry’s “Price Paid Data” (LRPP)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408968" y="5250737"/>
            <a:ext cx="1164188" cy="44869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05" dirty="0">
              <a:latin typeface="Lucida Sans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244780" y="2188597"/>
            <a:ext cx="1164188" cy="351083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5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98% of </a:t>
            </a:r>
            <a:r>
              <a:rPr lang="en-US" sz="1305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addresses include a </a:t>
            </a:r>
            <a:r>
              <a:rPr lang="en-US" sz="1305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house number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244780" y="5704900"/>
            <a:ext cx="1164188" cy="11934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05" dirty="0">
              <a:latin typeface="Lucida Sans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573156" y="5037183"/>
            <a:ext cx="1164188" cy="66225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05" dirty="0">
              <a:latin typeface="Lucida Sans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573156" y="2183127"/>
            <a:ext cx="1164188" cy="285405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5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74% of the streets qualify for house number inference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9737345" y="2188597"/>
            <a:ext cx="1164188" cy="93326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42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111k house numbers are in LRPP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9737345" y="3121860"/>
            <a:ext cx="1164188" cy="9765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42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113k house numbers can be inferred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9737345" y="4103915"/>
            <a:ext cx="1164188" cy="159551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480" b="1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?</a:t>
            </a:r>
          </a:p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42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Not known and not suitable for inference</a:t>
            </a:r>
          </a:p>
        </p:txBody>
      </p:sp>
      <p:pic>
        <p:nvPicPr>
          <p:cNvPr id="17" name="Content Placeholder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532466" y="2188000"/>
            <a:ext cx="2712798" cy="36323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7043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5278024" y="3425435"/>
            <a:ext cx="658066" cy="6580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OLAF</a:t>
            </a:r>
            <a:endParaRPr lang="en-US" sz="979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47360" y="2843810"/>
            <a:ext cx="2734628" cy="4871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Create 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a list of all existing </a:t>
            </a:r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house numbers 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for each road listed in OSON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547360" y="3501876"/>
            <a:ext cx="2734628" cy="4871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p2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Create 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a list of all existing </a:t>
            </a:r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house names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 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for each road listed in 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OSON</a:t>
            </a:r>
            <a:endParaRPr lang="en-US" sz="979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547360" y="4159945"/>
            <a:ext cx="2734628" cy="7404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p3: Create 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a list of the associations between each of the house 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numbers 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and names above and the list of 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postcodes in OSON </a:t>
            </a:r>
            <a:endParaRPr lang="en-US" sz="979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20" name="Straight Arrow Connector 19"/>
          <p:cNvCxnSpPr>
            <a:stCxn id="19" idx="6"/>
            <a:endCxn id="20" idx="1"/>
          </p:cNvCxnSpPr>
          <p:nvPr/>
        </p:nvCxnSpPr>
        <p:spPr>
          <a:xfrm flipV="1">
            <a:off x="5936090" y="3087362"/>
            <a:ext cx="611270" cy="66710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6"/>
            <a:endCxn id="21" idx="1"/>
          </p:cNvCxnSpPr>
          <p:nvPr/>
        </p:nvCxnSpPr>
        <p:spPr>
          <a:xfrm flipV="1">
            <a:off x="5936090" y="3745427"/>
            <a:ext cx="611270" cy="904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9" idx="6"/>
            <a:endCxn id="22" idx="1"/>
          </p:cNvCxnSpPr>
          <p:nvPr/>
        </p:nvCxnSpPr>
        <p:spPr>
          <a:xfrm>
            <a:off x="5936090" y="3754471"/>
            <a:ext cx="611270" cy="77571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007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364847" y="3592094"/>
            <a:ext cx="658066" cy="6580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OLAF</a:t>
            </a:r>
            <a:endParaRPr lang="en-US" sz="979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634183" y="3010470"/>
            <a:ext cx="2734628" cy="4871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Create 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a list of all existing </a:t>
            </a:r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house numbers 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for each road listed in OSON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634183" y="3668535"/>
            <a:ext cx="2734628" cy="48710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p2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Create 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a list of all existing </a:t>
            </a:r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house names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 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for each road listed in 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OSON</a:t>
            </a:r>
            <a:endParaRPr lang="en-US" sz="979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34183" y="4326604"/>
            <a:ext cx="2734628" cy="74048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p3: Create 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a list of the associations between each of the house 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numbers 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and names above and the list of 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postcodes in OSON </a:t>
            </a:r>
            <a:endParaRPr lang="en-US" sz="979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10" name="Straight Arrow Connector 9"/>
          <p:cNvCxnSpPr>
            <a:stCxn id="5" idx="6"/>
            <a:endCxn id="6" idx="1"/>
          </p:cNvCxnSpPr>
          <p:nvPr/>
        </p:nvCxnSpPr>
        <p:spPr>
          <a:xfrm flipV="1">
            <a:off x="4022913" y="3254021"/>
            <a:ext cx="611270" cy="66710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7" idx="1"/>
          </p:cNvCxnSpPr>
          <p:nvPr/>
        </p:nvCxnSpPr>
        <p:spPr>
          <a:xfrm flipV="1">
            <a:off x="4022913" y="3912087"/>
            <a:ext cx="611270" cy="904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8" idx="1"/>
          </p:cNvCxnSpPr>
          <p:nvPr/>
        </p:nvCxnSpPr>
        <p:spPr>
          <a:xfrm>
            <a:off x="4022913" y="3921130"/>
            <a:ext cx="611270" cy="77571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8003478" y="2608546"/>
            <a:ext cx="2734628" cy="5816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p1.1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Identify the list of house numbers in each OSON road through references in other open data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8003478" y="3484849"/>
            <a:ext cx="2734628" cy="5816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p1.2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Statistically infer the existence of house numbers from the house numbers collected at </a:t>
            </a:r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p1.1</a:t>
            </a:r>
            <a:endParaRPr lang="en-US" sz="979" i="1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8003478" y="4776280"/>
            <a:ext cx="2734628" cy="5816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p1.4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Enable the further application of </a:t>
            </a:r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p1.2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 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by creating the necessary data through 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crowdsourcing</a:t>
            </a:r>
            <a:endParaRPr lang="en-US" sz="979" i="1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003478" y="4307375"/>
            <a:ext cx="2734628" cy="2486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p1.3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Correct the output of </a:t>
            </a:r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p1.2</a:t>
            </a:r>
            <a:endParaRPr lang="en-US" sz="979" i="1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21" name="Straight Arrow Connector 20"/>
          <p:cNvCxnSpPr>
            <a:stCxn id="6" idx="3"/>
            <a:endCxn id="17" idx="1"/>
          </p:cNvCxnSpPr>
          <p:nvPr/>
        </p:nvCxnSpPr>
        <p:spPr>
          <a:xfrm flipV="1">
            <a:off x="7368811" y="2899359"/>
            <a:ext cx="634668" cy="35466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3"/>
            <a:endCxn id="18" idx="1"/>
          </p:cNvCxnSpPr>
          <p:nvPr/>
        </p:nvCxnSpPr>
        <p:spPr>
          <a:xfrm>
            <a:off x="7368811" y="3254021"/>
            <a:ext cx="634668" cy="52163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3"/>
            <a:endCxn id="19" idx="1"/>
          </p:cNvCxnSpPr>
          <p:nvPr/>
        </p:nvCxnSpPr>
        <p:spPr>
          <a:xfrm>
            <a:off x="7368811" y="3254024"/>
            <a:ext cx="634668" cy="181306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20" idx="1"/>
          </p:cNvCxnSpPr>
          <p:nvPr/>
        </p:nvCxnSpPr>
        <p:spPr>
          <a:xfrm>
            <a:off x="7368811" y="3254024"/>
            <a:ext cx="634668" cy="117766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7" idx="2"/>
            <a:endCxn id="18" idx="0"/>
          </p:cNvCxnSpPr>
          <p:nvPr/>
        </p:nvCxnSpPr>
        <p:spPr>
          <a:xfrm>
            <a:off x="9370792" y="3190172"/>
            <a:ext cx="0" cy="29467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9" idx="3"/>
            <a:endCxn id="18" idx="3"/>
          </p:cNvCxnSpPr>
          <p:nvPr/>
        </p:nvCxnSpPr>
        <p:spPr>
          <a:xfrm flipV="1">
            <a:off x="10738106" y="3775662"/>
            <a:ext cx="10358" cy="1291431"/>
          </a:xfrm>
          <a:prstGeom prst="bentConnector3">
            <a:avLst>
              <a:gd name="adj1" fmla="val 2890906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8" idx="2"/>
            <a:endCxn id="20" idx="0"/>
          </p:cNvCxnSpPr>
          <p:nvPr/>
        </p:nvCxnSpPr>
        <p:spPr>
          <a:xfrm>
            <a:off x="9370792" y="4066471"/>
            <a:ext cx="0" cy="24090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900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gnetic Disk 1"/>
          <p:cNvSpPr/>
          <p:nvPr/>
        </p:nvSpPr>
        <p:spPr>
          <a:xfrm>
            <a:off x="2796780" y="2138933"/>
            <a:ext cx="742097" cy="49720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OSON</a:t>
            </a:r>
            <a:endParaRPr lang="en-US" sz="979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36" name="Magnetic Disk 35"/>
          <p:cNvSpPr/>
          <p:nvPr/>
        </p:nvSpPr>
        <p:spPr>
          <a:xfrm>
            <a:off x="2796780" y="3212447"/>
            <a:ext cx="742097" cy="49720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LRPP</a:t>
            </a:r>
            <a:endParaRPr lang="en-US" sz="979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43" name="Magnetic Disk 42"/>
          <p:cNvSpPr/>
          <p:nvPr/>
        </p:nvSpPr>
        <p:spPr>
          <a:xfrm>
            <a:off x="3983292" y="1912931"/>
            <a:ext cx="742097" cy="949211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Reference data</a:t>
            </a:r>
            <a:endParaRPr lang="en-US" sz="979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48" name="Elbow Connector 47"/>
          <p:cNvCxnSpPr>
            <a:stCxn id="2" idx="4"/>
            <a:endCxn id="43" idx="2"/>
          </p:cNvCxnSpPr>
          <p:nvPr/>
        </p:nvCxnSpPr>
        <p:spPr>
          <a:xfrm>
            <a:off x="3538874" y="2387536"/>
            <a:ext cx="444414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36" idx="4"/>
            <a:endCxn id="58" idx="2"/>
          </p:cNvCxnSpPr>
          <p:nvPr/>
        </p:nvCxnSpPr>
        <p:spPr>
          <a:xfrm flipV="1">
            <a:off x="3538874" y="2873441"/>
            <a:ext cx="2022720" cy="587609"/>
          </a:xfrm>
          <a:prstGeom prst="bentConnector3">
            <a:avLst>
              <a:gd name="adj1" fmla="val 68994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Magnetic Disk 57"/>
          <p:cNvSpPr/>
          <p:nvPr/>
        </p:nvSpPr>
        <p:spPr>
          <a:xfrm>
            <a:off x="5561597" y="2398835"/>
            <a:ext cx="742097" cy="949211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Known house numbers</a:t>
            </a:r>
            <a:endParaRPr lang="en-US" sz="979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71" name="Elbow Connector 70"/>
          <p:cNvCxnSpPr>
            <a:stCxn id="43" idx="4"/>
            <a:endCxn id="58" idx="2"/>
          </p:cNvCxnSpPr>
          <p:nvPr/>
        </p:nvCxnSpPr>
        <p:spPr>
          <a:xfrm>
            <a:off x="4725386" y="2387536"/>
            <a:ext cx="836208" cy="485905"/>
          </a:xfrm>
          <a:prstGeom prst="bentConnector3">
            <a:avLst>
              <a:gd name="adj1" fmla="val 56757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Magnetic Disk 81"/>
          <p:cNvSpPr/>
          <p:nvPr/>
        </p:nvSpPr>
        <p:spPr>
          <a:xfrm>
            <a:off x="8593737" y="2398835"/>
            <a:ext cx="742097" cy="949211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Inference data</a:t>
            </a:r>
            <a:endParaRPr lang="en-US" sz="979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83" name="Elbow Connector 82"/>
          <p:cNvCxnSpPr>
            <a:stCxn id="58" idx="4"/>
            <a:endCxn id="87" idx="1"/>
          </p:cNvCxnSpPr>
          <p:nvPr/>
        </p:nvCxnSpPr>
        <p:spPr>
          <a:xfrm flipV="1">
            <a:off x="6303694" y="2873440"/>
            <a:ext cx="809815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7113509" y="2593762"/>
            <a:ext cx="828619" cy="5593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Inference</a:t>
            </a:r>
            <a:endParaRPr lang="en-US" sz="979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90" name="Elbow Connector 89"/>
          <p:cNvCxnSpPr>
            <a:stCxn id="87" idx="3"/>
            <a:endCxn id="82" idx="2"/>
          </p:cNvCxnSpPr>
          <p:nvPr/>
        </p:nvCxnSpPr>
        <p:spPr>
          <a:xfrm>
            <a:off x="7942128" y="2873440"/>
            <a:ext cx="651609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Magnetic Disk 93"/>
          <p:cNvSpPr/>
          <p:nvPr/>
        </p:nvSpPr>
        <p:spPr>
          <a:xfrm>
            <a:off x="2841981" y="5560047"/>
            <a:ext cx="742097" cy="49720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OSOR</a:t>
            </a:r>
            <a:endParaRPr lang="en-US" sz="979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96" name="Magnetic Disk 95"/>
          <p:cNvSpPr/>
          <p:nvPr/>
        </p:nvSpPr>
        <p:spPr>
          <a:xfrm>
            <a:off x="5561597" y="4071260"/>
            <a:ext cx="742097" cy="949211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Streets for which data is missing</a:t>
            </a:r>
            <a:endParaRPr lang="en-US" sz="979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97" name="Elbow Connector 96"/>
          <p:cNvCxnSpPr>
            <a:stCxn id="43" idx="4"/>
            <a:endCxn id="96" idx="2"/>
          </p:cNvCxnSpPr>
          <p:nvPr/>
        </p:nvCxnSpPr>
        <p:spPr>
          <a:xfrm>
            <a:off x="4725386" y="2387537"/>
            <a:ext cx="836208" cy="2158329"/>
          </a:xfrm>
          <a:prstGeom prst="bentConnector3">
            <a:avLst>
              <a:gd name="adj1" fmla="val 56757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/>
          <p:nvPr/>
        </p:nvCxnSpPr>
        <p:spPr>
          <a:xfrm>
            <a:off x="3538874" y="3461048"/>
            <a:ext cx="2022720" cy="1084816"/>
          </a:xfrm>
          <a:prstGeom prst="bentConnector3">
            <a:avLst>
              <a:gd name="adj1" fmla="val 68994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7520314" y="5031771"/>
            <a:ext cx="1114916" cy="754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Augmentation with elements to support crowdsourcing</a:t>
            </a:r>
            <a:endParaRPr lang="en-US" sz="979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107" name="Elbow Connector 106"/>
          <p:cNvCxnSpPr>
            <a:stCxn id="94" idx="4"/>
            <a:endCxn id="106" idx="1"/>
          </p:cNvCxnSpPr>
          <p:nvPr/>
        </p:nvCxnSpPr>
        <p:spPr>
          <a:xfrm flipV="1">
            <a:off x="3584078" y="5408915"/>
            <a:ext cx="3936239" cy="399735"/>
          </a:xfrm>
          <a:prstGeom prst="bentConnector3">
            <a:avLst>
              <a:gd name="adj1" fmla="val 41101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96" idx="4"/>
            <a:endCxn id="199" idx="1"/>
          </p:cNvCxnSpPr>
          <p:nvPr/>
        </p:nvCxnSpPr>
        <p:spPr>
          <a:xfrm>
            <a:off x="6303694" y="4545862"/>
            <a:ext cx="403093" cy="28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loud 116"/>
          <p:cNvSpPr/>
          <p:nvPr/>
        </p:nvSpPr>
        <p:spPr>
          <a:xfrm>
            <a:off x="9034444" y="5067080"/>
            <a:ext cx="824908" cy="67518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 err="1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Crowdflower</a:t>
            </a:r>
            <a:endParaRPr lang="en-US" sz="979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118" name="Elbow Connector 117"/>
          <p:cNvCxnSpPr>
            <a:stCxn id="106" idx="3"/>
            <a:endCxn id="117" idx="2"/>
          </p:cNvCxnSpPr>
          <p:nvPr/>
        </p:nvCxnSpPr>
        <p:spPr>
          <a:xfrm flipV="1">
            <a:off x="8635233" y="5404670"/>
            <a:ext cx="401773" cy="42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10202685" y="5124994"/>
            <a:ext cx="1114916" cy="5593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Results collection and aggregation</a:t>
            </a:r>
            <a:endParaRPr lang="en-US" sz="979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124" name="Elbow Connector 123"/>
          <p:cNvCxnSpPr>
            <a:stCxn id="122" idx="3"/>
            <a:endCxn id="58" idx="3"/>
          </p:cNvCxnSpPr>
          <p:nvPr/>
        </p:nvCxnSpPr>
        <p:spPr>
          <a:xfrm flipH="1" flipV="1">
            <a:off x="5932643" y="3348043"/>
            <a:ext cx="5384958" cy="2056626"/>
          </a:xfrm>
          <a:prstGeom prst="bentConnector4">
            <a:avLst>
              <a:gd name="adj1" fmla="val -3462"/>
              <a:gd name="adj2" fmla="val 8592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17" idx="0"/>
            <a:endCxn id="122" idx="1"/>
          </p:cNvCxnSpPr>
          <p:nvPr/>
        </p:nvCxnSpPr>
        <p:spPr>
          <a:xfrm flipV="1">
            <a:off x="9858668" y="5404672"/>
            <a:ext cx="344019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122" idx="0"/>
            <a:endCxn id="96" idx="1"/>
          </p:cNvCxnSpPr>
          <p:nvPr/>
        </p:nvCxnSpPr>
        <p:spPr>
          <a:xfrm rot="16200000" flipV="1">
            <a:off x="7819527" y="2184374"/>
            <a:ext cx="1053734" cy="4827500"/>
          </a:xfrm>
          <a:prstGeom prst="bentConnector3">
            <a:avLst>
              <a:gd name="adj1" fmla="val 120911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11317604" y="5438573"/>
            <a:ext cx="607859" cy="243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79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Success</a:t>
            </a:r>
            <a:endParaRPr lang="en-US" sz="979" dirty="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10739447" y="4886360"/>
            <a:ext cx="405880" cy="243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79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Fail</a:t>
            </a:r>
            <a:endParaRPr lang="en-US" sz="979" dirty="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149" name="Cloud 148"/>
          <p:cNvSpPr/>
          <p:nvPr/>
        </p:nvSpPr>
        <p:spPr>
          <a:xfrm>
            <a:off x="9898947" y="1658319"/>
            <a:ext cx="1267020" cy="900478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Other OLAF creation processes</a:t>
            </a:r>
            <a:endParaRPr lang="en-US" sz="979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159" name="Elbow Connector 158"/>
          <p:cNvCxnSpPr>
            <a:stCxn id="82" idx="4"/>
            <a:endCxn id="149" idx="1"/>
          </p:cNvCxnSpPr>
          <p:nvPr/>
        </p:nvCxnSpPr>
        <p:spPr>
          <a:xfrm flipV="1">
            <a:off x="9335831" y="2557838"/>
            <a:ext cx="1196626" cy="315600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86"/>
          <p:cNvCxnSpPr>
            <a:stCxn id="58" idx="4"/>
            <a:endCxn id="149" idx="2"/>
          </p:cNvCxnSpPr>
          <p:nvPr/>
        </p:nvCxnSpPr>
        <p:spPr>
          <a:xfrm flipV="1">
            <a:off x="6303691" y="2108562"/>
            <a:ext cx="3599186" cy="764879"/>
          </a:xfrm>
          <a:prstGeom prst="bentConnector3">
            <a:avLst>
              <a:gd name="adj1" fmla="val 8557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190"/>
          <p:cNvCxnSpPr>
            <a:stCxn id="43" idx="4"/>
            <a:endCxn id="106" idx="1"/>
          </p:cNvCxnSpPr>
          <p:nvPr/>
        </p:nvCxnSpPr>
        <p:spPr>
          <a:xfrm>
            <a:off x="4725386" y="2387533"/>
            <a:ext cx="2794928" cy="3021378"/>
          </a:xfrm>
          <a:prstGeom prst="bentConnector3">
            <a:avLst>
              <a:gd name="adj1" fmla="val 16847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/>
          <p:cNvSpPr/>
          <p:nvPr/>
        </p:nvSpPr>
        <p:spPr>
          <a:xfrm>
            <a:off x="6706785" y="4310675"/>
            <a:ext cx="1114916" cy="476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 err="1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Prioritisation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 / filtering</a:t>
            </a:r>
            <a:endParaRPr lang="en-US" sz="979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205" name="Elbow Connector 204"/>
          <p:cNvCxnSpPr>
            <a:stCxn id="199" idx="3"/>
            <a:endCxn id="106" idx="0"/>
          </p:cNvCxnSpPr>
          <p:nvPr/>
        </p:nvCxnSpPr>
        <p:spPr>
          <a:xfrm>
            <a:off x="7821700" y="4548683"/>
            <a:ext cx="256072" cy="483088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015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938955" y="3116881"/>
            <a:ext cx="200025" cy="2000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grpSp>
        <p:nvGrpSpPr>
          <p:cNvPr id="229" name="Group 228"/>
          <p:cNvGrpSpPr/>
          <p:nvPr/>
        </p:nvGrpSpPr>
        <p:grpSpPr>
          <a:xfrm>
            <a:off x="12700852" y="2794607"/>
            <a:ext cx="284554" cy="284554"/>
            <a:chOff x="12700852" y="2794607"/>
            <a:chExt cx="284554" cy="284554"/>
          </a:xfrm>
        </p:grpSpPr>
        <p:sp>
          <p:nvSpPr>
            <p:cNvPr id="45" name="Oval 44"/>
            <p:cNvSpPr/>
            <p:nvPr/>
          </p:nvSpPr>
          <p:spPr>
            <a:xfrm>
              <a:off x="12700852" y="2794607"/>
              <a:ext cx="284554" cy="2845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46" name="Oval 45"/>
            <p:cNvSpPr/>
            <p:nvPr/>
          </p:nvSpPr>
          <p:spPr>
            <a:xfrm>
              <a:off x="12735725" y="2829480"/>
              <a:ext cx="214809" cy="214809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1470221" y="2808849"/>
            <a:ext cx="1032141" cy="8160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Ingestion of primary data sources</a:t>
            </a:r>
          </a:p>
        </p:txBody>
      </p:sp>
      <p:cxnSp>
        <p:nvCxnSpPr>
          <p:cNvPr id="62" name="Straight Arrow Connector 61"/>
          <p:cNvCxnSpPr>
            <a:stCxn id="13" idx="6"/>
            <a:endCxn id="15" idx="1"/>
          </p:cNvCxnSpPr>
          <p:nvPr/>
        </p:nvCxnSpPr>
        <p:spPr>
          <a:xfrm flipV="1">
            <a:off x="1138980" y="3216892"/>
            <a:ext cx="331241" cy="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831232" y="2202947"/>
            <a:ext cx="45719" cy="22038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cxnSp>
        <p:nvCxnSpPr>
          <p:cNvPr id="77" name="Straight Arrow Connector 76"/>
          <p:cNvCxnSpPr>
            <a:stCxn id="15" idx="3"/>
          </p:cNvCxnSpPr>
          <p:nvPr/>
        </p:nvCxnSpPr>
        <p:spPr>
          <a:xfrm>
            <a:off x="2502362" y="3216892"/>
            <a:ext cx="331241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11265268" y="2103310"/>
            <a:ext cx="1088334" cy="691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Inference</a:t>
            </a:r>
            <a:endParaRPr lang="en-US" sz="12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6206083" y="3765468"/>
            <a:ext cx="1450447" cy="68981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Preparation and augmentation for crowdsourcing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7978144" y="3765469"/>
            <a:ext cx="1202738" cy="6931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Data collection in </a:t>
            </a:r>
            <a:r>
              <a:rPr lang="en-US" sz="1200" dirty="0" err="1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CrowdFlower</a:t>
            </a:r>
            <a:endParaRPr lang="en-US" sz="12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98" name="Diamond 97"/>
          <p:cNvSpPr/>
          <p:nvPr/>
        </p:nvSpPr>
        <p:spPr>
          <a:xfrm>
            <a:off x="4590266" y="3843705"/>
            <a:ext cx="530034" cy="53003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101" name="TextBox 100"/>
          <p:cNvSpPr txBox="1"/>
          <p:nvPr/>
        </p:nvSpPr>
        <p:spPr>
          <a:xfrm>
            <a:off x="5068959" y="3454074"/>
            <a:ext cx="1228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[roads lack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house </a:t>
            </a:r>
            <a:r>
              <a:rPr lang="en-US" sz="1200" dirty="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number </a:t>
            </a:r>
            <a:br>
              <a:rPr lang="en-US" sz="1200" dirty="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data</a:t>
            </a: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]</a:t>
            </a:r>
            <a:endParaRPr lang="en-US" sz="1200" dirty="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879399" y="4384162"/>
            <a:ext cx="1228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[no road lacks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house number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data]</a:t>
            </a:r>
            <a:endParaRPr lang="en-US" sz="1200" dirty="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103" name="Straight Arrow Connector 102"/>
          <p:cNvCxnSpPr>
            <a:stCxn id="98" idx="3"/>
            <a:endCxn id="84" idx="1"/>
          </p:cNvCxnSpPr>
          <p:nvPr/>
        </p:nvCxnSpPr>
        <p:spPr>
          <a:xfrm>
            <a:off x="5120300" y="4108722"/>
            <a:ext cx="1085783" cy="165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84" idx="3"/>
            <a:endCxn id="91" idx="1"/>
          </p:cNvCxnSpPr>
          <p:nvPr/>
        </p:nvCxnSpPr>
        <p:spPr>
          <a:xfrm>
            <a:off x="7656530" y="4110378"/>
            <a:ext cx="321614" cy="165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Diamond 112"/>
          <p:cNvSpPr/>
          <p:nvPr/>
        </p:nvSpPr>
        <p:spPr>
          <a:xfrm>
            <a:off x="10978998" y="3843705"/>
            <a:ext cx="530034" cy="53003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cxnSp>
        <p:nvCxnSpPr>
          <p:cNvPr id="114" name="Straight Arrow Connector 113"/>
          <p:cNvCxnSpPr>
            <a:stCxn id="91" idx="3"/>
            <a:endCxn id="166" idx="1"/>
          </p:cNvCxnSpPr>
          <p:nvPr/>
        </p:nvCxnSpPr>
        <p:spPr>
          <a:xfrm>
            <a:off x="9180882" y="4112035"/>
            <a:ext cx="290752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113" idx="3"/>
            <a:endCxn id="80" idx="2"/>
          </p:cNvCxnSpPr>
          <p:nvPr/>
        </p:nvCxnSpPr>
        <p:spPr>
          <a:xfrm flipV="1">
            <a:off x="11509032" y="2794606"/>
            <a:ext cx="300403" cy="1314116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stCxn id="113" idx="0"/>
            <a:endCxn id="139" idx="0"/>
          </p:cNvCxnSpPr>
          <p:nvPr/>
        </p:nvCxnSpPr>
        <p:spPr>
          <a:xfrm rot="16200000" flipV="1">
            <a:off x="7390696" y="-9615"/>
            <a:ext cx="12700" cy="7706639"/>
          </a:xfrm>
          <a:prstGeom prst="bentConnector3">
            <a:avLst>
              <a:gd name="adj1" fmla="val 6709079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9987925" y="3003137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[collection was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not successful]</a:t>
            </a:r>
            <a:endParaRPr lang="en-US" sz="1200" dirty="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1456554" y="4125086"/>
            <a:ext cx="949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[collection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was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successful]</a:t>
            </a:r>
            <a:endParaRPr lang="en-US" sz="1200" dirty="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139" name="Diamond 138"/>
          <p:cNvSpPr/>
          <p:nvPr/>
        </p:nvSpPr>
        <p:spPr>
          <a:xfrm>
            <a:off x="3272359" y="3843705"/>
            <a:ext cx="530034" cy="53003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cxnSp>
        <p:nvCxnSpPr>
          <p:cNvPr id="142" name="Straight Arrow Connector 141"/>
          <p:cNvCxnSpPr>
            <a:stCxn id="139" idx="3"/>
            <a:endCxn id="98" idx="1"/>
          </p:cNvCxnSpPr>
          <p:nvPr/>
        </p:nvCxnSpPr>
        <p:spPr>
          <a:xfrm>
            <a:off x="3802393" y="4108722"/>
            <a:ext cx="787873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3713194" y="3462392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[no stop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condition</a:t>
            </a:r>
          </a:p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is verified]</a:t>
            </a:r>
            <a:endParaRPr lang="en-US" sz="1200" dirty="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150" name="Straight Arrow Connector 149"/>
          <p:cNvCxnSpPr>
            <a:endCxn id="139" idx="1"/>
          </p:cNvCxnSpPr>
          <p:nvPr/>
        </p:nvCxnSpPr>
        <p:spPr>
          <a:xfrm>
            <a:off x="2870527" y="4108722"/>
            <a:ext cx="401832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ounded Rectangle 165"/>
          <p:cNvSpPr/>
          <p:nvPr/>
        </p:nvSpPr>
        <p:spPr>
          <a:xfrm>
            <a:off x="9471634" y="3765469"/>
            <a:ext cx="1183662" cy="6931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Assessment of collected data</a:t>
            </a:r>
          </a:p>
        </p:txBody>
      </p:sp>
      <p:cxnSp>
        <p:nvCxnSpPr>
          <p:cNvPr id="168" name="Straight Arrow Connector 167"/>
          <p:cNvCxnSpPr>
            <a:stCxn id="166" idx="3"/>
            <a:endCxn id="113" idx="1"/>
          </p:cNvCxnSpPr>
          <p:nvPr/>
        </p:nvCxnSpPr>
        <p:spPr>
          <a:xfrm flipV="1">
            <a:off x="10655296" y="4108722"/>
            <a:ext cx="323702" cy="331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endCxn id="80" idx="1"/>
          </p:cNvCxnSpPr>
          <p:nvPr/>
        </p:nvCxnSpPr>
        <p:spPr>
          <a:xfrm>
            <a:off x="2831232" y="2448958"/>
            <a:ext cx="8434036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/>
          <p:cNvCxnSpPr>
            <a:stCxn id="80" idx="3"/>
            <a:endCxn id="45" idx="0"/>
          </p:cNvCxnSpPr>
          <p:nvPr/>
        </p:nvCxnSpPr>
        <p:spPr>
          <a:xfrm>
            <a:off x="12353602" y="2448958"/>
            <a:ext cx="489527" cy="345649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Elbow Connector 197"/>
          <p:cNvCxnSpPr>
            <a:stCxn id="98" idx="2"/>
            <a:endCxn id="45" idx="4"/>
          </p:cNvCxnSpPr>
          <p:nvPr/>
        </p:nvCxnSpPr>
        <p:spPr>
          <a:xfrm rot="5400000" flipH="1" flipV="1">
            <a:off x="8201917" y="-267473"/>
            <a:ext cx="1294578" cy="7987846"/>
          </a:xfrm>
          <a:prstGeom prst="bentConnector3">
            <a:avLst>
              <a:gd name="adj1" fmla="val -50834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Elbow Connector 201"/>
          <p:cNvCxnSpPr>
            <a:stCxn id="139" idx="2"/>
            <a:endCxn id="45" idx="4"/>
          </p:cNvCxnSpPr>
          <p:nvPr/>
        </p:nvCxnSpPr>
        <p:spPr>
          <a:xfrm rot="5400000" flipH="1" flipV="1">
            <a:off x="7542963" y="-926427"/>
            <a:ext cx="1294578" cy="9305753"/>
          </a:xfrm>
          <a:prstGeom prst="bentConnector3">
            <a:avLst>
              <a:gd name="adj1" fmla="val -50834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3542917" y="4384162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[any </a:t>
            </a: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stop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condition</a:t>
            </a:r>
          </a:p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is verified]</a:t>
            </a:r>
            <a:endParaRPr lang="en-US" sz="1200" dirty="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742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</TotalTime>
  <Words>332</Words>
  <Application>Microsoft Macintosh PowerPoint</Application>
  <PresentationFormat>Custom</PresentationFormat>
  <Paragraphs>57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Calibri Light</vt:lpstr>
      <vt:lpstr>CMU Typewriter Text Variable Width Medium</vt:lpstr>
      <vt:lpstr>Lucida Sans</vt:lpstr>
      <vt:lpstr>ＭＳ Ｐゴシック</vt:lpstr>
      <vt:lpstr>Arial</vt:lpstr>
      <vt:lpstr>Office Theme</vt:lpstr>
      <vt:lpstr>Geographic scope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Geographic scope</dc:title>
  <dc:creator>Gianfranco Cecconi</dc:creator>
  <cp:lastModifiedBy>Gianfranco Cecconi</cp:lastModifiedBy>
  <cp:revision>31</cp:revision>
  <dcterms:created xsi:type="dcterms:W3CDTF">2015-12-05T11:40:50Z</dcterms:created>
  <dcterms:modified xsi:type="dcterms:W3CDTF">2016-01-06T08:09:46Z</dcterms:modified>
</cp:coreProperties>
</file>