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phane Gagnon" initials="SG" lastIdx="1" clrIdx="0">
    <p:extLst>
      <p:ext uri="{19B8F6BF-5375-455C-9EA6-DF929625EA0E}">
        <p15:presenceInfo xmlns:p15="http://schemas.microsoft.com/office/powerpoint/2012/main" userId="S::stephane.gagnon@uqo.ca::81a1dfae-d438-4eb4-954c-497ed434f5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700"/>
    <a:srgbClr val="A8D08C"/>
    <a:srgbClr val="9933FF"/>
    <a:srgbClr val="D1B2E8"/>
    <a:srgbClr val="A66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57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00FA5-DB54-4530-9FB4-2C6F845C1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0B29C6-87E1-4B4D-81FD-16A8C08EF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51B36-B361-4FBC-ACB8-F6572644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E342-6617-439A-AC2D-2B96FC94EDE4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A7927-31D3-44F4-91CE-54D7B0C5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60269-C9BB-401C-BF80-09E10E13A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89DE-1506-47FD-B7C4-F3A55CDE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01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177D1-1558-47FF-8438-917CAD4D1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CB9F09-5F4E-48A5-A3A9-18B1FE4FD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5FE81-ABBF-4D07-B9A9-8492118D1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E342-6617-439A-AC2D-2B96FC94EDE4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69278-8C2E-4ECB-A581-DBAAA1697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35E9D-9456-4AAA-B8BA-DE1DF9AD6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89DE-1506-47FD-B7C4-F3A55CDE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1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F1E564-0BE7-4858-94F0-E86CB06B7E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520B57-850E-4A99-B7E8-04F551D51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5271B-0CE0-41D7-9E1F-41DBB8EAB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E342-6617-439A-AC2D-2B96FC94EDE4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9686B-AFD5-4D98-A118-6491475B2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4B9C-4800-41C6-8BA9-62947B85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89DE-1506-47FD-B7C4-F3A55CDE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09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84719-65D8-47CC-AFB7-85049474F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3FB14-98FC-46C9-9E2D-FE8B75E74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CE220-1D45-401B-B443-D35EFAA46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E342-6617-439A-AC2D-2B96FC94EDE4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A8E70-83B6-404E-B29F-157758FB2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4B7C6-2C66-49DC-80AC-2585311E0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89DE-1506-47FD-B7C4-F3A55CDE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68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A4A8A-9293-4B61-8A9A-B486D972F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8E314-CCB8-4955-A2A6-9D4CD2A03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41253-870E-4B37-BE82-5DA030572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E342-6617-439A-AC2D-2B96FC94EDE4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44676-58D6-444E-A1EB-BAEE766E7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DA6B2-B97A-4350-AD17-718C752AA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89DE-1506-47FD-B7C4-F3A55CDE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5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4A0CE-E960-470D-8960-1ABF671B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F9A3-ED99-4D2F-9B6A-7B2AAFE608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BD490B-1146-4CE4-A532-CDDF635F4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D9198-C93D-4823-924B-F30E414DF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E342-6617-439A-AC2D-2B96FC94EDE4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79F8F-0050-4262-A41D-176B97657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EEFA3-2B9E-4B07-8839-C5A56FC01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89DE-1506-47FD-B7C4-F3A55CDE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39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E6D43-6907-4C11-825F-BC67537F4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2B175-5BA5-48AB-997C-919B8ED8F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5D65-EBB7-4769-966D-4E621873E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88F479-2B8C-46C9-9CD4-46D58B2DE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29861C-35F5-4AD0-9FA1-6AA386F4E8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637B95-D392-42D3-8324-FC3FD2271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E342-6617-439A-AC2D-2B96FC94EDE4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2CE709-5672-4DBC-9A36-6B732690C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75EE91-9048-4594-BA64-B425CA5EB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89DE-1506-47FD-B7C4-F3A55CDE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5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47E0-44DD-4F3A-A014-BD0441CCF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AC727A-1E81-4780-9604-49D7F3C77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E342-6617-439A-AC2D-2B96FC94EDE4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3284A3-E5A8-4A97-A1B4-189EFCF33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3DD6E0-D8BF-4F21-9A39-51B00C0C5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89DE-1506-47FD-B7C4-F3A55CDE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93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5266ED-9621-469B-A082-DFD36295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E342-6617-439A-AC2D-2B96FC94EDE4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37D2F5-88B5-4575-8237-A626F5154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A1C038-44D6-4AEA-9BD6-226874226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89DE-1506-47FD-B7C4-F3A55CDE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86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3C13-CFA0-4E20-BB22-D4BD5F686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3AA23-F5F7-4DBC-8D3C-EF8B08449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5EE36-0855-4103-A4BB-7BE833D6A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C30B0-BCD8-48A2-B36F-2AE5A77B5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E342-6617-439A-AC2D-2B96FC94EDE4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79F35-13B9-4995-873C-FDB5F3B1D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AAB4C-6ED7-4F75-AC96-888690207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89DE-1506-47FD-B7C4-F3A55CDE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8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2380E-C589-46A2-851F-9E9D3B8A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178983-2B0D-449E-8023-69DBF597E5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79204-8490-4F5D-A26E-AD8FBDB91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979D9-C098-4DD7-B796-090DD0C84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E342-6617-439A-AC2D-2B96FC94EDE4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C26ED-3D80-4345-BE10-A0A3342E2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A474D-F381-426B-ACEC-D29999EF3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89DE-1506-47FD-B7C4-F3A55CDE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24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7D5596-6A69-4A70-85D6-1F3FA6114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2C550-0A0F-472B-9EB7-5E050A3B8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68BE3-96E3-4953-9502-FEBF178417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7E342-6617-439A-AC2D-2B96FC94EDE4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77238-712E-4BA4-B6FA-F76D22049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10375-F197-4629-B3CE-EAA9E4F6DC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189DE-1506-47FD-B7C4-F3A55CDE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5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dmin@gagnontech.or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gitlab.com/BTMprof/btmbok" TargetMode="External"/><Relationship Id="rId4" Type="http://schemas.openxmlformats.org/officeDocument/2006/relationships/hyperlink" Target="https://www.btm-forum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C89D7139-2F07-499D-88C1-48114D29DF43}"/>
              </a:ext>
            </a:extLst>
          </p:cNvPr>
          <p:cNvSpPr/>
          <p:nvPr/>
        </p:nvSpPr>
        <p:spPr>
          <a:xfrm>
            <a:off x="2945152" y="1477664"/>
            <a:ext cx="6437668" cy="1268979"/>
          </a:xfrm>
          <a:prstGeom prst="rect">
            <a:avLst/>
          </a:prstGeom>
          <a:solidFill>
            <a:srgbClr val="D1B2E8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D17BEC7-51B2-472C-A2F2-C38DBAC7C254}"/>
              </a:ext>
            </a:extLst>
          </p:cNvPr>
          <p:cNvSpPr/>
          <p:nvPr/>
        </p:nvSpPr>
        <p:spPr>
          <a:xfrm>
            <a:off x="2945151" y="4049293"/>
            <a:ext cx="6437668" cy="1268979"/>
          </a:xfrm>
          <a:prstGeom prst="rect">
            <a:avLst/>
          </a:prstGeom>
          <a:solidFill>
            <a:srgbClr val="A8D08C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6F4C42-5A32-46A5-B96C-3BCB5FDA1677}"/>
              </a:ext>
            </a:extLst>
          </p:cNvPr>
          <p:cNvSpPr/>
          <p:nvPr/>
        </p:nvSpPr>
        <p:spPr>
          <a:xfrm>
            <a:off x="9847335" y="2402146"/>
            <a:ext cx="1341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olidFill>
                  <a:srgbClr val="FFD700"/>
                </a:solidFill>
                <a:latin typeface="Calibri" panose="020F0502020204030204" pitchFamily="34" charset="0"/>
              </a:rPr>
              <a:t>7 - Standard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5E7BFF-ADFF-4D77-B593-C2CE3325B8C8}"/>
              </a:ext>
            </a:extLst>
          </p:cNvPr>
          <p:cNvSpPr/>
          <p:nvPr/>
        </p:nvSpPr>
        <p:spPr>
          <a:xfrm>
            <a:off x="513511" y="2402146"/>
            <a:ext cx="1443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rgbClr val="00B0F0"/>
                </a:solidFill>
                <a:latin typeface="Calibri" panose="020F0502020204030204" pitchFamily="34" charset="0"/>
              </a:rPr>
              <a:t>1 - Overview</a:t>
            </a:r>
            <a:r>
              <a:rPr lang="en-CA" b="1" dirty="0">
                <a:solidFill>
                  <a:srgbClr val="00B0F0"/>
                </a:solidFill>
              </a:rPr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A84786-5548-40D5-A24F-95BB27B72189}"/>
              </a:ext>
            </a:extLst>
          </p:cNvPr>
          <p:cNvGraphicFramePr>
            <a:graphicFrameLocks noGrp="1"/>
          </p:cNvGraphicFramePr>
          <p:nvPr/>
        </p:nvGraphicFramePr>
        <p:xfrm>
          <a:off x="604557" y="2831429"/>
          <a:ext cx="1714500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361988911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1.1 - Purpose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9141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1.1.1 - Objectives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5865527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1.1.2 - Profession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567864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1.1.3 - Adoption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488650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1.1.4 - Customization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649986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1.1.5 - Community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4935482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162F8E2-F1DD-49FC-B4AC-1E8F9ED491B6}"/>
              </a:ext>
            </a:extLst>
          </p:cNvPr>
          <p:cNvGraphicFramePr>
            <a:graphicFrameLocks noGrp="1"/>
          </p:cNvGraphicFramePr>
          <p:nvPr/>
        </p:nvGraphicFramePr>
        <p:xfrm>
          <a:off x="604557" y="4127666"/>
          <a:ext cx="1714500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60999565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1.2 - Contents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0732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1.2.1 - Metamodel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26087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1.2.2 - Structure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018376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1.2.3 - Components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1667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1.2.4 - Dependencies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570321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1.2.5 - Sources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3938049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2468142-FC3F-4587-9375-13DECC3ED013}"/>
              </a:ext>
            </a:extLst>
          </p:cNvPr>
          <p:cNvGraphicFramePr>
            <a:graphicFrameLocks noGrp="1"/>
          </p:cNvGraphicFramePr>
          <p:nvPr/>
        </p:nvGraphicFramePr>
        <p:xfrm>
          <a:off x="605227" y="5423903"/>
          <a:ext cx="1714500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28348322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1.3 - Methodology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976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1.3.1 - Licenses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158083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1.3.2 - References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24380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1.3.3 - Editing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977581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1.3.4 - Contribution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823106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1.3.5 - Authors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8384629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EE8F505-27C1-4D2B-9B2F-22C0102E3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857576"/>
              </p:ext>
            </p:extLst>
          </p:nvPr>
        </p:nvGraphicFramePr>
        <p:xfrm>
          <a:off x="9917007" y="2839327"/>
          <a:ext cx="1714500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14213262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7.1 - Accreditation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2571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7.1.1 - Diploma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712649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7.1.2 - Certificate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80029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7.1.3 - Bachelor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70891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7.1.4 - Master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03741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7.1.5 - Doctorate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446682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7A3A210-85C0-4559-A0EC-E07C20A0D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448078"/>
              </p:ext>
            </p:extLst>
          </p:nvPr>
        </p:nvGraphicFramePr>
        <p:xfrm>
          <a:off x="9917007" y="4135564"/>
          <a:ext cx="1714500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53325095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7.2 - Benchmark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0214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7.2.1 - Forerunner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9241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7.2.2 - Challenger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252314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7.2.3 - Innovator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96738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7.2.4 - Optimizer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97145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7.2.5 - Disruptor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829476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7E1FB4F-8937-4BF8-98D8-FCE778704D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672091"/>
              </p:ext>
            </p:extLst>
          </p:nvPr>
        </p:nvGraphicFramePr>
        <p:xfrm>
          <a:off x="9929406" y="5423903"/>
          <a:ext cx="1714500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159080420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7.3 - Certification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7101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7.3.1 - Associate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95380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7.3.2 - Professional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74584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7.3.3 - Manager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867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7.3.4 - Entrepreneur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70319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7.3.5 - Executive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6081018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9E0FD30A-640C-4959-AB73-63C3F178EF8D}"/>
              </a:ext>
            </a:extLst>
          </p:cNvPr>
          <p:cNvSpPr/>
          <p:nvPr/>
        </p:nvSpPr>
        <p:spPr>
          <a:xfrm rot="16200000">
            <a:off x="2507697" y="4462390"/>
            <a:ext cx="1288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3 - Practice</a:t>
            </a:r>
            <a:r>
              <a:rPr lang="en-CA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6FAC137-1DD0-4F6D-84FA-1E4981CA39AD}"/>
              </a:ext>
            </a:extLst>
          </p:cNvPr>
          <p:cNvGraphicFramePr>
            <a:graphicFrameLocks noGrp="1"/>
          </p:cNvGraphicFramePr>
          <p:nvPr/>
        </p:nvGraphicFramePr>
        <p:xfrm>
          <a:off x="3581986" y="4135564"/>
          <a:ext cx="1714500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198584188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3.1 - Fabric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2398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3.1.1 - Governance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428329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3.1.2 - Compliance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925180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3.1.3 - Architecture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1277613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3.1.4 - Security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163333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3.1.5 - Platform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2799618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80C0869-DC55-4013-A112-E2F5DE3E3E1E}"/>
              </a:ext>
            </a:extLst>
          </p:cNvPr>
          <p:cNvGraphicFramePr>
            <a:graphicFrameLocks noGrp="1"/>
          </p:cNvGraphicFramePr>
          <p:nvPr/>
        </p:nvGraphicFramePr>
        <p:xfrm>
          <a:off x="5542189" y="4135564"/>
          <a:ext cx="1714500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47072678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3.2 - Team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3743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3.2.1 - People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290858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3.2.2 - Project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246220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3.2.3 - Agility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191433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3.2.4 - Engineering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3676997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3.2.5 - Integration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3374241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0BCB186-64AA-40D8-9D30-33A5E095EAFF}"/>
              </a:ext>
            </a:extLst>
          </p:cNvPr>
          <p:cNvGraphicFramePr>
            <a:graphicFrameLocks noGrp="1"/>
          </p:cNvGraphicFramePr>
          <p:nvPr/>
        </p:nvGraphicFramePr>
        <p:xfrm>
          <a:off x="7502392" y="4135564"/>
          <a:ext cx="1714500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168897895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3.3 - Outcome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938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3.3.1 - Value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68248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3.3.2 - Process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579449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3.3.3 - Rule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910505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3.3.4 - Data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229716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3.3.5 - Intelligence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87229623"/>
                  </a:ext>
                </a:extLst>
              </a:tr>
            </a:tbl>
          </a:graphicData>
        </a:graphic>
      </p:graphicFrame>
      <p:sp>
        <p:nvSpPr>
          <p:cNvPr id="15" name="Right Brace 14">
            <a:extLst>
              <a:ext uri="{FF2B5EF4-FFF2-40B4-BE49-F238E27FC236}">
                <a16:creationId xmlns:a16="http://schemas.microsoft.com/office/drawing/2014/main" id="{31044B58-0804-47AE-9A3E-116509517B28}"/>
              </a:ext>
            </a:extLst>
          </p:cNvPr>
          <p:cNvSpPr/>
          <p:nvPr/>
        </p:nvSpPr>
        <p:spPr>
          <a:xfrm rot="10800000">
            <a:off x="9484084" y="2402146"/>
            <a:ext cx="369332" cy="4208204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22AD4A-FAF7-4E28-B258-38707C8314C8}"/>
              </a:ext>
            </a:extLst>
          </p:cNvPr>
          <p:cNvSpPr/>
          <p:nvPr/>
        </p:nvSpPr>
        <p:spPr>
          <a:xfrm rot="16200000">
            <a:off x="2425863" y="5793857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4 - Discipline</a:t>
            </a:r>
            <a:r>
              <a:rPr lang="en-CA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11D2DA43-E2E8-4005-9E8E-632CBCD9B557}"/>
              </a:ext>
            </a:extLst>
          </p:cNvPr>
          <p:cNvGraphicFramePr>
            <a:graphicFrameLocks noGrp="1"/>
          </p:cNvGraphicFramePr>
          <p:nvPr/>
        </p:nvGraphicFramePr>
        <p:xfrm>
          <a:off x="3594385" y="5425463"/>
          <a:ext cx="1714500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84417722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4.1 - Business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5600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4.1.1 - Strategy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602982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4.1.2 - Marketing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798064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4.1.3 - Operation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973590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4.1.4 - Innovation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205876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4.1.5 - Performance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5188180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5FBCC5C-2C5D-450D-B6F8-6130B146A8AF}"/>
              </a:ext>
            </a:extLst>
          </p:cNvPr>
          <p:cNvGraphicFramePr>
            <a:graphicFrameLocks noGrp="1"/>
          </p:cNvGraphicFramePr>
          <p:nvPr/>
        </p:nvGraphicFramePr>
        <p:xfrm>
          <a:off x="5542189" y="5449194"/>
          <a:ext cx="1714500" cy="1089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390183970"/>
                    </a:ext>
                  </a:extLst>
                </a:gridCol>
              </a:tblGrid>
              <a:tr h="69889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4.2 - Management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0434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4.2.1 - Talent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644041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4.2.2 - Learning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605827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4.2.3 - Change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403086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4.2.4 - Leadership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837724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4.2.5 - Entrepreneurship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15796451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E9C5D33-ECA0-45BC-A8E5-71E677386B23}"/>
              </a:ext>
            </a:extLst>
          </p:cNvPr>
          <p:cNvGraphicFramePr>
            <a:graphicFrameLocks noGrp="1"/>
          </p:cNvGraphicFramePr>
          <p:nvPr/>
        </p:nvGraphicFramePr>
        <p:xfrm>
          <a:off x="7514791" y="5449194"/>
          <a:ext cx="1714500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9626672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4.3 - Technology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6443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4.3.1 - System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80641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4.3.2 - Software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519592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4.3.3 - Cloud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272250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4.3.4 - IoT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360613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4.3.5 - AI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00946957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FCA6537C-73D9-4C58-8F56-102BBCEE6270}"/>
              </a:ext>
            </a:extLst>
          </p:cNvPr>
          <p:cNvSpPr/>
          <p:nvPr/>
        </p:nvSpPr>
        <p:spPr>
          <a:xfrm rot="16200000">
            <a:off x="2481455" y="3167924"/>
            <a:ext cx="1339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5 - Lifecycle</a:t>
            </a:r>
            <a:r>
              <a:rPr lang="en-CA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B462A68-AD36-4A97-A2EF-8E8EA9223E7D}"/>
              </a:ext>
            </a:extLst>
          </p:cNvPr>
          <p:cNvGraphicFramePr>
            <a:graphicFrameLocks noGrp="1"/>
          </p:cNvGraphicFramePr>
          <p:nvPr/>
        </p:nvGraphicFramePr>
        <p:xfrm>
          <a:off x="3582561" y="2839327"/>
          <a:ext cx="1714500" cy="1097280"/>
        </p:xfrm>
        <a:graphic>
          <a:graphicData uri="http://schemas.openxmlformats.org/drawingml/2006/table">
            <a:tbl>
              <a:tblPr>
                <a:solidFill>
                  <a:schemeClr val="accent2">
                    <a:lumMod val="60000"/>
                    <a:lumOff val="40000"/>
                  </a:schemeClr>
                </a:solidFill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43012695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5.1 - Scope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778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5.1.1 - Administration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88446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5.1.2 - Solution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873241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5.1.3 - Support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893259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5.1.4 - Facility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55327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5.1.5 - Enterprise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26265795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E9281344-4750-42D5-B85D-05F68CFAD51F}"/>
              </a:ext>
            </a:extLst>
          </p:cNvPr>
          <p:cNvGraphicFramePr>
            <a:graphicFrameLocks noGrp="1"/>
          </p:cNvGraphicFramePr>
          <p:nvPr/>
        </p:nvGraphicFramePr>
        <p:xfrm>
          <a:off x="5542189" y="2839327"/>
          <a:ext cx="1714500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54378358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5.2 - Focus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1912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5.2.1 - Behavior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153527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5.2.2 - Functionality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018269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5.2.3 - Reengineering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505736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5.2.4 - Optimization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626809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5.2.5 - Diversification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27814636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8FCB11A2-FAAE-4272-BA4C-F835043C57B8}"/>
              </a:ext>
            </a:extLst>
          </p:cNvPr>
          <p:cNvGraphicFramePr>
            <a:graphicFrameLocks noGrp="1"/>
          </p:cNvGraphicFramePr>
          <p:nvPr/>
        </p:nvGraphicFramePr>
        <p:xfrm>
          <a:off x="7502392" y="2839327"/>
          <a:ext cx="1714500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333911387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5.3 - Sector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6379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5.3.1 - Resource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273225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5.3.2 - Infrastructure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140444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5.3.3 - Product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629349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5.3.4 - Service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631817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5.3.5 - Public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55740733"/>
                  </a:ext>
                </a:extLst>
              </a:tr>
            </a:tbl>
          </a:graphicData>
        </a:graphic>
      </p:graphicFrame>
      <p:sp>
        <p:nvSpPr>
          <p:cNvPr id="32" name="Right Brace 31">
            <a:extLst>
              <a:ext uri="{FF2B5EF4-FFF2-40B4-BE49-F238E27FC236}">
                <a16:creationId xmlns:a16="http://schemas.microsoft.com/office/drawing/2014/main" id="{CCD810C4-9511-4CE2-BA5A-373D28BB644E}"/>
              </a:ext>
            </a:extLst>
          </p:cNvPr>
          <p:cNvSpPr/>
          <p:nvPr/>
        </p:nvSpPr>
        <p:spPr>
          <a:xfrm rot="10800000">
            <a:off x="2443525" y="287634"/>
            <a:ext cx="378370" cy="6322716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26D7833-F397-4950-B3A4-570DFC5DC3BF}"/>
              </a:ext>
            </a:extLst>
          </p:cNvPr>
          <p:cNvSpPr/>
          <p:nvPr/>
        </p:nvSpPr>
        <p:spPr>
          <a:xfrm rot="16200000">
            <a:off x="2606024" y="1918054"/>
            <a:ext cx="1105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rgbClr val="9933FF"/>
                </a:solidFill>
                <a:latin typeface="Calibri" panose="020F0502020204030204" pitchFamily="34" charset="0"/>
              </a:rPr>
              <a:t>6 - Career</a:t>
            </a:r>
            <a:endParaRPr lang="en-CA" b="1" dirty="0">
              <a:solidFill>
                <a:srgbClr val="9933FF"/>
              </a:solidFill>
            </a:endParaRP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7F6EFCE2-EC39-47E1-8FFE-63D2E82635B8}"/>
              </a:ext>
            </a:extLst>
          </p:cNvPr>
          <p:cNvGraphicFramePr>
            <a:graphicFrameLocks noGrp="1"/>
          </p:cNvGraphicFramePr>
          <p:nvPr/>
        </p:nvGraphicFramePr>
        <p:xfrm>
          <a:off x="3582561" y="1569787"/>
          <a:ext cx="1714500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43012695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6.1 - Goal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A66B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778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6.1.1 - Specialist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88446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6.1.2 - Complement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873241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6.1.3 - Generalist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893259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6.1.4 - Senior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55327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6.1.5 - Occasional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26265795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4389E16A-BE51-49D8-B5EE-E746266B8CBF}"/>
              </a:ext>
            </a:extLst>
          </p:cNvPr>
          <p:cNvGraphicFramePr>
            <a:graphicFrameLocks noGrp="1"/>
          </p:cNvGraphicFramePr>
          <p:nvPr/>
        </p:nvGraphicFramePr>
        <p:xfrm>
          <a:off x="5542189" y="1569787"/>
          <a:ext cx="1714500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54378358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6.2 - Path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A66B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1912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6.2.1 - Corporate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153527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6.2.2 - Embedded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018269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6.2.3 - Small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505736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6.2.4 - Startup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626809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6.2.5 - Consulting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27814636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5726A2D5-4DC6-4296-B1C2-A5AD3DBE95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95346"/>
              </p:ext>
            </p:extLst>
          </p:nvPr>
        </p:nvGraphicFramePr>
        <p:xfrm>
          <a:off x="7502392" y="1569787"/>
          <a:ext cx="1714500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333911387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6.3 - Progression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A66B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6379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6.3.1-Beginning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73225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6.3.2-Diversity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140444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6.3.3-Education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29349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6.3.4-Experience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631817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6.3.5-Promotion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5740733"/>
                  </a:ext>
                </a:extLst>
              </a:tr>
            </a:tbl>
          </a:graphicData>
        </a:graphic>
      </p:graphicFrame>
      <p:sp>
        <p:nvSpPr>
          <p:cNvPr id="42" name="Right Brace 41">
            <a:extLst>
              <a:ext uri="{FF2B5EF4-FFF2-40B4-BE49-F238E27FC236}">
                <a16:creationId xmlns:a16="http://schemas.microsoft.com/office/drawing/2014/main" id="{2627850B-2D36-4E5A-8250-6C280B0418B9}"/>
              </a:ext>
            </a:extLst>
          </p:cNvPr>
          <p:cNvSpPr/>
          <p:nvPr/>
        </p:nvSpPr>
        <p:spPr>
          <a:xfrm>
            <a:off x="9420493" y="291963"/>
            <a:ext cx="229519" cy="2454680"/>
          </a:xfrm>
          <a:prstGeom prst="righ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32EA002-3B2B-4B4B-9EE8-D017644F9F2E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9746071" y="1519303"/>
            <a:ext cx="772154" cy="88284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0DCF86E3-0C15-4E23-B74E-039398AB0DD6}"/>
              </a:ext>
            </a:extLst>
          </p:cNvPr>
          <p:cNvCxnSpPr>
            <a:cxnSpLocks/>
            <a:stCxn id="10" idx="0"/>
            <a:endCxn id="47" idx="1"/>
          </p:cNvCxnSpPr>
          <p:nvPr/>
        </p:nvCxnSpPr>
        <p:spPr>
          <a:xfrm rot="10800000">
            <a:off x="2945153" y="2112154"/>
            <a:ext cx="22319" cy="2534902"/>
          </a:xfrm>
          <a:prstGeom prst="curvedConnector3">
            <a:avLst>
              <a:gd name="adj1" fmla="val 899207"/>
            </a:avLst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0FF547EF-5347-4062-9E36-B1F29933EFE9}"/>
              </a:ext>
            </a:extLst>
          </p:cNvPr>
          <p:cNvCxnSpPr>
            <a:cxnSpLocks/>
            <a:stCxn id="16" idx="2"/>
            <a:endCxn id="10" idx="2"/>
          </p:cNvCxnSpPr>
          <p:nvPr/>
        </p:nvCxnSpPr>
        <p:spPr>
          <a:xfrm flipV="1">
            <a:off x="3336048" y="4647056"/>
            <a:ext cx="755" cy="1331467"/>
          </a:xfrm>
          <a:prstGeom prst="curvedConnector3">
            <a:avLst>
              <a:gd name="adj1" fmla="val 19826887"/>
            </a:avLst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68C21DD0-ED49-4A8C-83C2-4E40A4D4882F}"/>
              </a:ext>
            </a:extLst>
          </p:cNvPr>
          <p:cNvCxnSpPr>
            <a:cxnSpLocks/>
            <a:stCxn id="20" idx="2"/>
            <a:endCxn id="10" idx="2"/>
          </p:cNvCxnSpPr>
          <p:nvPr/>
        </p:nvCxnSpPr>
        <p:spPr>
          <a:xfrm>
            <a:off x="3336048" y="3352590"/>
            <a:ext cx="755" cy="1294466"/>
          </a:xfrm>
          <a:prstGeom prst="curvedConnector3">
            <a:avLst>
              <a:gd name="adj1" fmla="val 23229272"/>
            </a:avLst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9838494B-3A38-4AA9-80E1-0851B17F916C}"/>
              </a:ext>
            </a:extLst>
          </p:cNvPr>
          <p:cNvSpPr/>
          <p:nvPr/>
        </p:nvSpPr>
        <p:spPr>
          <a:xfrm rot="16200000">
            <a:off x="2492991" y="482060"/>
            <a:ext cx="1329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  <a:latin typeface="Calibri" panose="020F0502020204030204" pitchFamily="34" charset="0"/>
              </a:rPr>
              <a:t>2 - </a:t>
            </a:r>
            <a:r>
              <a:rPr lang="en-CA" b="1" dirty="0" err="1">
                <a:solidFill>
                  <a:srgbClr val="FF0000"/>
                </a:solidFill>
                <a:latin typeface="Calibri" panose="020F0502020204030204" pitchFamily="34" charset="0"/>
              </a:rPr>
              <a:t>Transfor</a:t>
            </a:r>
            <a:r>
              <a:rPr lang="en-CA" b="1" dirty="0">
                <a:solidFill>
                  <a:srgbClr val="FF0000"/>
                </a:solidFill>
                <a:latin typeface="Calibri" panose="020F0502020204030204" pitchFamily="34" charset="0"/>
              </a:rPr>
              <a:t>-</a:t>
            </a:r>
          </a:p>
          <a:p>
            <a:pPr algn="ctr"/>
            <a:r>
              <a:rPr lang="en-CA" b="1" dirty="0" err="1">
                <a:solidFill>
                  <a:srgbClr val="FF0000"/>
                </a:solidFill>
                <a:latin typeface="Calibri" panose="020F0502020204030204" pitchFamily="34" charset="0"/>
              </a:rPr>
              <a:t>mation</a:t>
            </a:r>
            <a:r>
              <a:rPr lang="en-CA" b="1" dirty="0">
                <a:solidFill>
                  <a:srgbClr val="FF0000"/>
                </a:solidFill>
              </a:rPr>
              <a:t> </a:t>
            </a: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8B8E90C8-5393-43DB-B143-6831BBCB97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378762"/>
              </p:ext>
            </p:extLst>
          </p:nvPr>
        </p:nvGraphicFramePr>
        <p:xfrm>
          <a:off x="3588839" y="291962"/>
          <a:ext cx="1714500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43012695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2.1 - Opportunity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778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2.1.1 - Scan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88446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2.1.2 - Discover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873241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2.1.3 - Prioritize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893259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2.1.4 - Finance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55327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2.1.5 - Benefit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26265795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73800FB9-FB78-4578-9E36-A052E6998F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103403"/>
              </p:ext>
            </p:extLst>
          </p:nvPr>
        </p:nvGraphicFramePr>
        <p:xfrm>
          <a:off x="5548467" y="291962"/>
          <a:ext cx="1714500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54378358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2.2 - Decision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1912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2.2.1 - Who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153527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2.2.2 - What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018269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2.2.3 - Why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505736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2.2.4 - Where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626809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2.2.5 - How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27814636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7757BDC5-009E-448F-94A1-D7E2F14C68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720535"/>
              </p:ext>
            </p:extLst>
          </p:nvPr>
        </p:nvGraphicFramePr>
        <p:xfrm>
          <a:off x="7508670" y="291962"/>
          <a:ext cx="1714500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333911387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2.3 - Accountability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6379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2.3.1 - Steer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273225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2.3.2 - Explore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140444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2.3.3 - Align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629349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2.3.4 - Implement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631817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2.3.5 - Optimize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55740733"/>
                  </a:ext>
                </a:extLst>
              </a:tr>
            </a:tbl>
          </a:graphicData>
        </a:graphic>
      </p:graphicFrame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A512B128-33DD-4598-81FF-16AE1EAA26A6}"/>
              </a:ext>
            </a:extLst>
          </p:cNvPr>
          <p:cNvCxnSpPr>
            <a:cxnSpLocks/>
            <a:stCxn id="41" idx="0"/>
            <a:endCxn id="37" idx="0"/>
          </p:cNvCxnSpPr>
          <p:nvPr/>
        </p:nvCxnSpPr>
        <p:spPr>
          <a:xfrm rot="10800000" flipH="1" flipV="1">
            <a:off x="2834494" y="805226"/>
            <a:ext cx="139579" cy="1297494"/>
          </a:xfrm>
          <a:prstGeom prst="curvedConnector3">
            <a:avLst>
              <a:gd name="adj1" fmla="val -92418"/>
            </a:avLst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33620C5-44CC-4103-A7AA-3CC874432104}"/>
              </a:ext>
            </a:extLst>
          </p:cNvPr>
          <p:cNvSpPr txBox="1"/>
          <p:nvPr/>
        </p:nvSpPr>
        <p:spPr>
          <a:xfrm>
            <a:off x="513511" y="287634"/>
            <a:ext cx="172660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A" b="1" u="sng" dirty="0"/>
              <a:t>BTM BOK v.0.1</a:t>
            </a:r>
          </a:p>
          <a:p>
            <a:pPr>
              <a:spcAft>
                <a:spcPts val="600"/>
              </a:spcAft>
            </a:pPr>
            <a:r>
              <a:rPr lang="en-CA" b="1" dirty="0"/>
              <a:t>Business Technology Management </a:t>
            </a:r>
          </a:p>
          <a:p>
            <a:pPr>
              <a:spcAft>
                <a:spcPts val="600"/>
              </a:spcAft>
            </a:pPr>
            <a:r>
              <a:rPr lang="en-CA" b="1" dirty="0"/>
              <a:t>Body of Knowledge</a:t>
            </a:r>
          </a:p>
        </p:txBody>
      </p:sp>
      <p:pic>
        <p:nvPicPr>
          <p:cNvPr id="52" name="Picture 51" descr="A close up of a logo&#10;&#10;Description automatically generated">
            <a:extLst>
              <a:ext uri="{FF2B5EF4-FFF2-40B4-BE49-F238E27FC236}">
                <a16:creationId xmlns:a16="http://schemas.microsoft.com/office/drawing/2014/main" id="{E2DD0A46-F07E-4310-B5DE-0B5CCC3C3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2858" y="287634"/>
            <a:ext cx="1828649" cy="31087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8F317D47-EAC2-4CF1-88F9-319AF1C7E592}"/>
              </a:ext>
            </a:extLst>
          </p:cNvPr>
          <p:cNvSpPr txBox="1"/>
          <p:nvPr/>
        </p:nvSpPr>
        <p:spPr>
          <a:xfrm>
            <a:off x="10058399" y="598504"/>
            <a:ext cx="18643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i="1" dirty="0"/>
              <a:t>Stéphane Gagnon</a:t>
            </a:r>
          </a:p>
          <a:p>
            <a:r>
              <a:rPr lang="en-CA" sz="800" i="1" dirty="0">
                <a:hlinkClick r:id="rId3"/>
              </a:rPr>
              <a:t>admin@gagnontech.org</a:t>
            </a:r>
            <a:r>
              <a:rPr lang="en-CA" sz="800" i="1" dirty="0"/>
              <a:t> </a:t>
            </a:r>
          </a:p>
          <a:p>
            <a:endParaRPr lang="en-CA" sz="800" i="1" dirty="0"/>
          </a:p>
          <a:p>
            <a:r>
              <a:rPr lang="en-CA" sz="800" i="1" dirty="0"/>
              <a:t>Copyright © 2019 BTM Forum</a:t>
            </a:r>
          </a:p>
          <a:p>
            <a:r>
              <a:rPr lang="en-US" sz="800" dirty="0">
                <a:hlinkClick r:id="rId4"/>
              </a:rPr>
              <a:t>https://www.btm-forum.org/</a:t>
            </a:r>
            <a:endParaRPr lang="en-CA" sz="800" i="1" dirty="0"/>
          </a:p>
          <a:p>
            <a:endParaRPr lang="en-CA" sz="800" i="1" dirty="0"/>
          </a:p>
          <a:p>
            <a:r>
              <a:rPr lang="en-CA" sz="800" i="1" dirty="0"/>
              <a:t>Licensed EUPL 1.2, EPL 1.0, CC-BY-SA 3.0</a:t>
            </a:r>
          </a:p>
          <a:p>
            <a:r>
              <a:rPr lang="en-CA" sz="800" i="1" dirty="0"/>
              <a:t>Version 0.1 Published 2019-11-26</a:t>
            </a:r>
          </a:p>
          <a:p>
            <a:r>
              <a:rPr lang="en-US" sz="800" dirty="0">
                <a:hlinkClick r:id="rId5"/>
              </a:rPr>
              <a:t>https://gitlab.com/BTMprof/btmbok</a:t>
            </a:r>
            <a:endParaRPr lang="en-CA" sz="800" i="1" dirty="0"/>
          </a:p>
        </p:txBody>
      </p:sp>
    </p:spTree>
    <p:extLst>
      <p:ext uri="{BB962C8B-B14F-4D97-AF65-F5344CB8AC3E}">
        <p14:creationId xmlns:p14="http://schemas.microsoft.com/office/powerpoint/2010/main" val="3162586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443</Words>
  <Application>Microsoft Office PowerPoint</Application>
  <PresentationFormat>Widescreen</PresentationFormat>
  <Paragraphs>146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Stephane Gagnon</dc:creator>
  <cp:lastModifiedBy>Stephane Gagnon</cp:lastModifiedBy>
  <cp:revision>141</cp:revision>
  <dcterms:created xsi:type="dcterms:W3CDTF">2019-08-22T15:36:27Z</dcterms:created>
  <dcterms:modified xsi:type="dcterms:W3CDTF">2019-11-26T16:46:02Z</dcterms:modified>
</cp:coreProperties>
</file>