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78" r:id="rId4"/>
    <p:sldId id="280" r:id="rId5"/>
    <p:sldId id="279" r:id="rId6"/>
    <p:sldId id="282" r:id="rId7"/>
    <p:sldId id="283" r:id="rId8"/>
    <p:sldId id="272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byajyoti swai" initials="ds" lastIdx="1" clrIdx="0">
    <p:extLst>
      <p:ext uri="{19B8F6BF-5375-455C-9EA6-DF929625EA0E}">
        <p15:presenceInfo xmlns:p15="http://schemas.microsoft.com/office/powerpoint/2012/main" userId="4885209730ffdd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15:32:01.42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B7FC-5571-4AD4-A77A-88C7BFB0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F069-7D55-4873-AE85-51CE3B44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C4BD-D26C-418B-913D-360C2481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86DD-A5AD-4BD4-9C39-3C07410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8216-0377-4E9C-BF0D-A1936294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6262-7069-49EE-B5FE-BDBFB20F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67577-CD4D-4F1A-86B3-41100534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BFF8-A120-4105-8BDD-002D3D8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4ECB-B682-4FF2-99CD-B50AFD62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818B9-1E4F-430A-8F3E-4CF75EC5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A5C70-EB54-4451-BEF2-1D1EA486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082FB-2E73-47D0-8BC4-2631DA80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101A-FD83-441B-8491-E45705F3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CAAC-AE91-4BE7-91E9-F1FF6C56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E8D8-3E81-49FB-9C31-277167E1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643-4100-4720-9E36-11B1D3B8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406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9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52C5-A5A6-4823-BA64-0C34B925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F58E-6C20-4AF3-BE51-CDD10552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87DC-3C3E-4291-8398-5327A029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A136-7D84-4071-B5FE-2663626D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9891-EC37-4E11-9D28-D31ADCDF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0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AEE4-63C8-4F24-9DF4-C05E37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7A00-E4D7-430A-AC2B-A1FC76EB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546F-225D-41E0-8888-7B02629F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222F-E5A2-4B68-ACBA-848851E8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EA51-B375-4D06-8A26-6F6DF2E1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5245-3483-4E88-82C5-9505C266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C076-AC73-4EBC-B7C2-F4589E92A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EB13-4289-40C4-BA7A-2D5BE132F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D31F-F8CD-412F-8D44-A49F14B8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57F0-A9A1-402F-9A9B-3071519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7F9E5-5AE5-48FB-9C2E-B3AC371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D244-6C05-4BF1-9B86-0EA24C3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51EE-E95C-4A54-936A-1258202A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AA0C-66D6-4C3D-B93A-A3B6AC74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19D55-8B83-4652-93EE-C244DDA6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6E657-F518-4685-9714-BF8DA8466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2E937-267D-4F6E-B985-56FFB641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88B6B-2183-42D0-A653-2C5912C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2669-1734-41B2-BEBF-60689C65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BDEB-AAC1-424A-94A7-9CAD67E2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ADCA8-84C6-4593-B8A4-970E820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DD217-AB10-4733-800B-FD1C34CF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AABDB-2677-42B2-9BE7-21111F1D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FD11C-0D3D-4874-9AF1-118503D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7D34-EFB3-48BC-9F2B-917455F5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0F61-3797-4F2E-8D34-FA560D6F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7B22-9816-4220-A419-382CF796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0341-ABF9-4C9E-A554-09410DEA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BD401-6651-46EE-BDB5-0EA8125D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9E82D-C3E5-4C0F-9112-A67AC36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6FFC4-793A-47A0-8244-BED50715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7C63-0192-42A8-B2F4-63BF744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F9E-FC2F-4FB7-87F9-E854B605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B348C-5366-43FC-BA88-7F6A62CD5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2C50-5E88-4723-975D-DB6A2D6D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4FB3-AE9E-423B-834D-F1C32373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612A-2D27-40D4-861C-453D2BA3638E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E1E0-6FA4-4593-B346-CDB2195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D27B-E1D7-4FEF-8BFC-CA9B8AA6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962A-7A97-47ED-8A5C-F7BCEDF28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5B19D-1554-458C-BB34-CBC497C1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2061-FC3C-4C6B-91C2-2ECC1C1C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5F80-C542-4B33-8CAF-B41ACDF7E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1615-1C31-4B53-9831-C1FD20E9C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62E3-8B84-4C85-8353-41DF6E73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6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088F9-85AE-42D1-9B1F-01582F05D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0" i="0"/>
              <a:t>Digital </a:t>
            </a:r>
            <a:br>
              <a:rPr lang="en-US" sz="4400" b="0" i="0"/>
            </a:br>
            <a:r>
              <a:rPr lang="en-US" sz="4400" b="0" i="0"/>
              <a:t>Marketing Audit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396EB-2EB3-4A1B-89BC-73828CF8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Calibri" panose="020F0502020204030204" pitchFamily="34" charset="0"/>
              <a:buChar char=""/>
            </a:pPr>
            <a:endParaRPr lang="en-US" sz="1100">
              <a:latin typeface="+mn-lt"/>
            </a:endParaRPr>
          </a:p>
          <a:p>
            <a:pPr>
              <a:buFont typeface="Calibri" panose="020F0502020204030204" pitchFamily="34" charset="0"/>
              <a:buChar char=""/>
            </a:pPr>
            <a:endParaRPr lang="en-US" sz="1100">
              <a:latin typeface="+mn-lt"/>
            </a:endParaRPr>
          </a:p>
          <a:p>
            <a:pPr>
              <a:buFont typeface="Calibri" panose="020F0502020204030204" pitchFamily="34" charset="0"/>
              <a:buChar char=""/>
            </a:pPr>
            <a:endParaRPr lang="en-US" sz="1100">
              <a:latin typeface="+mn-lt"/>
            </a:endParaRPr>
          </a:p>
          <a:p>
            <a:r>
              <a:rPr lang="en-US" sz="1100">
                <a:latin typeface="+mn-lt"/>
              </a:rPr>
              <a:t>18</a:t>
            </a:r>
            <a:r>
              <a:rPr lang="en-US" sz="1100" baseline="30000">
                <a:latin typeface="+mn-lt"/>
              </a:rPr>
              <a:t>th</a:t>
            </a:r>
            <a:r>
              <a:rPr lang="en-US" sz="1100">
                <a:latin typeface="+mn-lt"/>
              </a:rPr>
              <a:t> May 2021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5F6BA8F-DD3E-428F-9C8F-553EA250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986850"/>
            <a:ext cx="5708649" cy="2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49AE-DCD6-46DA-AFA1-F95E91EC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SEO Audit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B0B504-5181-48D2-81D6-960D5250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Content Insights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Plagiarism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As we can see the plagiarism % is quite high.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I would suggest rewriting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these plagiari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zed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lines.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F315-9DC6-44EA-8045-E2029006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47" y="329730"/>
            <a:ext cx="2774769" cy="302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F86AD-E465-43B0-8032-94CDCC3B18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0"/>
          <a:stretch/>
        </p:blipFill>
        <p:spPr>
          <a:xfrm>
            <a:off x="7715837" y="3355458"/>
            <a:ext cx="2774768" cy="25811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BC1FE2-52F3-4E6A-B187-E6D6E4448B49}"/>
              </a:ext>
            </a:extLst>
          </p:cNvPr>
          <p:cNvSpPr txBox="1"/>
          <p:nvPr/>
        </p:nvSpPr>
        <p:spPr>
          <a:xfrm>
            <a:off x="7717146" y="161928"/>
            <a:ext cx="2774769" cy="26188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b="1" dirty="0">
                <a:solidFill>
                  <a:srgbClr val="FFFFFF"/>
                </a:solidFill>
              </a:rPr>
              <a:t>plagiarized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C4D35-BFF3-468F-BB98-6DC2EBBC9977}"/>
              </a:ext>
            </a:extLst>
          </p:cNvPr>
          <p:cNvSpPr txBox="1"/>
          <p:nvPr/>
        </p:nvSpPr>
        <p:spPr>
          <a:xfrm>
            <a:off x="7715837" y="5807572"/>
            <a:ext cx="2848160" cy="25811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b="1" dirty="0">
                <a:solidFill>
                  <a:srgbClr val="FFFFFF"/>
                </a:solidFill>
              </a:rPr>
              <a:t>Not Plagiarized</a:t>
            </a:r>
          </a:p>
        </p:txBody>
      </p:sp>
    </p:spTree>
    <p:extLst>
      <p:ext uri="{BB962C8B-B14F-4D97-AF65-F5344CB8AC3E}">
        <p14:creationId xmlns:p14="http://schemas.microsoft.com/office/powerpoint/2010/main" val="168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B1E4D-1773-49D3-96D0-80A3771B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4000"/>
              <a:t>Keyword Presence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DE81-98AC-4B70-B699-B3C3B648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85" y="2514516"/>
            <a:ext cx="5278066" cy="39795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+mn-lt"/>
            </a:endParaRPr>
          </a:p>
          <a:p>
            <a:pPr marL="457200" lvl="1" indent="0">
              <a:buNone/>
            </a:pPr>
            <a:endParaRPr lang="en-US" sz="2000" dirty="0">
              <a:latin typeface="+mn-lt"/>
            </a:endParaRPr>
          </a:p>
          <a:p>
            <a:pPr lvl="1"/>
            <a:r>
              <a:rPr lang="en-US" sz="1600" b="0" i="0" dirty="0">
                <a:solidFill>
                  <a:srgbClr val="797979"/>
                </a:solidFill>
                <a:effectLst/>
                <a:latin typeface="Noto Sans"/>
              </a:rPr>
              <a:t>This shows you a summary of the positions for </a:t>
            </a:r>
            <a:r>
              <a:rPr lang="en-US" sz="1600" dirty="0">
                <a:solidFill>
                  <a:srgbClr val="797979"/>
                </a:solidFill>
                <a:latin typeface="Noto Sans"/>
              </a:rPr>
              <a:t>site’s</a:t>
            </a:r>
            <a:r>
              <a:rPr lang="en-US" sz="1600" b="0" i="0" dirty="0">
                <a:solidFill>
                  <a:srgbClr val="797979"/>
                </a:solidFill>
                <a:effectLst/>
                <a:latin typeface="Noto Sans"/>
              </a:rPr>
              <a:t> Keyword Rankings.</a:t>
            </a:r>
          </a:p>
          <a:p>
            <a:pPr lvl="1"/>
            <a:r>
              <a:rPr lang="en-US" sz="1600" dirty="0">
                <a:solidFill>
                  <a:srgbClr val="797979"/>
                </a:solidFill>
                <a:latin typeface="Noto Sans"/>
              </a:rPr>
              <a:t>Local Search results in US show that about 200 times monthly for the keywords (Boyanika , Boyanika sarees, Boyanika Bhubaneswar online.)</a:t>
            </a:r>
          </a:p>
          <a:p>
            <a:pPr lvl="1"/>
            <a:r>
              <a:rPr lang="en-US" sz="1600" dirty="0">
                <a:solidFill>
                  <a:srgbClr val="797979"/>
                </a:solidFill>
                <a:latin typeface="Noto Sans"/>
              </a:rPr>
              <a:t>Search results in India are rather high and this site has pretty no. of high/top position keywords.</a:t>
            </a:r>
            <a:endParaRPr lang="en-US" sz="2000" dirty="0">
              <a:latin typeface="+mn-lt"/>
            </a:endParaRPr>
          </a:p>
          <a:p>
            <a:pPr lvl="1"/>
            <a:endParaRPr lang="en-US" sz="2000" dirty="0"/>
          </a:p>
          <a:p>
            <a:pPr lvl="1"/>
            <a:endParaRPr lang="en-US" sz="2000" dirty="0">
              <a:latin typeface="+mn-lt"/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  <a:p>
            <a:pPr marL="201168" lvl="1" indent="0">
              <a:buNone/>
            </a:pPr>
            <a:endParaRPr lang="en-US" sz="2000" dirty="0">
              <a:latin typeface="+mn-lt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>
              <a:latin typeface="+mn-lt"/>
            </a:endParaRPr>
          </a:p>
          <a:p>
            <a:endParaRPr lang="en-IN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2CA24-D1E2-4231-A080-8A1B130D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65" y="791292"/>
            <a:ext cx="4153328" cy="205589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E2806E-7832-4BDB-B6D1-996F5991D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" t="-908" r="-1176" b="906"/>
          <a:stretch/>
        </p:blipFill>
        <p:spPr>
          <a:xfrm>
            <a:off x="6849686" y="3576967"/>
            <a:ext cx="4844663" cy="26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D242-B8F3-47FD-9980-585BFDD2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Keyword Presence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23767-B27B-4CE0-BE95-01E8434C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Noto Sans"/>
              </a:rPr>
              <a:t>Out of all keywords , few keywords are top positioned while many keywords (1432 approx.) are low position and are rarely used by users .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Noto Sans"/>
              </a:rPr>
              <a:t>These are some of recommended keywords gathered from google ads (keyword planning Tool).</a:t>
            </a:r>
            <a:endParaRPr lang="en-US" sz="1600" b="0" i="0" dirty="0">
              <a:solidFill>
                <a:schemeClr val="bg1">
                  <a:lumMod val="50000"/>
                </a:schemeClr>
              </a:solidFill>
              <a:effectLst/>
              <a:latin typeface="Noto Sans"/>
            </a:endParaRPr>
          </a:p>
          <a:p>
            <a:endParaRPr lang="en-US" sz="2000" dirty="0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86-5FA9-42CE-90DD-02D48322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74" y="1975029"/>
            <a:ext cx="6220195" cy="29079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4364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8944D-3E29-4635-AC2E-C7F3908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 dirty="0"/>
              <a:t>Keyword Presence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77C6F-5E12-4257-86C9-5E1321869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253431-6E00-4AFB-AABA-FB0FAF92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8" y="2348963"/>
            <a:ext cx="4971654" cy="372684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797979"/>
                </a:solidFill>
                <a:latin typeface="Noto Sans"/>
              </a:rPr>
              <a:t>This site does contain some clusters and there is sight of keyword stuffing.</a:t>
            </a:r>
          </a:p>
          <a:p>
            <a:r>
              <a:rPr lang="en-US" sz="1800" dirty="0">
                <a:solidFill>
                  <a:srgbClr val="797979"/>
                </a:solidFill>
                <a:latin typeface="Noto Sans"/>
              </a:rPr>
              <a:t>From the results on Seoptimer , we found out some of the keywords were missing title tags, meta description tags and h2 headings.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148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A9AD3-6CE1-4608-9234-462D5D0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dirty="0"/>
              <a:t>Keyword Presence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61D2-C22E-48B5-9538-696A9B81B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44" y="1554924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797979"/>
                </a:solidFill>
                <a:latin typeface="Noto Sans"/>
              </a:rPr>
              <a:t>Alt Texts Errors: Total of 39 images were found missing alt attributes.</a:t>
            </a:r>
          </a:p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</a:rPr>
              <a:t>Robots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C9287-D10A-420A-801B-F829CA7CA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1610" b="-1"/>
          <a:stretch/>
        </p:blipFill>
        <p:spPr>
          <a:xfrm>
            <a:off x="5911532" y="2484255"/>
            <a:ext cx="4948252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9A94A-7211-432F-804D-924A3A82F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89" t="18199" b="-7694"/>
          <a:stretch/>
        </p:blipFill>
        <p:spPr>
          <a:xfrm>
            <a:off x="333229" y="4152507"/>
            <a:ext cx="5036598" cy="206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B31E4-DDD8-4373-9537-4E1017A1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29" y="3928304"/>
            <a:ext cx="5418966" cy="1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6B2BE-E24C-4242-AC72-CA7B16E6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Keyword Presence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ECA1B-4911-49D8-AB63-231177B07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85" y="2196337"/>
            <a:ext cx="10278830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04FB8-B41D-499C-B8A0-25099260AFDB}"/>
              </a:ext>
            </a:extLst>
          </p:cNvPr>
          <p:cNvSpPr txBox="1"/>
          <p:nvPr/>
        </p:nvSpPr>
        <p:spPr>
          <a:xfrm>
            <a:off x="2920181" y="1465006"/>
            <a:ext cx="6587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BACKLINKS</a:t>
            </a:r>
          </a:p>
        </p:txBody>
      </p:sp>
    </p:spTree>
    <p:extLst>
      <p:ext uri="{BB962C8B-B14F-4D97-AF65-F5344CB8AC3E}">
        <p14:creationId xmlns:p14="http://schemas.microsoft.com/office/powerpoint/2010/main" val="391868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849AE-DCD6-46DA-AFA1-F95E91EC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SEO Audit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B0B504-5181-48D2-81D6-960D5250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71" y="2675530"/>
            <a:ext cx="4598268" cy="33262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97979"/>
                </a:solidFill>
                <a:ea typeface="Roboto" panose="02000000000000000000" pitchFamily="2" charset="0"/>
              </a:rPr>
              <a:t>Website Load Performance</a:t>
            </a:r>
            <a:endParaRPr lang="en-US" sz="2400" b="1" dirty="0">
              <a:solidFill>
                <a:srgbClr val="797979"/>
              </a:solidFill>
              <a:latin typeface="Noto Sans"/>
              <a:ea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797979"/>
                </a:solidFill>
                <a:latin typeface="Noto Sans"/>
                <a:ea typeface="Roboto" panose="02000000000000000000" pitchFamily="2" charset="0"/>
                <a:cs typeface="Roboto" panose="02000000000000000000" pitchFamily="2" charset="0"/>
              </a:rPr>
              <a:t>The site took approx. 15.7 secs to fully load considering the size and image content of the pages ,it is highly recommended for optimization.</a:t>
            </a:r>
          </a:p>
          <a:p>
            <a:r>
              <a:rPr lang="en-US" sz="1600" b="1" dirty="0">
                <a:solidFill>
                  <a:srgbClr val="797979"/>
                </a:solidFill>
                <a:latin typeface="Noto Sans"/>
                <a:ea typeface="Roboto" panose="02000000000000000000" pitchFamily="2" charset="0"/>
                <a:cs typeface="Roboto" panose="02000000000000000000" pitchFamily="2" charset="0"/>
              </a:rPr>
              <a:t>Seoptimer also showed similar results.</a:t>
            </a:r>
            <a:endParaRPr lang="en-US" sz="1600" b="1" dirty="0">
              <a:latin typeface="+mn-lt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B495D-0CDB-474D-B304-3C4F04194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41443-777E-45F8-BE4A-5C4227C05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57" y="602825"/>
            <a:ext cx="5425410" cy="23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5B540-0332-4A0B-B320-7542B9D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04" y="857156"/>
            <a:ext cx="5591957" cy="11834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SEO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27A6-0C54-4C52-A175-D926D6D0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00" y="1540723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Broken Links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There were 3 broken links found.</a:t>
            </a:r>
            <a:endParaRPr lang="en-US" sz="1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8310B-8938-42C5-8120-6FD843BB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28" y="3138442"/>
            <a:ext cx="8154448" cy="7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3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252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Noto Sans</vt:lpstr>
      <vt:lpstr>Office Theme</vt:lpstr>
      <vt:lpstr>Digital  Marketing Audit</vt:lpstr>
      <vt:lpstr>SEO Audit</vt:lpstr>
      <vt:lpstr>Keyword Presence</vt:lpstr>
      <vt:lpstr>Keyword Presence</vt:lpstr>
      <vt:lpstr>Keyword Presence</vt:lpstr>
      <vt:lpstr>Keyword Presence</vt:lpstr>
      <vt:lpstr>Keyword Presence</vt:lpstr>
      <vt:lpstr>SEO Audit</vt:lpstr>
      <vt:lpstr>SEO Audit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Audit</dc:title>
  <dc:creator>Avik Mitra</dc:creator>
  <cp:lastModifiedBy>dibyajyoti swai</cp:lastModifiedBy>
  <cp:revision>37</cp:revision>
  <dcterms:created xsi:type="dcterms:W3CDTF">2020-07-22T02:20:52Z</dcterms:created>
  <dcterms:modified xsi:type="dcterms:W3CDTF">2021-06-04T14:20:12Z</dcterms:modified>
</cp:coreProperties>
</file>