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sfarv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llemlayout 2 - markeringsfarv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emlayout 4 - markeringsfarv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yst layout 3 - markeringsfarv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yst layout 1 - markeringsfarv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6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13C01-7E40-9848-A5CA-DAED7921749F}" type="datetimeFigureOut">
              <a:rPr lang="da-DK" smtClean="0"/>
              <a:t>29/11/20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EB87C-F2B6-7544-AD76-04BBB888C4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3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baseline="0" dirty="0" err="1" smtClean="0"/>
              <a:t>After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filtering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common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”</a:t>
            </a:r>
            <a:r>
              <a:rPr lang="da-DK" baseline="0" dirty="0" err="1" smtClean="0"/>
              <a:t>facemask</a:t>
            </a:r>
            <a:r>
              <a:rPr lang="da-DK" baseline="0" dirty="0" smtClean="0"/>
              <a:t>” and ”</a:t>
            </a:r>
            <a:r>
              <a:rPr lang="da-DK" baseline="0" dirty="0" err="1" smtClean="0"/>
              <a:t>coronavirus</a:t>
            </a:r>
            <a:r>
              <a:rPr lang="da-DK" baseline="0" dirty="0" smtClean="0"/>
              <a:t>” </a:t>
            </a:r>
            <a:r>
              <a:rPr lang="da-DK" baseline="0" dirty="0" err="1" smtClean="0"/>
              <a:t>away</a:t>
            </a:r>
            <a:r>
              <a:rPr lang="da-DK" baseline="0" dirty="0" smtClean="0"/>
              <a:t>, I </a:t>
            </a:r>
            <a:r>
              <a:rPr lang="da-DK" baseline="0" dirty="0" err="1" smtClean="0"/>
              <a:t>ended</a:t>
            </a:r>
            <a:r>
              <a:rPr lang="da-DK" baseline="0" dirty="0" smtClean="0"/>
              <a:t> up with </a:t>
            </a: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words</a:t>
            </a:r>
            <a:r>
              <a:rPr lang="da-DK" baseline="0" dirty="0" smtClean="0"/>
              <a:t> as the most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hashtags for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countries</a:t>
            </a:r>
            <a:endParaRPr lang="da-DK" baseline="0" dirty="0" smtClean="0"/>
          </a:p>
          <a:p>
            <a:pPr marL="0" indent="0">
              <a:buFontTx/>
              <a:buNone/>
            </a:pP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="1" baseline="0" dirty="0" err="1" smtClean="0"/>
              <a:t>Interesting</a:t>
            </a:r>
            <a:r>
              <a:rPr lang="da-DK" b="1" baseline="0" dirty="0" smtClean="0"/>
              <a:t>: 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  <a:p>
            <a:pPr marL="171450" indent="-171450">
              <a:buFontTx/>
              <a:buChar char="-"/>
            </a:pPr>
            <a:r>
              <a:rPr lang="da-DK" baseline="0" dirty="0" smtClean="0"/>
              <a:t>A </a:t>
            </a:r>
            <a:r>
              <a:rPr lang="da-DK" baseline="0" dirty="0" err="1" smtClean="0"/>
              <a:t>lot</a:t>
            </a:r>
            <a:r>
              <a:rPr lang="da-DK" baseline="0" dirty="0" smtClean="0"/>
              <a:t> of negative </a:t>
            </a:r>
            <a:r>
              <a:rPr lang="da-DK" baseline="0" dirty="0" err="1" smtClean="0"/>
              <a:t>words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denmark</a:t>
            </a:r>
            <a:r>
              <a:rPr lang="da-DK" baseline="0" dirty="0" smtClean="0"/>
              <a:t>: ”</a:t>
            </a:r>
            <a:r>
              <a:rPr lang="da-DK" baseline="0" dirty="0" err="1" smtClean="0"/>
              <a:t>mouthdiaper</a:t>
            </a:r>
            <a:r>
              <a:rPr lang="da-DK" baseline="0" dirty="0" smtClean="0"/>
              <a:t>”, ”</a:t>
            </a:r>
            <a:r>
              <a:rPr lang="da-DK" baseline="0" dirty="0" err="1" smtClean="0"/>
              <a:t>giveupface</a:t>
            </a:r>
            <a:r>
              <a:rPr lang="da-DK" baseline="0" dirty="0" smtClean="0"/>
              <a:t> masks”, ”</a:t>
            </a:r>
            <a:r>
              <a:rPr lang="da-DK" baseline="0" dirty="0" err="1" smtClean="0"/>
              <a:t>muzzle</a:t>
            </a:r>
            <a:r>
              <a:rPr lang="da-DK" baseline="0" dirty="0" smtClean="0"/>
              <a:t>”, ”</a:t>
            </a:r>
            <a:r>
              <a:rPr lang="da-DK" baseline="0" dirty="0" err="1" smtClean="0"/>
              <a:t>freedom</a:t>
            </a:r>
            <a:r>
              <a:rPr lang="da-DK" baseline="0" dirty="0" smtClean="0"/>
              <a:t> of speech” 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Germany: A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lot</a:t>
            </a:r>
            <a:r>
              <a:rPr lang="da-DK" baseline="0" dirty="0" smtClean="0"/>
              <a:t> of tensions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reflected</a:t>
            </a:r>
            <a:r>
              <a:rPr lang="da-DK" baseline="0" dirty="0" smtClean="0"/>
              <a:t> -</a:t>
            </a:r>
            <a:r>
              <a:rPr lang="da-DK" dirty="0" smtClean="0"/>
              <a:t> ”</a:t>
            </a:r>
            <a:r>
              <a:rPr lang="da-DK" dirty="0" err="1" smtClean="0"/>
              <a:t>querdenker</a:t>
            </a:r>
            <a:r>
              <a:rPr lang="da-DK" dirty="0" smtClean="0"/>
              <a:t>” </a:t>
            </a:r>
            <a:r>
              <a:rPr lang="da-DK" dirty="0" err="1" smtClean="0"/>
              <a:t>word</a:t>
            </a:r>
            <a:r>
              <a:rPr lang="da-DK" dirty="0" smtClean="0"/>
              <a:t> for anti-face mask </a:t>
            </a:r>
            <a:r>
              <a:rPr lang="da-DK" dirty="0" err="1" smtClean="0"/>
              <a:t>believers</a:t>
            </a:r>
            <a:r>
              <a:rPr lang="da-DK" baseline="0" dirty="0" smtClean="0"/>
              <a:t> and </a:t>
            </a:r>
            <a:r>
              <a:rPr lang="da-DK" dirty="0" smtClean="0"/>
              <a:t>”b1811” </a:t>
            </a:r>
            <a:r>
              <a:rPr lang="da-DK" dirty="0" err="1" smtClean="0"/>
              <a:t>refers</a:t>
            </a:r>
            <a:r>
              <a:rPr lang="da-DK" dirty="0" smtClean="0"/>
              <a:t> to </a:t>
            </a:r>
            <a:r>
              <a:rPr lang="da-DK" dirty="0" err="1" smtClean="0"/>
              <a:t>anti</a:t>
            </a:r>
            <a:r>
              <a:rPr lang="da-DK" dirty="0" smtClean="0"/>
              <a:t> face mask-demonstration </a:t>
            </a:r>
            <a:r>
              <a:rPr lang="da-DK" dirty="0" err="1" smtClean="0"/>
              <a:t>whereas</a:t>
            </a:r>
            <a:r>
              <a:rPr lang="da-DK" dirty="0" smtClean="0"/>
              <a:t> </a:t>
            </a:r>
            <a:r>
              <a:rPr lang="da-DK" dirty="0" err="1" smtClean="0"/>
              <a:t>covidioten</a:t>
            </a:r>
            <a:r>
              <a:rPr lang="da-DK" dirty="0" smtClean="0"/>
              <a:t> 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people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follow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rules</a:t>
            </a:r>
            <a:endParaRPr lang="da-DK" dirty="0" smtClean="0"/>
          </a:p>
          <a:p>
            <a:pPr marL="171450" indent="-171450">
              <a:buFontTx/>
              <a:buChar char="-"/>
            </a:pPr>
            <a:r>
              <a:rPr lang="da-DK" dirty="0" err="1" smtClean="0"/>
              <a:t>Whereas</a:t>
            </a:r>
            <a:r>
              <a:rPr lang="da-DK" dirty="0" smtClean="0"/>
              <a:t> </a:t>
            </a:r>
            <a:r>
              <a:rPr lang="da-DK" dirty="0" err="1" smtClean="0"/>
              <a:t>Sweden</a:t>
            </a:r>
            <a:r>
              <a:rPr lang="da-DK" dirty="0" smtClean="0"/>
              <a:t>:</a:t>
            </a:r>
            <a:r>
              <a:rPr lang="da-DK" baseline="0" dirty="0" smtClean="0"/>
              <a:t> ”</a:t>
            </a:r>
            <a:r>
              <a:rPr lang="da-DK" baseline="0" dirty="0" err="1" smtClean="0"/>
              <a:t>chancestrategy</a:t>
            </a:r>
            <a:r>
              <a:rPr lang="da-DK" baseline="0" dirty="0" smtClean="0"/>
              <a:t>”, ”</a:t>
            </a:r>
            <a:r>
              <a:rPr lang="da-DK" baseline="0" dirty="0" err="1" smtClean="0"/>
              <a:t>wearamask</a:t>
            </a:r>
            <a:r>
              <a:rPr lang="da-DK" baseline="0" dirty="0" smtClean="0"/>
              <a:t>”, </a:t>
            </a:r>
            <a:r>
              <a:rPr lang="da-DK" dirty="0" smtClean="0"/>
              <a:t> ”</a:t>
            </a:r>
            <a:r>
              <a:rPr lang="da-DK" dirty="0" err="1" smtClean="0"/>
              <a:t>anderstegnell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EB87C-F2B6-7544-AD76-04BBB888C42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15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29/11/20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61375"/>
            <a:ext cx="8229600" cy="1223033"/>
          </a:xfrm>
        </p:spPr>
        <p:txBody>
          <a:bodyPr/>
          <a:lstStyle/>
          <a:p>
            <a:r>
              <a:rPr lang="da-DK" b="1" dirty="0" err="1" smtClean="0">
                <a:solidFill>
                  <a:srgbClr val="3366FF"/>
                </a:solidFill>
              </a:rPr>
              <a:t>Exploring</a:t>
            </a:r>
            <a:r>
              <a:rPr lang="da-DK" b="1" dirty="0" smtClean="0">
                <a:solidFill>
                  <a:srgbClr val="3366FF"/>
                </a:solidFill>
              </a:rPr>
              <a:t> posts </a:t>
            </a:r>
            <a:r>
              <a:rPr lang="da-DK" b="1" dirty="0" err="1" smtClean="0">
                <a:solidFill>
                  <a:srgbClr val="3366FF"/>
                </a:solidFill>
              </a:rPr>
              <a:t>about</a:t>
            </a:r>
            <a:r>
              <a:rPr lang="da-DK" b="1" dirty="0" smtClean="0">
                <a:solidFill>
                  <a:srgbClr val="3366FF"/>
                </a:solidFill>
              </a:rPr>
              <a:t> </a:t>
            </a:r>
            <a:r>
              <a:rPr lang="da-DK" b="1" dirty="0" smtClean="0">
                <a:solidFill>
                  <a:srgbClr val="3366FF"/>
                </a:solidFill>
              </a:rPr>
              <a:t>face masks </a:t>
            </a:r>
            <a:r>
              <a:rPr lang="da-DK" b="1" dirty="0" smtClean="0">
                <a:solidFill>
                  <a:srgbClr val="3366FF"/>
                </a:solidFill>
              </a:rPr>
              <a:t>on </a:t>
            </a:r>
            <a:r>
              <a:rPr lang="da-DK" b="1" dirty="0" err="1">
                <a:solidFill>
                  <a:srgbClr val="3366FF"/>
                </a:solidFill>
              </a:rPr>
              <a:t>T</a:t>
            </a:r>
            <a:r>
              <a:rPr lang="da-DK" b="1" dirty="0" err="1" smtClean="0">
                <a:solidFill>
                  <a:srgbClr val="3366FF"/>
                </a:solidFill>
              </a:rPr>
              <a:t>witter</a:t>
            </a:r>
            <a:r>
              <a:rPr lang="da-DK" b="1" dirty="0" smtClean="0">
                <a:solidFill>
                  <a:srgbClr val="3366FF"/>
                </a:solidFill>
              </a:rPr>
              <a:t> </a:t>
            </a:r>
            <a:endParaRPr lang="da-DK" b="1" dirty="0">
              <a:solidFill>
                <a:srgbClr val="3366FF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92926"/>
            <a:ext cx="8229600" cy="720626"/>
          </a:xfrm>
        </p:spPr>
        <p:txBody>
          <a:bodyPr>
            <a:normAutofit fontScale="25000" lnSpcReduction="20000"/>
          </a:bodyPr>
          <a:lstStyle/>
          <a:p>
            <a:pPr lvl="0">
              <a:buFont typeface="Wingdings" charset="2"/>
              <a:buChar char="Ø"/>
            </a:pPr>
            <a:r>
              <a:rPr lang="en-GB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Countries often compared: Denmark, Germany, Sweden and Norway</a:t>
            </a:r>
          </a:p>
          <a:p>
            <a:pPr marL="0" lvl="0" indent="0">
              <a:buNone/>
            </a:pP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 </a:t>
            </a:r>
            <a:endParaRPr lang="da-DK" dirty="0"/>
          </a:p>
          <a:p>
            <a:pPr marL="0" lvl="0" indent="0">
              <a:buNone/>
            </a:pPr>
            <a:endParaRPr lang="en-GB" dirty="0" smtClean="0"/>
          </a:p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457200" y="2315210"/>
            <a:ext cx="74872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0" indent="-342900">
              <a:buFont typeface="Wingdings" charset="2"/>
              <a:buChar char="Ø"/>
            </a:pP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Yet, very different political approaches to face masks </a:t>
            </a:r>
          </a:p>
          <a:p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457200" y="3138665"/>
            <a:ext cx="79812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The public discussion is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stuck: What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about the “cultural stuff”: communication, perceptions and the interplay between politics and the public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opinon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lvl="0" algn="ctr"/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charset="2"/>
              <a:buChar char="Ø"/>
            </a:pPr>
            <a:endParaRPr lang="da-DK" sz="2000" dirty="0"/>
          </a:p>
        </p:txBody>
      </p:sp>
      <p:sp>
        <p:nvSpPr>
          <p:cNvPr id="8" name="Tekstfelt 7"/>
          <p:cNvSpPr txBox="1"/>
          <p:nvPr/>
        </p:nvSpPr>
        <p:spPr>
          <a:xfrm>
            <a:off x="1411179" y="2169861"/>
            <a:ext cx="621580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i="1" dirty="0">
                <a:solidFill>
                  <a:srgbClr val="3366FF"/>
                </a:solidFill>
              </a:rPr>
              <a:t>A </a:t>
            </a:r>
            <a:r>
              <a:rPr lang="da-DK" sz="2400" i="1" dirty="0" err="1">
                <a:solidFill>
                  <a:srgbClr val="3366FF"/>
                </a:solidFill>
              </a:rPr>
              <a:t>comparative</a:t>
            </a:r>
            <a:r>
              <a:rPr lang="da-DK" sz="2400" i="1" dirty="0">
                <a:solidFill>
                  <a:srgbClr val="3366FF"/>
                </a:solidFill>
              </a:rPr>
              <a:t> </a:t>
            </a:r>
            <a:r>
              <a:rPr lang="da-DK" sz="2400" i="1" dirty="0" err="1">
                <a:solidFill>
                  <a:srgbClr val="3366FF"/>
                </a:solidFill>
              </a:rPr>
              <a:t>text</a:t>
            </a:r>
            <a:r>
              <a:rPr lang="da-DK" sz="2400" i="1" dirty="0">
                <a:solidFill>
                  <a:srgbClr val="3366FF"/>
                </a:solidFill>
              </a:rPr>
              <a:t> </a:t>
            </a:r>
            <a:r>
              <a:rPr lang="da-DK" sz="2400" i="1" dirty="0" err="1">
                <a:solidFill>
                  <a:srgbClr val="3366FF"/>
                </a:solidFill>
              </a:rPr>
              <a:t>mining</a:t>
            </a:r>
            <a:r>
              <a:rPr lang="da-DK" sz="2400" i="1" dirty="0">
                <a:solidFill>
                  <a:srgbClr val="3366FF"/>
                </a:solidFill>
              </a:rPr>
              <a:t> </a:t>
            </a:r>
            <a:r>
              <a:rPr lang="da-DK" sz="2400" i="1" dirty="0" err="1">
                <a:solidFill>
                  <a:srgbClr val="3366FF"/>
                </a:solidFill>
              </a:rPr>
              <a:t>analysis</a:t>
            </a:r>
            <a:r>
              <a:rPr lang="da-DK" sz="2400" i="1" dirty="0">
                <a:solidFill>
                  <a:srgbClr val="3366FF"/>
                </a:solidFill>
              </a:rPr>
              <a:t> of the </a:t>
            </a:r>
            <a:r>
              <a:rPr lang="da-DK" sz="2400" i="1" dirty="0" smtClean="0">
                <a:solidFill>
                  <a:srgbClr val="3366FF"/>
                </a:solidFill>
              </a:rPr>
              <a:t> </a:t>
            </a:r>
            <a:r>
              <a:rPr lang="da-DK" sz="2400" i="1" dirty="0">
                <a:solidFill>
                  <a:srgbClr val="3366FF"/>
                </a:solidFill>
              </a:rPr>
              <a:t>Danish, </a:t>
            </a:r>
            <a:r>
              <a:rPr lang="da-DK" sz="2400" i="1" dirty="0" err="1">
                <a:solidFill>
                  <a:srgbClr val="3366FF"/>
                </a:solidFill>
              </a:rPr>
              <a:t>Swedish</a:t>
            </a:r>
            <a:r>
              <a:rPr lang="da-DK" sz="2400" i="1" dirty="0">
                <a:solidFill>
                  <a:srgbClr val="3366FF"/>
                </a:solidFill>
              </a:rPr>
              <a:t>, </a:t>
            </a:r>
            <a:r>
              <a:rPr lang="da-DK" sz="2400" i="1" dirty="0" err="1">
                <a:solidFill>
                  <a:srgbClr val="3366FF"/>
                </a:solidFill>
              </a:rPr>
              <a:t>Norwegian</a:t>
            </a:r>
            <a:r>
              <a:rPr lang="da-DK" sz="2400" i="1" dirty="0">
                <a:solidFill>
                  <a:srgbClr val="3366FF"/>
                </a:solidFill>
              </a:rPr>
              <a:t> and German </a:t>
            </a:r>
            <a:r>
              <a:rPr lang="da-DK" sz="2400" i="1" dirty="0" err="1">
                <a:solidFill>
                  <a:srgbClr val="3366FF"/>
                </a:solidFill>
              </a:rPr>
              <a:t>twitter</a:t>
            </a:r>
            <a:r>
              <a:rPr lang="da-DK" sz="2400" i="1" dirty="0">
                <a:solidFill>
                  <a:srgbClr val="3366FF"/>
                </a:solidFill>
              </a:rPr>
              <a:t> posts: </a:t>
            </a:r>
            <a:endParaRPr lang="da-DK" sz="2400" i="1" dirty="0" smtClean="0">
              <a:solidFill>
                <a:srgbClr val="3366FF"/>
              </a:solidFill>
            </a:endParaRPr>
          </a:p>
          <a:p>
            <a:pPr algn="ctr"/>
            <a:endParaRPr lang="da-DK" sz="2400" i="1" dirty="0" smtClean="0">
              <a:solidFill>
                <a:srgbClr val="3366FF"/>
              </a:solidFill>
            </a:endParaRPr>
          </a:p>
          <a:p>
            <a:pPr algn="ctr"/>
            <a:r>
              <a:rPr lang="da-DK" sz="2400" i="1" dirty="0" smtClean="0">
                <a:solidFill>
                  <a:srgbClr val="3366FF"/>
                </a:solidFill>
              </a:rPr>
              <a:t>How </a:t>
            </a:r>
            <a:r>
              <a:rPr lang="da-DK" sz="2400" i="1" dirty="0">
                <a:solidFill>
                  <a:srgbClr val="3366FF"/>
                </a:solidFill>
              </a:rPr>
              <a:t>do </a:t>
            </a:r>
            <a:r>
              <a:rPr lang="da-DK" sz="2400" i="1" dirty="0" err="1">
                <a:solidFill>
                  <a:srgbClr val="3366FF"/>
                </a:solidFill>
              </a:rPr>
              <a:t>people</a:t>
            </a:r>
            <a:r>
              <a:rPr lang="da-DK" sz="2400" i="1" dirty="0">
                <a:solidFill>
                  <a:srgbClr val="3366FF"/>
                </a:solidFill>
              </a:rPr>
              <a:t> </a:t>
            </a:r>
            <a:r>
              <a:rPr lang="en-GB" sz="2400" i="1" dirty="0">
                <a:solidFill>
                  <a:srgbClr val="3366FF"/>
                </a:solidFill>
              </a:rPr>
              <a:t>communicate about face masks</a:t>
            </a:r>
            <a:r>
              <a:rPr lang="en-GB" sz="2400" i="1" dirty="0" smtClean="0">
                <a:solidFill>
                  <a:srgbClr val="3366FF"/>
                </a:solidFill>
              </a:rPr>
              <a:t>?</a:t>
            </a:r>
          </a:p>
          <a:p>
            <a:pPr algn="ctr"/>
            <a:r>
              <a:rPr lang="en-GB" sz="2400" i="1" dirty="0" smtClean="0">
                <a:solidFill>
                  <a:srgbClr val="3366FF"/>
                </a:solidFill>
              </a:rPr>
              <a:t> </a:t>
            </a:r>
            <a:r>
              <a:rPr lang="en-GB" sz="2400" i="1" dirty="0">
                <a:solidFill>
                  <a:srgbClr val="3366FF"/>
                </a:solidFill>
              </a:rPr>
              <a:t>Is the communication influenced by the country’s policy on face masks?  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84956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  <p:bldP spid="5" grpId="0"/>
      <p:bldP spid="5" grpId="1"/>
      <p:bldP spid="6" grpId="0"/>
      <p:bldP spid="6" grpId="1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370464"/>
            <a:ext cx="8229600" cy="1600200"/>
          </a:xfrm>
        </p:spPr>
        <p:txBody>
          <a:bodyPr/>
          <a:lstStyle/>
          <a:p>
            <a:r>
              <a:rPr lang="da-DK" dirty="0" err="1" smtClean="0">
                <a:solidFill>
                  <a:srgbClr val="3366FF"/>
                </a:solidFill>
              </a:rPr>
              <a:t>Results</a:t>
            </a:r>
            <a:r>
              <a:rPr lang="da-DK" dirty="0" smtClean="0">
                <a:solidFill>
                  <a:srgbClr val="3366FF"/>
                </a:solidFill>
              </a:rPr>
              <a:t> so far: </a:t>
            </a:r>
            <a:endParaRPr lang="da-DK" dirty="0">
              <a:solidFill>
                <a:srgbClr val="3366FF"/>
              </a:solidFill>
            </a:endParaRPr>
          </a:p>
        </p:txBody>
      </p:sp>
      <p:pic>
        <p:nvPicPr>
          <p:cNvPr id="4" name="Pladsholder til indhold 3" descr="Screen Shot 2020-11-29 at 01.25.2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b="3299"/>
          <a:stretch>
            <a:fillRect/>
          </a:stretch>
        </p:blipFill>
        <p:spPr>
          <a:xfrm>
            <a:off x="263163" y="1600200"/>
            <a:ext cx="8229600" cy="4525962"/>
          </a:xfrm>
        </p:spPr>
      </p:pic>
      <p:sp>
        <p:nvSpPr>
          <p:cNvPr id="12" name="Kombinationstegning 11"/>
          <p:cNvSpPr/>
          <p:nvPr/>
        </p:nvSpPr>
        <p:spPr>
          <a:xfrm>
            <a:off x="1305341" y="3175408"/>
            <a:ext cx="1622856" cy="1728834"/>
          </a:xfrm>
          <a:custGeom>
            <a:avLst/>
            <a:gdLst>
              <a:gd name="connsiteX0" fmla="*/ 0 w 1622856"/>
              <a:gd name="connsiteY0" fmla="*/ 0 h 1728834"/>
              <a:gd name="connsiteX1" fmla="*/ 0 w 1622856"/>
              <a:gd name="connsiteY1" fmla="*/ 0 h 1728834"/>
              <a:gd name="connsiteX2" fmla="*/ 17639 w 1622856"/>
              <a:gd name="connsiteY2" fmla="*/ 1446575 h 1728834"/>
              <a:gd name="connsiteX3" fmla="*/ 35279 w 1622856"/>
              <a:gd name="connsiteY3" fmla="*/ 1534781 h 1728834"/>
              <a:gd name="connsiteX4" fmla="*/ 0 w 1622856"/>
              <a:gd name="connsiteY4" fmla="*/ 1728834 h 1728834"/>
              <a:gd name="connsiteX5" fmla="*/ 1622856 w 1622856"/>
              <a:gd name="connsiteY5" fmla="*/ 1711193 h 1728834"/>
              <a:gd name="connsiteX6" fmla="*/ 1622856 w 1622856"/>
              <a:gd name="connsiteY6" fmla="*/ 0 h 1728834"/>
              <a:gd name="connsiteX7" fmla="*/ 0 w 1622856"/>
              <a:gd name="connsiteY7" fmla="*/ 0 h 172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2856" h="1728834">
                <a:moveTo>
                  <a:pt x="0" y="0"/>
                </a:moveTo>
                <a:lnTo>
                  <a:pt x="0" y="0"/>
                </a:lnTo>
                <a:cubicBezTo>
                  <a:pt x="5880" y="482192"/>
                  <a:pt x="6557" y="964475"/>
                  <a:pt x="17639" y="1446575"/>
                </a:cubicBezTo>
                <a:cubicBezTo>
                  <a:pt x="18328" y="1476551"/>
                  <a:pt x="35279" y="1504797"/>
                  <a:pt x="35279" y="1534781"/>
                </a:cubicBezTo>
                <a:cubicBezTo>
                  <a:pt x="35279" y="1668430"/>
                  <a:pt x="36736" y="1655352"/>
                  <a:pt x="0" y="1728834"/>
                </a:cubicBezTo>
                <a:lnTo>
                  <a:pt x="1622856" y="1711193"/>
                </a:lnTo>
                <a:lnTo>
                  <a:pt x="1622856" y="0"/>
                </a:lnTo>
                <a:lnTo>
                  <a:pt x="0" y="0"/>
                </a:lnTo>
                <a:close/>
              </a:path>
            </a:pathLst>
          </a:custGeom>
          <a:noFill/>
          <a:ln w="5715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3366FF"/>
              </a:solidFill>
            </a:endParaRPr>
          </a:p>
        </p:txBody>
      </p:sp>
      <p:sp>
        <p:nvSpPr>
          <p:cNvPr id="14" name="Kombinationstegning 13"/>
          <p:cNvSpPr/>
          <p:nvPr/>
        </p:nvSpPr>
        <p:spPr>
          <a:xfrm>
            <a:off x="6473784" y="4410289"/>
            <a:ext cx="1940372" cy="529235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Kombinationstegning 15"/>
          <p:cNvSpPr/>
          <p:nvPr/>
        </p:nvSpPr>
        <p:spPr>
          <a:xfrm>
            <a:off x="6473784" y="1863592"/>
            <a:ext cx="1940372" cy="529235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Kombinationstegning 16"/>
          <p:cNvSpPr/>
          <p:nvPr/>
        </p:nvSpPr>
        <p:spPr>
          <a:xfrm>
            <a:off x="4280098" y="2392827"/>
            <a:ext cx="2193685" cy="1276534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Kombinationstegning 17"/>
          <p:cNvSpPr/>
          <p:nvPr/>
        </p:nvSpPr>
        <p:spPr>
          <a:xfrm>
            <a:off x="4280098" y="4827306"/>
            <a:ext cx="2193686" cy="529235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Kombinationstegning 18"/>
          <p:cNvSpPr/>
          <p:nvPr/>
        </p:nvSpPr>
        <p:spPr>
          <a:xfrm>
            <a:off x="4280098" y="5343799"/>
            <a:ext cx="2193686" cy="529235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Kombinationstegning 19"/>
          <p:cNvSpPr/>
          <p:nvPr/>
        </p:nvSpPr>
        <p:spPr>
          <a:xfrm>
            <a:off x="6299077" y="5672391"/>
            <a:ext cx="2193686" cy="529235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Kombinationstegning 20"/>
          <p:cNvSpPr/>
          <p:nvPr/>
        </p:nvSpPr>
        <p:spPr>
          <a:xfrm>
            <a:off x="6404914" y="2362444"/>
            <a:ext cx="2009242" cy="529235"/>
          </a:xfrm>
          <a:custGeom>
            <a:avLst/>
            <a:gdLst>
              <a:gd name="connsiteX0" fmla="*/ 0 w 1940372"/>
              <a:gd name="connsiteY0" fmla="*/ 35283 h 529235"/>
              <a:gd name="connsiteX1" fmla="*/ 0 w 1940372"/>
              <a:gd name="connsiteY1" fmla="*/ 529235 h 529235"/>
              <a:gd name="connsiteX2" fmla="*/ 1940372 w 1940372"/>
              <a:gd name="connsiteY2" fmla="*/ 476312 h 529235"/>
              <a:gd name="connsiteX3" fmla="*/ 1905092 w 1940372"/>
              <a:gd name="connsiteY3" fmla="*/ 0 h 529235"/>
              <a:gd name="connsiteX4" fmla="*/ 0 w 1940372"/>
              <a:gd name="connsiteY4" fmla="*/ 35283 h 5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72" h="529235">
                <a:moveTo>
                  <a:pt x="0" y="35283"/>
                </a:moveTo>
                <a:lnTo>
                  <a:pt x="0" y="529235"/>
                </a:lnTo>
                <a:lnTo>
                  <a:pt x="1940372" y="476312"/>
                </a:lnTo>
                <a:lnTo>
                  <a:pt x="1905092" y="0"/>
                </a:lnTo>
                <a:lnTo>
                  <a:pt x="0" y="35283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191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ktør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Direktør.thmx</Template>
  <TotalTime>413</TotalTime>
  <Words>211</Words>
  <Application>Microsoft Macintosh PowerPoint</Application>
  <PresentationFormat>Skærmshow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Direktør</vt:lpstr>
      <vt:lpstr>Exploring posts about face masks on Twitter </vt:lpstr>
      <vt:lpstr>Results so far: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attitudes toward face masks</dc:title>
  <dc:creator>Katrine Tangø</dc:creator>
  <cp:lastModifiedBy>Katrine Tangø</cp:lastModifiedBy>
  <cp:revision>18</cp:revision>
  <dcterms:created xsi:type="dcterms:W3CDTF">2020-11-17T12:15:23Z</dcterms:created>
  <dcterms:modified xsi:type="dcterms:W3CDTF">2020-11-29T09:28:46Z</dcterms:modified>
</cp:coreProperties>
</file>