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462"/>
  </p:normalViewPr>
  <p:slideViewPr>
    <p:cSldViewPr snapToGrid="0">
      <p:cViewPr>
        <p:scale>
          <a:sx n="90" d="100"/>
          <a:sy n="90" d="100"/>
        </p:scale>
        <p:origin x="14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B2AA-7F0D-6740-A375-02636F0BEC82}" type="datetimeFigureOut">
              <a:rPr lang="da-DK" smtClean="0"/>
              <a:t>27.11.2022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2E01E-DB6A-B943-9A7E-663A7D29B3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1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E01E-DB6A-B943-9A7E-663A7D29B3A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66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Explain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 (and </a:t>
            </a:r>
            <a:r>
              <a:rPr lang="da-DK" dirty="0" err="1"/>
              <a:t>also</a:t>
            </a:r>
            <a:r>
              <a:rPr lang="da-DK" dirty="0"/>
              <a:t> briefly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) is </a:t>
            </a:r>
          </a:p>
          <a:p>
            <a:endParaRPr lang="da-DK" dirty="0"/>
          </a:p>
          <a:p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: a </a:t>
            </a:r>
            <a:r>
              <a:rPr lang="da-DK" dirty="0" err="1"/>
              <a:t>tool</a:t>
            </a:r>
            <a:r>
              <a:rPr lang="da-DK" dirty="0"/>
              <a:t> to </a:t>
            </a:r>
            <a:r>
              <a:rPr lang="da-DK" dirty="0" err="1"/>
              <a:t>discover</a:t>
            </a:r>
            <a:r>
              <a:rPr lang="da-DK" dirty="0"/>
              <a:t>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topics</a:t>
            </a:r>
            <a:r>
              <a:rPr lang="da-DK" dirty="0"/>
              <a:t> in </a:t>
            </a:r>
            <a:r>
              <a:rPr lang="da-DK" dirty="0" err="1"/>
              <a:t>text</a:t>
            </a:r>
            <a:r>
              <a:rPr lang="da-DK" dirty="0"/>
              <a:t>/</a:t>
            </a:r>
            <a:r>
              <a:rPr lang="da-DK" dirty="0" err="1"/>
              <a:t>documents</a:t>
            </a:r>
            <a:r>
              <a:rPr lang="da-DK" dirty="0"/>
              <a:t> by </a:t>
            </a:r>
            <a:r>
              <a:rPr lang="da-DK" dirty="0" err="1"/>
              <a:t>clustering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similar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can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shed</a:t>
            </a:r>
            <a:r>
              <a:rPr lang="da-DK" dirty="0">
                <a:sym typeface="Wingdings" pitchFamily="2" charset="2"/>
              </a:rPr>
              <a:t> light on the </a:t>
            </a:r>
            <a:r>
              <a:rPr lang="da-DK" dirty="0" err="1">
                <a:sym typeface="Wingdings" pitchFamily="2" charset="2"/>
              </a:rPr>
              <a:t>themes</a:t>
            </a:r>
            <a:r>
              <a:rPr lang="da-DK" dirty="0">
                <a:sym typeface="Wingdings" pitchFamily="2" charset="2"/>
              </a:rPr>
              <a:t> of large </a:t>
            </a:r>
            <a:r>
              <a:rPr lang="da-DK" dirty="0" err="1">
                <a:sym typeface="Wingdings" pitchFamily="2" charset="2"/>
              </a:rPr>
              <a:t>amounts</a:t>
            </a:r>
            <a:r>
              <a:rPr lang="da-DK" dirty="0">
                <a:sym typeface="Wingdings" pitchFamily="2" charset="2"/>
              </a:rPr>
              <a:t> of </a:t>
            </a:r>
            <a:r>
              <a:rPr lang="da-DK" dirty="0" err="1">
                <a:sym typeface="Wingdings" pitchFamily="2" charset="2"/>
              </a:rPr>
              <a:t>unstructured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text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E01E-DB6A-B943-9A7E-663A7D29B3A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55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API: Short for </a:t>
            </a:r>
            <a:r>
              <a:rPr lang="da-DK" b="1" dirty="0"/>
              <a:t>Application Programming Interface</a:t>
            </a:r>
          </a:p>
          <a:p>
            <a:endParaRPr lang="da-DK" b="1" dirty="0"/>
          </a:p>
          <a:p>
            <a:r>
              <a:rPr lang="da-DK" b="1" dirty="0"/>
              <a:t>LDA: </a:t>
            </a:r>
            <a:r>
              <a:rPr lang="da-DK" b="1" dirty="0" err="1"/>
              <a:t>Topic</a:t>
            </a:r>
            <a:r>
              <a:rPr lang="da-DK" b="1" dirty="0"/>
              <a:t> </a:t>
            </a:r>
            <a:r>
              <a:rPr lang="da-DK" b="1" dirty="0" err="1"/>
              <a:t>modelling</a:t>
            </a:r>
            <a:r>
              <a:rPr lang="da-DK" b="1" dirty="0"/>
              <a:t> </a:t>
            </a:r>
            <a:r>
              <a:rPr lang="da-DK" b="1" dirty="0" err="1"/>
              <a:t>method</a:t>
            </a:r>
            <a:r>
              <a:rPr lang="da-DK" b="1" dirty="0"/>
              <a:t>;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E01E-DB6A-B943-9A7E-663A7D29B3A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7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AECB-0653-8277-787C-C042E8EF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A12B96E-DC11-87C9-18D3-0FB9AEE4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09BEEB-BE83-ED83-E84B-F8DD275A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EF431A-F2C8-53E3-AB55-6FFFB57B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5B0F81-3B27-A887-165A-42BB83C5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F91B7-A1C9-505A-99BA-AA411C9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538876F-BA51-6AA4-C1F9-A09557D1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3B36FF-32AF-A860-5688-247389B0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23A117-EDAE-45CE-795A-ED36AE8C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20917F-5349-8E86-403D-408684BB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4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B82600-31A5-688B-F0BE-E7EA6868F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A5C56B-DE4D-85C7-2BA4-37A3A3EE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15EF32-D80C-C6C3-0AE4-6B11726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C7FE2E-18EF-45DF-6C9F-7CA502B9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EED059-D5DE-A278-A421-1E56D3CE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7ADFE-9E80-D94E-839A-30ECB696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714D45-6F48-2E99-486A-BD008651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99CAC5-8C3E-3770-4A85-DDEF0571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1387EC-4FE2-4BB3-0F80-08676AE7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A5F6AB-EA38-A34E-1B65-CEAE8005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E6CF3-1FC2-2B7D-DF7C-11442218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49FBA2-2AC7-1872-E96E-BBF2F619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A0ACBB-0DF3-FE1C-95B5-DE1D8028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8DF06F-1CDF-B716-D24B-FDA55632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2AF8CA-6EE1-231F-4E99-02F69B5A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2E53C-B6CC-88E3-9E2A-CBFC5F31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51AE6E-E64F-173B-831D-78E5F3BE8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DDBA53C-3501-EB8F-A3E7-7F327672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7AC223-546C-2425-5B55-BE94172F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FF300D-5362-D2FA-2510-05910323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4B64164-A220-93E1-DE17-BA7B5912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BDA4-C493-A1C2-1C35-E91327C3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657755-5288-F5CD-B0B3-2A9CA517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788100-BA20-5419-4158-2BDD4FE2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84FE0A1-AC00-215D-B2F3-4ECD1B16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A6E6EF-F2B3-7651-3097-8E21F1E6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9AB550F-8132-5F39-820C-311D55BA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0A47CA2-422B-D959-3247-C755D302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6585ABE-DC32-A398-F31F-AADFD37C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6169B-D80F-0C04-7CCA-5C8BAB6A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816003E-B032-83D8-3C46-B0CAC1E2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F65EF7C-6079-153D-6112-60EC4D2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E60F6A-1BBF-9B85-C3AB-B19EC6C2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8AF6893-1859-BC51-ADE7-C2333E50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53C9133-BE10-39CE-59AF-5098A967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4B27B4A-4283-BF23-1DE1-FFBADAA9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F0A3-CDFF-B041-AC9B-43143ED5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E18CFB-89AA-E593-DC96-5DFE2BAA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586A8CE-E28A-9D12-1E39-97764536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ADBEA2-0EC3-AF8C-4360-99F2B1F4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C01BA42-6382-569E-978E-24907CED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41AF43-5C49-6016-8B8A-216C2C1A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A560B-6669-3ECC-8C8F-7750854D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2D9EDBF-9E3C-821E-D7D0-A7386D8B2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FF4E609-3683-B3A6-A711-0DBE5090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CCAF73-6C8B-494C-77E7-FF49AC3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013A4C-7950-348A-033A-4FC5A435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AB72F6-1D77-F0AD-6B14-D6BA1D7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11ED3FC-3189-BE48-870B-CED06CA4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5FCC03-C2FB-CA7F-7CB9-E37D658F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4468CA-8481-F976-0E3E-EC3513C5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9073BF-45BA-558D-8F0C-02718DD9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73C97B-AEA7-2CA3-A3DC-3754A58F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spotify.com/company-info/" TargetMode="External"/><Relationship Id="rId2" Type="http://schemas.openxmlformats.org/officeDocument/2006/relationships/hyperlink" Target="https://doi.org/10.1542/peds.2009-21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E78F1-6283-CC41-7C31-CE1A3363F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37111"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25315-EC4F-559F-7796-85C4D0BEA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400" dirty="0">
                <a:latin typeface="Baloo" panose="03080902040302020200" pitchFamily="66" charset="77"/>
                <a:cs typeface="Baloo" panose="03080902040302020200" pitchFamily="66" charset="77"/>
              </a:rPr>
              <a:t>Introduction to Cultural Data Science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B07CCB-43D2-F434-3F64-819E6FAA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88814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Baloo" panose="03080902040302020200" pitchFamily="66" charset="77"/>
                <a:cs typeface="Baloo" panose="03080902040302020200" pitchFamily="66" charset="77"/>
              </a:rPr>
              <a:t>Final project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A16B164-BC90-A2BA-47AC-2E1820ACE628}"/>
              </a:ext>
            </a:extLst>
          </p:cNvPr>
          <p:cNvSpPr txBox="1"/>
          <p:nvPr/>
        </p:nvSpPr>
        <p:spPr>
          <a:xfrm>
            <a:off x="4446442" y="4888537"/>
            <a:ext cx="36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dirty="0">
                <a:latin typeface="Baloo" panose="03080902040302020200" pitchFamily="66" charset="77"/>
                <a:cs typeface="Baloo" panose="03080902040302020200" pitchFamily="66" charset="77"/>
              </a:rPr>
              <a:t>Louise Brix Pilegaard Hansen</a:t>
            </a:r>
          </a:p>
        </p:txBody>
      </p:sp>
    </p:spTree>
    <p:extLst>
      <p:ext uri="{BB962C8B-B14F-4D97-AF65-F5344CB8AC3E}">
        <p14:creationId xmlns:p14="http://schemas.microsoft.com/office/powerpoint/2010/main" val="153269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D3CC759-8617-7826-B761-307B90780470}"/>
              </a:ext>
            </a:extLst>
          </p:cNvPr>
          <p:cNvSpPr txBox="1"/>
          <p:nvPr/>
        </p:nvSpPr>
        <p:spPr>
          <a:xfrm>
            <a:off x="4012443" y="4928180"/>
            <a:ext cx="3521122" cy="128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Baloo" panose="03080902040302020200" pitchFamily="66" charset="77"/>
                <a:ea typeface="+mj-ea"/>
                <a:cs typeface="Baloo" panose="03080902040302020200" pitchFamily="66" charset="77"/>
              </a:rPr>
              <a:t>What?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CD-jockey kvinde med massiv udfyldning">
            <a:extLst>
              <a:ext uri="{FF2B5EF4-FFF2-40B4-BE49-F238E27FC236}">
                <a16:creationId xmlns:a16="http://schemas.microsoft.com/office/drawing/2014/main" id="{47AF3332-8647-B0EA-C321-5613EFBF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" y="742789"/>
            <a:ext cx="632042" cy="632042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Dans kontur">
            <a:extLst>
              <a:ext uri="{FF2B5EF4-FFF2-40B4-BE49-F238E27FC236}">
                <a16:creationId xmlns:a16="http://schemas.microsoft.com/office/drawing/2014/main" id="{20564F2E-72C4-5A45-7B75-DC54AED4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2013" y="186246"/>
            <a:ext cx="1130087" cy="1130087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Øretelefoner med massiv udfyldning">
            <a:extLst>
              <a:ext uri="{FF2B5EF4-FFF2-40B4-BE49-F238E27FC236}">
                <a16:creationId xmlns:a16="http://schemas.microsoft.com/office/drawing/2014/main" id="{9E147445-A810-7A9D-42F8-7925BA7EA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6115" y="1632106"/>
            <a:ext cx="1069397" cy="1069397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fik 16" descr="Danser med massiv udfyldning">
            <a:extLst>
              <a:ext uri="{FF2B5EF4-FFF2-40B4-BE49-F238E27FC236}">
                <a16:creationId xmlns:a16="http://schemas.microsoft.com/office/drawing/2014/main" id="{CEB13E69-9191-34A0-C6B3-D07EA7781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2647" y="793531"/>
            <a:ext cx="1881430" cy="1881430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 descr="Lydbølge med massiv udfyldning">
            <a:extLst>
              <a:ext uri="{FF2B5EF4-FFF2-40B4-BE49-F238E27FC236}">
                <a16:creationId xmlns:a16="http://schemas.microsoft.com/office/drawing/2014/main" id="{F5FAE5AE-65CF-77F9-00C0-594C02D557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6047" y="3566717"/>
            <a:ext cx="2032216" cy="2032216"/>
          </a:xfrm>
          <a:prstGeom prst="rect">
            <a:avLst/>
          </a:prstGeom>
        </p:spPr>
      </p:pic>
      <p:pic>
        <p:nvPicPr>
          <p:cNvPr id="15" name="Grafik 14" descr="Hovedtelefoner kontur">
            <a:extLst>
              <a:ext uri="{FF2B5EF4-FFF2-40B4-BE49-F238E27FC236}">
                <a16:creationId xmlns:a16="http://schemas.microsoft.com/office/drawing/2014/main" id="{B97E8060-DD24-19C0-743F-635000BCEB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6674" y="2979485"/>
            <a:ext cx="1611332" cy="1611332"/>
          </a:xfrm>
          <a:prstGeom prst="rect">
            <a:avLst/>
          </a:prstGeom>
        </p:spPr>
      </p:pic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34F9C9E-8105-D67D-2B59-19C6BBA8DA6F}"/>
              </a:ext>
            </a:extLst>
          </p:cNvPr>
          <p:cNvSpPr txBox="1"/>
          <p:nvPr/>
        </p:nvSpPr>
        <p:spPr>
          <a:xfrm>
            <a:off x="7855297" y="3153048"/>
            <a:ext cx="3706577" cy="3061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Exploring topics and/or moods of current popular music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More exploratory analysis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 Rounded MT Bold" panose="020F0704030504030204" pitchFamily="34" charset="77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Analyzed using Natural Language Processing Tools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Topic Modelling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Sentiment Analysis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 Rounded MT Bold" panose="020F0704030504030204" pitchFamily="34" charset="77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If time/space: compare differences across time or across genres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09B8C-BC04-64CF-55A0-0BD4F7ED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4"/>
            <a:ext cx="10515600" cy="88669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Why?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11F970F-E9DD-7B8B-35FC-D2E7AF74DEAC}"/>
              </a:ext>
            </a:extLst>
          </p:cNvPr>
          <p:cNvSpPr txBox="1"/>
          <p:nvPr/>
        </p:nvSpPr>
        <p:spPr>
          <a:xfrm>
            <a:off x="673100" y="1648241"/>
            <a:ext cx="5700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Through streaming services like Spotify (456 million users worldwide) (Spotify, n.d.), popular music has become easily accessible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Lyrics have been found to influence people’s social relationships, emotions and behaviour (Council on Communications and Media,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Lyrics can reflect which themes and topics are relevant at the moment</a:t>
            </a:r>
          </a:p>
          <a:p>
            <a:endParaRPr lang="en-GB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  <a:sym typeface="Wingdings" pitchFamily="2" charset="2"/>
              </a:rPr>
              <a:t>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Interesting to look at what defines the topics and moods of today’s popular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1026" name="Picture 2" descr="Average person stops seeking out new music by age 28: survey | CTV News">
            <a:extLst>
              <a:ext uri="{FF2B5EF4-FFF2-40B4-BE49-F238E27FC236}">
                <a16:creationId xmlns:a16="http://schemas.microsoft.com/office/drawing/2014/main" id="{C16A56DC-E945-3E04-9B34-D2EE6B9F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40" y="3964709"/>
            <a:ext cx="3862059" cy="21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Begyndelse med massiv udfyldning">
            <a:extLst>
              <a:ext uri="{FF2B5EF4-FFF2-40B4-BE49-F238E27FC236}">
                <a16:creationId xmlns:a16="http://schemas.microsoft.com/office/drawing/2014/main" id="{9BFE5D5E-65F9-F7F8-4862-62C8CC9E4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3224" y="1164472"/>
            <a:ext cx="914400" cy="914400"/>
          </a:xfrm>
          <a:prstGeom prst="rect">
            <a:avLst/>
          </a:prstGeom>
        </p:spPr>
      </p:pic>
      <p:pic>
        <p:nvPicPr>
          <p:cNvPr id="11" name="Grafik 10" descr="Optisk disk med massiv udfyldning">
            <a:extLst>
              <a:ext uri="{FF2B5EF4-FFF2-40B4-BE49-F238E27FC236}">
                <a16:creationId xmlns:a16="http://schemas.microsoft.com/office/drawing/2014/main" id="{382EAD63-E236-6565-8354-A0D7E2DBD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648" y="1760682"/>
            <a:ext cx="914400" cy="914400"/>
          </a:xfrm>
          <a:prstGeom prst="rect">
            <a:avLst/>
          </a:prstGeom>
        </p:spPr>
      </p:pic>
      <p:pic>
        <p:nvPicPr>
          <p:cNvPr id="13" name="Grafik 12" descr="Noder med massiv udfyldning">
            <a:extLst>
              <a:ext uri="{FF2B5EF4-FFF2-40B4-BE49-F238E27FC236}">
                <a16:creationId xmlns:a16="http://schemas.microsoft.com/office/drawing/2014/main" id="{122FC49D-1F0D-6F09-BA2E-BD35837F4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6613" y="26731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51A07BC1-B107-8E9F-96B0-3EB11C13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87" y="136969"/>
            <a:ext cx="3210523" cy="122384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58B5866-180B-3DCD-6F07-452462ED277B}"/>
              </a:ext>
            </a:extLst>
          </p:cNvPr>
          <p:cNvSpPr txBox="1"/>
          <p:nvPr/>
        </p:nvSpPr>
        <p:spPr>
          <a:xfrm>
            <a:off x="678656" y="224314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5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How?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ECB8881-A913-0F82-800E-29168D5CC770}"/>
              </a:ext>
            </a:extLst>
          </p:cNvPr>
          <p:cNvSpPr txBox="1"/>
          <p:nvPr/>
        </p:nvSpPr>
        <p:spPr>
          <a:xfrm>
            <a:off x="1086226" y="1090851"/>
            <a:ext cx="4021932" cy="544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Use Spotify API to extract data from Global Hit Charts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Python package </a:t>
            </a:r>
            <a:r>
              <a:rPr lang="en-GB" i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Spotipy</a:t>
            </a:r>
          </a:p>
          <a:p>
            <a:pPr lvl="1">
              <a:lnSpc>
                <a:spcPct val="150000"/>
              </a:lnSpc>
            </a:pPr>
            <a:endParaRPr lang="en-GB" i="1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Use Genius API to scrape lyrics from genius.com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R package </a:t>
            </a:r>
            <a:r>
              <a:rPr lang="en-GB" i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geniusr</a:t>
            </a:r>
          </a:p>
          <a:p>
            <a:pPr lvl="1">
              <a:lnSpc>
                <a:spcPct val="150000"/>
              </a:lnSpc>
            </a:pPr>
            <a:endParaRPr lang="en-GB" i="1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Packages and methods for Topic Modelling/Sentiment analysis TBD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Possibilities: NRC, VADER, LDA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89E36A7-3897-6B0A-A50B-D87826DF9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55" y="1147644"/>
            <a:ext cx="2999667" cy="7666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9E5AE1-4A09-9630-C929-4BFF28E5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3" y="5624947"/>
            <a:ext cx="1579093" cy="12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Python Logo in SVG Vector or PNG File Format - Logo ...">
            <a:extLst>
              <a:ext uri="{FF2B5EF4-FFF2-40B4-BE49-F238E27FC236}">
                <a16:creationId xmlns:a16="http://schemas.microsoft.com/office/drawing/2014/main" id="{673D2E01-DA59-C774-B04F-A3956E25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63" y="4585737"/>
            <a:ext cx="4748737" cy="30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51297CF6-8CC6-ABCD-D954-F4E29982E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28" y="2085801"/>
            <a:ext cx="5391459" cy="33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6F7B-DF0E-9768-EC45-58A5B803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Sources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A4CA154-835E-574C-DA47-BFF0A6DD98E2}"/>
              </a:ext>
            </a:extLst>
          </p:cNvPr>
          <p:cNvSpPr txBox="1"/>
          <p:nvPr/>
        </p:nvSpPr>
        <p:spPr>
          <a:xfrm>
            <a:off x="957263" y="1690688"/>
            <a:ext cx="6829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K" sz="1800">
              <a:solidFill>
                <a:schemeClr val="bg1"/>
              </a:solidFill>
              <a:effectLst/>
              <a:latin typeface="Arial Rounded MT Bold" panose="020F070403050403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Council on Communications and Media. (2009). From the American Academy of Pediatrics: Policy statement--Impact of music, music lyrics, and music videos on children and youth.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Pediatrics</a:t>
            </a: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124</a:t>
            </a: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(5), 1488–1494. </a:t>
            </a: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https://doi.org/10.1542/peds.2009-2145</a:t>
            </a:r>
            <a:endParaRPr lang="en-US" sz="1800" dirty="0">
              <a:solidFill>
                <a:schemeClr val="bg1"/>
              </a:solidFill>
              <a:effectLst/>
              <a:latin typeface="Arial Rounded MT Bold" panose="020F070403050403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effectLst/>
              <a:latin typeface="Arial Rounded MT Bold" panose="020F070403050403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About Spotify</a:t>
            </a:r>
            <a:r>
              <a:rPr lang="en-US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. (n.d.). Spotify. </a:t>
            </a:r>
            <a:r>
              <a:rPr lang="en-US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https://newsroom.spotify.com/company-info</a:t>
            </a:r>
            <a:r>
              <a:rPr lang="en-US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dirty="0">
              <a:solidFill>
                <a:schemeClr val="bg1"/>
              </a:solidFill>
              <a:effectLst/>
              <a:latin typeface="Arial Rounded MT Bold" panose="020F070403050403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/>
              <a:latin typeface="Arial Rounded MT Bold" panose="020F070403050403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5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305</Words>
  <Application>Microsoft Macintosh PowerPoint</Application>
  <PresentationFormat>Widescreen</PresentationFormat>
  <Paragraphs>45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Baloo</vt:lpstr>
      <vt:lpstr>Calibri</vt:lpstr>
      <vt:lpstr>Calibri Light</vt:lpstr>
      <vt:lpstr>Office-tema</vt:lpstr>
      <vt:lpstr>Introduction to Cultural Data Science</vt:lpstr>
      <vt:lpstr>PowerPoint-præsentation</vt:lpstr>
      <vt:lpstr>Why?</vt:lpstr>
      <vt:lpstr>PowerPoint-præsentation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Cultural Data Science</dc:title>
  <dc:creator>Louise Brix Pilegaard Hansen</dc:creator>
  <cp:lastModifiedBy>Louise Brix Pilegaard Hansen</cp:lastModifiedBy>
  <cp:revision>18</cp:revision>
  <dcterms:created xsi:type="dcterms:W3CDTF">2022-11-27T17:14:09Z</dcterms:created>
  <dcterms:modified xsi:type="dcterms:W3CDTF">2022-11-28T13:24:41Z</dcterms:modified>
</cp:coreProperties>
</file>