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4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5143500" type="screen16x9"/>
  <p:notesSz cx="6858000" cy="9144000"/>
  <p:embeddedFontLst>
    <p:embeddedFont>
      <p:font typeface="Caveat" panose="020B0604020202020204" charset="0"/>
      <p:regular r:id="rId41"/>
      <p:bold r:id="rId42"/>
    </p:embeddedFont>
    <p:embeddedFont>
      <p:font typeface="EB Garamond" panose="00000500000000000000" pitchFamily="2" charset="0"/>
      <p:regular r:id="rId43"/>
      <p:bold r:id="rId44"/>
      <p:italic r:id="rId45"/>
      <p:boldItalic r:id="rId46"/>
    </p:embeddedFont>
    <p:embeddedFont>
      <p:font typeface="Playfair Display" panose="020B0604020202020204" charset="0"/>
      <p:regular r:id="rId47"/>
      <p:bold r:id="rId48"/>
      <p:italic r:id="rId49"/>
      <p:boldItalic r:id="rId50"/>
    </p:embeddedFont>
    <p:embeddedFont>
      <p:font typeface="Roboto" panose="02000000000000000000" pitchFamily="2" charset="0"/>
      <p:regular r:id="rId51"/>
      <p:bold r:id="rId52"/>
      <p:italic r:id="rId53"/>
      <p:boldItalic r:id="rId54"/>
    </p:embeddedFont>
    <p:embeddedFont>
      <p:font typeface="Roboto Black" panose="02000000000000000000" pitchFamily="2" charset="0"/>
      <p:bold r:id="rId55"/>
      <p:boldItalic r:id="rId56"/>
    </p:embeddedFont>
    <p:embeddedFont>
      <p:font typeface="Roboto Light" panose="02000000000000000000" pitchFamily="2" charset="0"/>
      <p:regular r:id="rId57"/>
      <p:bold r:id="rId58"/>
      <p:italic r:id="rId59"/>
      <p:boldItalic r:id="rId60"/>
    </p:embeddedFont>
    <p:embeddedFont>
      <p:font typeface="Roboto Mono" panose="020B060402020202020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F20170-5486-437F-8387-C125B9C20DBB}">
  <a:tblStyle styleId="{EDF20170-5486-437F-8387-C125B9C20D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openxmlformats.org/officeDocument/2006/relationships/font" Target="fonts/font23.fntdata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font" Target="fonts/font21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openxmlformats.org/officeDocument/2006/relationships/font" Target="fonts/font24.fntdata"/><Relationship Id="rId8" Type="http://schemas.openxmlformats.org/officeDocument/2006/relationships/slide" Target="slides/slide4.xml"/><Relationship Id="rId51" Type="http://schemas.openxmlformats.org/officeDocument/2006/relationships/font" Target="fonts/font11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6.fntdata"/><Relationship Id="rId59" Type="http://schemas.openxmlformats.org/officeDocument/2006/relationships/font" Target="fonts/font19.fntdata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font" Target="fonts/font2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font" Target="fonts/font20.fntdata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90c58496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90c58496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e90c58496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e90c58496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e90c58496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e90c58496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e90c58496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e90c58496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90c58496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90c58496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90c58496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90c58496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e90c58496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e90c58496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90c58496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e90c58496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e90c584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e90c5849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e90c5849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e90c5849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e90c58496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e90c58496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e90c58496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e90c58496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e90c58496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e90c58496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e90c5849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e90c5849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e90c5849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e90c5849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e90c5849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e90c5849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e90c5849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e90c5849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e90c5849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e90c5849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e90c5849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e90c5849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e90c5849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e90c5849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e90c5849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e90c5849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e90c58496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e90c58496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e90c5849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e90c5849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e90c5849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e90c5849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e90c58496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e90c58496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e90c5849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e90c5849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e90c58496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e90c58496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e90c5849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e90c5849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90c58496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90c58496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90c58496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90c58496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90c58496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90c58496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90c58496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90c58496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90c58496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90c58496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90c58496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e90c58496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1555950"/>
            <a:ext cx="9144000" cy="17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Legal Registry</a:t>
            </a:r>
            <a:endParaRPr sz="6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76A5AF"/>
                </a:solidFill>
                <a:latin typeface="Roboto Black"/>
                <a:ea typeface="Roboto Black"/>
                <a:cs typeface="Roboto Black"/>
                <a:sym typeface="Roboto Black"/>
              </a:rPr>
              <a:t>Problem Exploration Workshop</a:t>
            </a:r>
            <a:endParaRPr sz="2800">
              <a:solidFill>
                <a:srgbClr val="76A5A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0" y="4498975"/>
            <a:ext cx="91440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Noah Fang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" sz="1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Zach Falsetto</a:t>
            </a:r>
            <a:endParaRPr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2127850" y="195075"/>
            <a:ext cx="4948425" cy="49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0" y="751600"/>
            <a:ext cx="91440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6A5AF"/>
                </a:solidFill>
                <a:latin typeface="Roboto Black"/>
                <a:ea typeface="Roboto Black"/>
                <a:cs typeface="Roboto Black"/>
                <a:sym typeface="Roboto Black"/>
              </a:rPr>
              <a:t>Rules:</a:t>
            </a:r>
            <a:endParaRPr sz="3600">
              <a:solidFill>
                <a:srgbClr val="76A5A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Suspend judgement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2678150" y="2762475"/>
            <a:ext cx="4116300" cy="1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Result is the only judgement.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Rituals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/>
        </p:nvSpPr>
        <p:spPr>
          <a:xfrm>
            <a:off x="0" y="751600"/>
            <a:ext cx="91440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6A5AF"/>
                </a:solidFill>
                <a:latin typeface="Roboto Black"/>
                <a:ea typeface="Roboto Black"/>
                <a:cs typeface="Roboto Black"/>
                <a:sym typeface="Roboto Black"/>
              </a:rPr>
              <a:t>Rituals:</a:t>
            </a:r>
            <a:endParaRPr sz="3600">
              <a:solidFill>
                <a:srgbClr val="76A5A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Stop/Pause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28195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/>
        </p:nvSpPr>
        <p:spPr>
          <a:xfrm>
            <a:off x="0" y="751600"/>
            <a:ext cx="91440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6A5AF"/>
                </a:solidFill>
                <a:latin typeface="Roboto Black"/>
                <a:ea typeface="Roboto Black"/>
                <a:cs typeface="Roboto Black"/>
                <a:sym typeface="Roboto Black"/>
              </a:rPr>
              <a:t>Rituals:</a:t>
            </a:r>
            <a:endParaRPr sz="3600">
              <a:solidFill>
                <a:srgbClr val="76A5A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I want to speak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26" name="Google Shape;126;p25" descr="Image result for raised hand icon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351" y="2670800"/>
            <a:ext cx="2157300" cy="21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/>
        </p:nvSpPr>
        <p:spPr>
          <a:xfrm>
            <a:off x="0" y="751600"/>
            <a:ext cx="91440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6A5AF"/>
                </a:solidFill>
                <a:latin typeface="Roboto Black"/>
                <a:ea typeface="Roboto Black"/>
                <a:cs typeface="Roboto Black"/>
                <a:sym typeface="Roboto Black"/>
              </a:rPr>
              <a:t>Rituals:</a:t>
            </a:r>
            <a:endParaRPr sz="3600">
              <a:solidFill>
                <a:srgbClr val="76A5A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5 more minutes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32" name="Google Shape;132;p26" descr="Image result for thumb up  icon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138" y="2714875"/>
            <a:ext cx="2235725" cy="22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/>
        </p:nvSpPr>
        <p:spPr>
          <a:xfrm>
            <a:off x="0" y="751600"/>
            <a:ext cx="91440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6A5AF"/>
                </a:solidFill>
                <a:latin typeface="Roboto Black"/>
                <a:ea typeface="Roboto Black"/>
                <a:cs typeface="Roboto Black"/>
                <a:sym typeface="Roboto Black"/>
              </a:rPr>
              <a:t>Rituals:</a:t>
            </a:r>
            <a:endParaRPr sz="3600">
              <a:solidFill>
                <a:srgbClr val="76A5A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1 more minute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38" name="Google Shape;138;p27" descr="Image result for finger up  icon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363" y="2619425"/>
            <a:ext cx="2311275" cy="23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/>
        </p:nvSpPr>
        <p:spPr>
          <a:xfrm>
            <a:off x="0" y="751600"/>
            <a:ext cx="91440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6A5AF"/>
                </a:solidFill>
                <a:latin typeface="Roboto Black"/>
                <a:ea typeface="Roboto Black"/>
                <a:cs typeface="Roboto Black"/>
                <a:sym typeface="Roboto Black"/>
              </a:rPr>
              <a:t>Rituals:</a:t>
            </a:r>
            <a:endParaRPr sz="3600">
              <a:solidFill>
                <a:srgbClr val="76A5A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No more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44" name="Google Shape;144;p28" descr="Image result for thumb up  icon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3454138" y="2714875"/>
            <a:ext cx="2235725" cy="22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Let’s begin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/>
        </p:nvSpPr>
        <p:spPr>
          <a:xfrm>
            <a:off x="0" y="751600"/>
            <a:ext cx="91440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6A5AF"/>
                </a:solidFill>
                <a:latin typeface="Roboto Black"/>
                <a:ea typeface="Roboto Black"/>
                <a:cs typeface="Roboto Black"/>
                <a:sym typeface="Roboto Black"/>
              </a:rPr>
              <a:t>Warm-up activity:</a:t>
            </a:r>
            <a:endParaRPr sz="3600">
              <a:solidFill>
                <a:srgbClr val="76A5A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A chain of words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5" name="Google Shape;155;p30"/>
          <p:cNvSpPr/>
          <p:nvPr/>
        </p:nvSpPr>
        <p:spPr>
          <a:xfrm rot="-272607">
            <a:off x="2491244" y="3061923"/>
            <a:ext cx="1102063" cy="11020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8575" dist="38100" dir="4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434343"/>
                </a:solidFill>
                <a:latin typeface="Caveat"/>
                <a:ea typeface="Caveat"/>
                <a:cs typeface="Caveat"/>
                <a:sym typeface="Caveat"/>
              </a:rPr>
              <a:t>hot</a:t>
            </a:r>
            <a:endParaRPr sz="3600" b="1">
              <a:solidFill>
                <a:srgbClr val="434343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56" name="Google Shape;156;p30"/>
          <p:cNvSpPr/>
          <p:nvPr/>
        </p:nvSpPr>
        <p:spPr>
          <a:xfrm rot="-139456">
            <a:off x="4071879" y="3015685"/>
            <a:ext cx="1102207" cy="1102207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28575" dist="38100" dir="51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434343"/>
                </a:solidFill>
                <a:latin typeface="Caveat"/>
                <a:ea typeface="Caveat"/>
                <a:cs typeface="Caveat"/>
                <a:sym typeface="Caveat"/>
              </a:rPr>
              <a:t>dog</a:t>
            </a:r>
            <a:endParaRPr sz="3600" b="1">
              <a:solidFill>
                <a:srgbClr val="434343"/>
              </a:solidFill>
            </a:endParaRPr>
          </a:p>
        </p:txBody>
      </p:sp>
      <p:sp>
        <p:nvSpPr>
          <p:cNvPr id="157" name="Google Shape;157;p30"/>
          <p:cNvSpPr/>
          <p:nvPr/>
        </p:nvSpPr>
        <p:spPr>
          <a:xfrm rot="231272">
            <a:off x="5735143" y="3061793"/>
            <a:ext cx="1102293" cy="110229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8575" dist="38100" dir="54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434343"/>
                </a:solidFill>
                <a:latin typeface="Caveat"/>
                <a:ea typeface="Caveat"/>
                <a:cs typeface="Caveat"/>
                <a:sym typeface="Caveat"/>
              </a:rPr>
              <a:t>food</a:t>
            </a:r>
            <a:endParaRPr sz="3600" b="1">
              <a:solidFill>
                <a:srgbClr val="434343"/>
              </a:solidFill>
            </a:endParaRPr>
          </a:p>
        </p:txBody>
      </p:sp>
      <p:grpSp>
        <p:nvGrpSpPr>
          <p:cNvPr id="158" name="Google Shape;158;p30"/>
          <p:cNvGrpSpPr/>
          <p:nvPr/>
        </p:nvGrpSpPr>
        <p:grpSpPr>
          <a:xfrm>
            <a:off x="8054283" y="153123"/>
            <a:ext cx="298866" cy="298414"/>
            <a:chOff x="6660750" y="298550"/>
            <a:chExt cx="396900" cy="396300"/>
          </a:xfrm>
        </p:grpSpPr>
        <p:sp>
          <p:nvSpPr>
            <p:cNvPr id="159" name="Google Shape;159;p3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30"/>
          <p:cNvSpPr txBox="1"/>
          <p:nvPr/>
        </p:nvSpPr>
        <p:spPr>
          <a:xfrm>
            <a:off x="8329399" y="152927"/>
            <a:ext cx="7623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C343D"/>
                </a:solidFill>
                <a:latin typeface="Roboto Mono"/>
                <a:ea typeface="Roboto Mono"/>
                <a:cs typeface="Roboto Mono"/>
                <a:sym typeface="Roboto Mono"/>
              </a:rPr>
              <a:t>10 min</a:t>
            </a:r>
            <a:endParaRPr sz="1200" b="1">
              <a:solidFill>
                <a:srgbClr val="0C343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/>
        </p:nvSpPr>
        <p:spPr>
          <a:xfrm>
            <a:off x="0" y="751600"/>
            <a:ext cx="91440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6A5AF"/>
                </a:solidFill>
                <a:latin typeface="Roboto Black"/>
                <a:ea typeface="Roboto Black"/>
                <a:cs typeface="Roboto Black"/>
                <a:sym typeface="Roboto Black"/>
              </a:rPr>
              <a:t>Warm-up activity:</a:t>
            </a:r>
            <a:endParaRPr sz="3600">
              <a:solidFill>
                <a:srgbClr val="76A5A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Visual connections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67" name="Google Shape;167;p31"/>
          <p:cNvCxnSpPr/>
          <p:nvPr/>
        </p:nvCxnSpPr>
        <p:spPr>
          <a:xfrm flipH="1">
            <a:off x="3872878" y="2679300"/>
            <a:ext cx="217200" cy="2148300"/>
          </a:xfrm>
          <a:prstGeom prst="straightConnector1">
            <a:avLst/>
          </a:prstGeom>
          <a:noFill/>
          <a:ln w="76200" cap="flat" cmpd="sng">
            <a:solidFill>
              <a:srgbClr val="134F5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31"/>
          <p:cNvCxnSpPr/>
          <p:nvPr/>
        </p:nvCxnSpPr>
        <p:spPr>
          <a:xfrm flipH="1">
            <a:off x="4800932" y="2683739"/>
            <a:ext cx="295800" cy="2139600"/>
          </a:xfrm>
          <a:prstGeom prst="straightConnector1">
            <a:avLst/>
          </a:prstGeom>
          <a:noFill/>
          <a:ln w="76200" cap="flat" cmpd="sng">
            <a:solidFill>
              <a:srgbClr val="134F5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31"/>
          <p:cNvCxnSpPr/>
          <p:nvPr/>
        </p:nvCxnSpPr>
        <p:spPr>
          <a:xfrm flipH="1">
            <a:off x="2920025" y="3131554"/>
            <a:ext cx="3318300" cy="19500"/>
          </a:xfrm>
          <a:prstGeom prst="straightConnector1">
            <a:avLst/>
          </a:prstGeom>
          <a:noFill/>
          <a:ln w="76200" cap="flat" cmpd="sng">
            <a:solidFill>
              <a:srgbClr val="134F5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31"/>
          <p:cNvCxnSpPr/>
          <p:nvPr/>
        </p:nvCxnSpPr>
        <p:spPr>
          <a:xfrm rot="10800000">
            <a:off x="2828884" y="3792578"/>
            <a:ext cx="3279000" cy="0"/>
          </a:xfrm>
          <a:prstGeom prst="straightConnector1">
            <a:avLst/>
          </a:prstGeom>
          <a:noFill/>
          <a:ln w="76200" cap="flat" cmpd="sng">
            <a:solidFill>
              <a:srgbClr val="134F5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31"/>
          <p:cNvCxnSpPr/>
          <p:nvPr/>
        </p:nvCxnSpPr>
        <p:spPr>
          <a:xfrm rot="10800000">
            <a:off x="2845714" y="4352474"/>
            <a:ext cx="3131700" cy="83700"/>
          </a:xfrm>
          <a:prstGeom prst="straightConnector1">
            <a:avLst/>
          </a:prstGeom>
          <a:noFill/>
          <a:ln w="76200" cap="flat" cmpd="sng">
            <a:solidFill>
              <a:srgbClr val="134F5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1"/>
          <p:cNvSpPr txBox="1"/>
          <p:nvPr/>
        </p:nvSpPr>
        <p:spPr>
          <a:xfrm>
            <a:off x="3093450" y="2338575"/>
            <a:ext cx="7275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134F5C"/>
                </a:solidFill>
                <a:latin typeface="Caveat"/>
                <a:ea typeface="Caveat"/>
                <a:cs typeface="Caveat"/>
                <a:sym typeface="Caveat"/>
              </a:rPr>
              <a:t>?</a:t>
            </a:r>
            <a:endParaRPr sz="4800" b="1">
              <a:solidFill>
                <a:srgbClr val="134F5C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pSp>
        <p:nvGrpSpPr>
          <p:cNvPr id="173" name="Google Shape;173;p31"/>
          <p:cNvGrpSpPr/>
          <p:nvPr/>
        </p:nvGrpSpPr>
        <p:grpSpPr>
          <a:xfrm>
            <a:off x="8054283" y="153123"/>
            <a:ext cx="298866" cy="298414"/>
            <a:chOff x="6660750" y="298550"/>
            <a:chExt cx="396900" cy="396300"/>
          </a:xfrm>
        </p:grpSpPr>
        <p:sp>
          <p:nvSpPr>
            <p:cNvPr id="174" name="Google Shape;174;p3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31"/>
          <p:cNvSpPr txBox="1"/>
          <p:nvPr/>
        </p:nvSpPr>
        <p:spPr>
          <a:xfrm>
            <a:off x="8329399" y="152927"/>
            <a:ext cx="7623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C343D"/>
                </a:solidFill>
                <a:latin typeface="Roboto Mono"/>
                <a:ea typeface="Roboto Mono"/>
                <a:cs typeface="Roboto Mono"/>
                <a:sym typeface="Roboto Mono"/>
              </a:rPr>
              <a:t>10 min</a:t>
            </a:r>
            <a:endParaRPr sz="1200" b="1">
              <a:solidFill>
                <a:srgbClr val="0C343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9144000" cy="3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Goals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678150" y="2681650"/>
            <a:ext cx="5737800" cy="1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Font typeface="Roboto Light"/>
              <a:buAutoNum type="arabicPeriod"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Understand the problems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Font typeface="Roboto Light"/>
              <a:buAutoNum type="arabicPeriod"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Put solutions in context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Font typeface="Roboto Light"/>
              <a:buAutoNum type="arabicPeriod"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Build a case for action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/>
          <p:nvPr/>
        </p:nvSpPr>
        <p:spPr>
          <a:xfrm>
            <a:off x="494208" y="4319791"/>
            <a:ext cx="2116800" cy="3249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Understand</a:t>
            </a:r>
            <a:endParaRPr sz="12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2610983" y="4319791"/>
            <a:ext cx="2116800" cy="3249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Empathize</a:t>
            </a:r>
            <a:endParaRPr sz="12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2"/>
          <p:cNvSpPr/>
          <p:nvPr/>
        </p:nvSpPr>
        <p:spPr>
          <a:xfrm>
            <a:off x="4727759" y="4319791"/>
            <a:ext cx="2116800" cy="3249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Create new thinking</a:t>
            </a:r>
            <a:endParaRPr sz="12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32"/>
          <p:cNvSpPr/>
          <p:nvPr/>
        </p:nvSpPr>
        <p:spPr>
          <a:xfrm>
            <a:off x="6844534" y="4319791"/>
            <a:ext cx="2116800" cy="3249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Test and iterate</a:t>
            </a:r>
            <a:endParaRPr sz="12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5" name="Google Shape;185;p32"/>
          <p:cNvCxnSpPr/>
          <p:nvPr/>
        </p:nvCxnSpPr>
        <p:spPr>
          <a:xfrm>
            <a:off x="1284050" y="4862975"/>
            <a:ext cx="6889800" cy="0"/>
          </a:xfrm>
          <a:prstGeom prst="straightConnector1">
            <a:avLst/>
          </a:prstGeom>
          <a:noFill/>
          <a:ln w="19050" cap="flat" cmpd="sng">
            <a:solidFill>
              <a:srgbClr val="0C343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86" name="Google Shape;186;p32"/>
          <p:cNvSpPr txBox="1"/>
          <p:nvPr/>
        </p:nvSpPr>
        <p:spPr>
          <a:xfrm>
            <a:off x="494200" y="4677950"/>
            <a:ext cx="10119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 sz="12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7264985" y="4677942"/>
            <a:ext cx="16962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sz="12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" name="Google Shape;188;p32"/>
          <p:cNvCxnSpPr/>
          <p:nvPr/>
        </p:nvCxnSpPr>
        <p:spPr>
          <a:xfrm>
            <a:off x="494208" y="1417260"/>
            <a:ext cx="0" cy="32271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32"/>
          <p:cNvCxnSpPr/>
          <p:nvPr/>
        </p:nvCxnSpPr>
        <p:spPr>
          <a:xfrm rot="10800000">
            <a:off x="310100" y="2256775"/>
            <a:ext cx="0" cy="1489500"/>
          </a:xfrm>
          <a:prstGeom prst="straightConnector1">
            <a:avLst/>
          </a:prstGeom>
          <a:noFill/>
          <a:ln w="19050" cap="flat" cmpd="sng">
            <a:solidFill>
              <a:srgbClr val="0C343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90" name="Google Shape;190;p32"/>
          <p:cNvSpPr txBox="1"/>
          <p:nvPr/>
        </p:nvSpPr>
        <p:spPr>
          <a:xfrm rot="-5400000">
            <a:off x="-268800" y="3928349"/>
            <a:ext cx="11076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Concrete</a:t>
            </a:r>
            <a:endParaRPr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32"/>
          <p:cNvSpPr txBox="1"/>
          <p:nvPr/>
        </p:nvSpPr>
        <p:spPr>
          <a:xfrm rot="-5400000">
            <a:off x="-220950" y="1760860"/>
            <a:ext cx="10119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Abstract</a:t>
            </a:r>
            <a:endParaRPr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2" name="Google Shape;192;p32"/>
          <p:cNvCxnSpPr/>
          <p:nvPr/>
        </p:nvCxnSpPr>
        <p:spPr>
          <a:xfrm>
            <a:off x="2610983" y="1417260"/>
            <a:ext cx="0" cy="3227100"/>
          </a:xfrm>
          <a:prstGeom prst="straightConnector1">
            <a:avLst/>
          </a:prstGeom>
          <a:noFill/>
          <a:ln w="19050" cap="flat" cmpd="sng">
            <a:solidFill>
              <a:srgbClr val="0C343D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32"/>
          <p:cNvCxnSpPr/>
          <p:nvPr/>
        </p:nvCxnSpPr>
        <p:spPr>
          <a:xfrm>
            <a:off x="4673019" y="1417260"/>
            <a:ext cx="0" cy="3227100"/>
          </a:xfrm>
          <a:prstGeom prst="straightConnector1">
            <a:avLst/>
          </a:prstGeom>
          <a:noFill/>
          <a:ln w="19050" cap="flat" cmpd="sng">
            <a:solidFill>
              <a:srgbClr val="0C343D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32"/>
          <p:cNvCxnSpPr/>
          <p:nvPr/>
        </p:nvCxnSpPr>
        <p:spPr>
          <a:xfrm>
            <a:off x="6844534" y="1417260"/>
            <a:ext cx="0" cy="3227100"/>
          </a:xfrm>
          <a:prstGeom prst="straightConnector1">
            <a:avLst/>
          </a:prstGeom>
          <a:noFill/>
          <a:ln w="19050" cap="flat" cmpd="sng">
            <a:solidFill>
              <a:srgbClr val="0C343D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32"/>
          <p:cNvCxnSpPr/>
          <p:nvPr/>
        </p:nvCxnSpPr>
        <p:spPr>
          <a:xfrm>
            <a:off x="8961309" y="1417260"/>
            <a:ext cx="0" cy="3227100"/>
          </a:xfrm>
          <a:prstGeom prst="straightConnector1">
            <a:avLst/>
          </a:prstGeom>
          <a:noFill/>
          <a:ln w="19050" cap="flat" cmpd="sng">
            <a:solidFill>
              <a:srgbClr val="0C343D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6" name="Google Shape;196;p32"/>
          <p:cNvSpPr/>
          <p:nvPr/>
        </p:nvSpPr>
        <p:spPr>
          <a:xfrm>
            <a:off x="546738" y="3215712"/>
            <a:ext cx="1011900" cy="10119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C343D"/>
              </a:solidFill>
            </a:endParaRPr>
          </a:p>
        </p:txBody>
      </p:sp>
      <p:sp>
        <p:nvSpPr>
          <p:cNvPr id="197" name="Google Shape;197;p32"/>
          <p:cNvSpPr/>
          <p:nvPr/>
        </p:nvSpPr>
        <p:spPr>
          <a:xfrm>
            <a:off x="1558725" y="2477161"/>
            <a:ext cx="1011900" cy="10119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C343D"/>
              </a:solidFill>
            </a:endParaRPr>
          </a:p>
        </p:txBody>
      </p:sp>
      <p:sp>
        <p:nvSpPr>
          <p:cNvPr id="198" name="Google Shape;198;p32"/>
          <p:cNvSpPr/>
          <p:nvPr/>
        </p:nvSpPr>
        <p:spPr>
          <a:xfrm>
            <a:off x="2651255" y="1946655"/>
            <a:ext cx="1011900" cy="10119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C343D"/>
              </a:solidFill>
            </a:endParaRPr>
          </a:p>
        </p:txBody>
      </p:sp>
      <p:sp>
        <p:nvSpPr>
          <p:cNvPr id="199" name="Google Shape;199;p32"/>
          <p:cNvSpPr/>
          <p:nvPr/>
        </p:nvSpPr>
        <p:spPr>
          <a:xfrm>
            <a:off x="3635228" y="1619927"/>
            <a:ext cx="1011900" cy="10119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C343D"/>
              </a:solidFill>
            </a:endParaRPr>
          </a:p>
        </p:txBody>
      </p:sp>
      <p:sp>
        <p:nvSpPr>
          <p:cNvPr id="200" name="Google Shape;200;p32"/>
          <p:cNvSpPr/>
          <p:nvPr/>
        </p:nvSpPr>
        <p:spPr>
          <a:xfrm>
            <a:off x="4722017" y="1417350"/>
            <a:ext cx="1011900" cy="10119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C343D"/>
              </a:solidFill>
            </a:endParaRPr>
          </a:p>
        </p:txBody>
      </p:sp>
      <p:sp>
        <p:nvSpPr>
          <p:cNvPr id="201" name="Google Shape;201;p32"/>
          <p:cNvSpPr/>
          <p:nvPr/>
        </p:nvSpPr>
        <p:spPr>
          <a:xfrm>
            <a:off x="5771679" y="1417350"/>
            <a:ext cx="1011900" cy="10119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C343D"/>
              </a:solidFill>
            </a:endParaRPr>
          </a:p>
        </p:txBody>
      </p:sp>
      <p:sp>
        <p:nvSpPr>
          <p:cNvPr id="202" name="Google Shape;202;p32"/>
          <p:cNvSpPr/>
          <p:nvPr/>
        </p:nvSpPr>
        <p:spPr>
          <a:xfrm>
            <a:off x="6866746" y="1668745"/>
            <a:ext cx="1011900" cy="10119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C343D"/>
              </a:solidFill>
            </a:endParaRPr>
          </a:p>
        </p:txBody>
      </p:sp>
      <p:sp>
        <p:nvSpPr>
          <p:cNvPr id="203" name="Google Shape;203;p32"/>
          <p:cNvSpPr/>
          <p:nvPr/>
        </p:nvSpPr>
        <p:spPr>
          <a:xfrm>
            <a:off x="7645585" y="2332815"/>
            <a:ext cx="1011900" cy="10119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C343D"/>
              </a:solidFill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7955688" y="3307883"/>
            <a:ext cx="1011900" cy="10119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C343D"/>
              </a:solidFill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0" y="50"/>
            <a:ext cx="9144000" cy="1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The frame creation process</a:t>
            </a:r>
            <a:endParaRPr sz="48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540950" y="3559200"/>
            <a:ext cx="10119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Archeology</a:t>
            </a:r>
            <a:endParaRPr sz="1000" b="1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1558800" y="2820650"/>
            <a:ext cx="10119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Paradox</a:t>
            </a:r>
            <a:endParaRPr sz="1000" b="1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2651325" y="2290150"/>
            <a:ext cx="10119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Content</a:t>
            </a:r>
            <a:endParaRPr sz="1000" b="1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3635225" y="1963425"/>
            <a:ext cx="10119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Field</a:t>
            </a:r>
            <a:endParaRPr sz="1000" b="1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4716400" y="1760850"/>
            <a:ext cx="10119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Themes</a:t>
            </a:r>
            <a:endParaRPr sz="1000" b="1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5780463" y="1760850"/>
            <a:ext cx="10119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Frames</a:t>
            </a:r>
            <a:endParaRPr sz="1000" b="1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6866675" y="2012250"/>
            <a:ext cx="10119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Futures</a:t>
            </a:r>
            <a:endParaRPr sz="1000" b="1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7645575" y="2676325"/>
            <a:ext cx="10119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900" b="1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7955700" y="3651363"/>
            <a:ext cx="10119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Integration</a:t>
            </a:r>
            <a:endParaRPr sz="1000" b="1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/>
          <p:nvPr/>
        </p:nvSpPr>
        <p:spPr>
          <a:xfrm>
            <a:off x="494208" y="4319791"/>
            <a:ext cx="2116800" cy="3249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Understand</a:t>
            </a:r>
            <a:endParaRPr sz="12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3"/>
          <p:cNvSpPr/>
          <p:nvPr/>
        </p:nvSpPr>
        <p:spPr>
          <a:xfrm>
            <a:off x="2610983" y="4319791"/>
            <a:ext cx="2116800" cy="3249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Empathize</a:t>
            </a:r>
            <a:endParaRPr sz="12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4727759" y="4319791"/>
            <a:ext cx="2116800" cy="3249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Create new thinking</a:t>
            </a:r>
            <a:endParaRPr sz="12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3"/>
          <p:cNvSpPr/>
          <p:nvPr/>
        </p:nvSpPr>
        <p:spPr>
          <a:xfrm>
            <a:off x="6844534" y="4319791"/>
            <a:ext cx="2116800" cy="3249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Test and iterate</a:t>
            </a:r>
            <a:endParaRPr sz="12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3" name="Google Shape;223;p33"/>
          <p:cNvCxnSpPr/>
          <p:nvPr/>
        </p:nvCxnSpPr>
        <p:spPr>
          <a:xfrm>
            <a:off x="1284050" y="4862975"/>
            <a:ext cx="6889800" cy="0"/>
          </a:xfrm>
          <a:prstGeom prst="straightConnector1">
            <a:avLst/>
          </a:prstGeom>
          <a:noFill/>
          <a:ln w="19050" cap="flat" cmpd="sng">
            <a:solidFill>
              <a:srgbClr val="0C343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24" name="Google Shape;224;p33"/>
          <p:cNvSpPr txBox="1"/>
          <p:nvPr/>
        </p:nvSpPr>
        <p:spPr>
          <a:xfrm>
            <a:off x="494200" y="4677950"/>
            <a:ext cx="10119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 sz="12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7264985" y="4677942"/>
            <a:ext cx="16962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sz="12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" name="Google Shape;226;p33"/>
          <p:cNvCxnSpPr/>
          <p:nvPr/>
        </p:nvCxnSpPr>
        <p:spPr>
          <a:xfrm>
            <a:off x="494208" y="1417260"/>
            <a:ext cx="0" cy="32271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3"/>
          <p:cNvCxnSpPr/>
          <p:nvPr/>
        </p:nvCxnSpPr>
        <p:spPr>
          <a:xfrm rot="10800000">
            <a:off x="310100" y="2256775"/>
            <a:ext cx="0" cy="1489500"/>
          </a:xfrm>
          <a:prstGeom prst="straightConnector1">
            <a:avLst/>
          </a:prstGeom>
          <a:noFill/>
          <a:ln w="19050" cap="flat" cmpd="sng">
            <a:solidFill>
              <a:srgbClr val="0C343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28" name="Google Shape;228;p33"/>
          <p:cNvSpPr txBox="1"/>
          <p:nvPr/>
        </p:nvSpPr>
        <p:spPr>
          <a:xfrm rot="-5400000">
            <a:off x="-268800" y="3928349"/>
            <a:ext cx="11076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Concrete</a:t>
            </a:r>
            <a:endParaRPr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 rot="-5400000">
            <a:off x="-220950" y="1760860"/>
            <a:ext cx="10119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Abstract</a:t>
            </a:r>
            <a:endParaRPr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" name="Google Shape;230;p33"/>
          <p:cNvCxnSpPr/>
          <p:nvPr/>
        </p:nvCxnSpPr>
        <p:spPr>
          <a:xfrm>
            <a:off x="2610983" y="1417260"/>
            <a:ext cx="0" cy="3227100"/>
          </a:xfrm>
          <a:prstGeom prst="straightConnector1">
            <a:avLst/>
          </a:prstGeom>
          <a:noFill/>
          <a:ln w="19050" cap="flat" cmpd="sng">
            <a:solidFill>
              <a:srgbClr val="0C343D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3"/>
          <p:cNvCxnSpPr/>
          <p:nvPr/>
        </p:nvCxnSpPr>
        <p:spPr>
          <a:xfrm>
            <a:off x="4673019" y="1417260"/>
            <a:ext cx="0" cy="3227100"/>
          </a:xfrm>
          <a:prstGeom prst="straightConnector1">
            <a:avLst/>
          </a:prstGeom>
          <a:noFill/>
          <a:ln w="19050" cap="flat" cmpd="sng">
            <a:solidFill>
              <a:srgbClr val="0C343D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33"/>
          <p:cNvCxnSpPr/>
          <p:nvPr/>
        </p:nvCxnSpPr>
        <p:spPr>
          <a:xfrm>
            <a:off x="6844534" y="1417260"/>
            <a:ext cx="0" cy="3227100"/>
          </a:xfrm>
          <a:prstGeom prst="straightConnector1">
            <a:avLst/>
          </a:prstGeom>
          <a:noFill/>
          <a:ln w="19050" cap="flat" cmpd="sng">
            <a:solidFill>
              <a:srgbClr val="0C343D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3"/>
          <p:cNvCxnSpPr/>
          <p:nvPr/>
        </p:nvCxnSpPr>
        <p:spPr>
          <a:xfrm>
            <a:off x="8961309" y="1417260"/>
            <a:ext cx="0" cy="3227100"/>
          </a:xfrm>
          <a:prstGeom prst="straightConnector1">
            <a:avLst/>
          </a:prstGeom>
          <a:noFill/>
          <a:ln w="19050" cap="flat" cmpd="sng">
            <a:solidFill>
              <a:srgbClr val="0C343D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34" name="Google Shape;234;p33"/>
          <p:cNvSpPr/>
          <p:nvPr/>
        </p:nvSpPr>
        <p:spPr>
          <a:xfrm>
            <a:off x="546738" y="3215712"/>
            <a:ext cx="1011900" cy="10119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C343D"/>
              </a:solidFill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1558725" y="2477161"/>
            <a:ext cx="1011900" cy="10119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C343D"/>
              </a:solidFill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2651255" y="1946655"/>
            <a:ext cx="1011900" cy="10119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C343D"/>
              </a:solidFill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3635228" y="1619927"/>
            <a:ext cx="1011900" cy="10119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C343D"/>
              </a:solidFill>
            </a:endParaRPr>
          </a:p>
        </p:txBody>
      </p:sp>
      <p:sp>
        <p:nvSpPr>
          <p:cNvPr id="238" name="Google Shape;238;p33"/>
          <p:cNvSpPr/>
          <p:nvPr/>
        </p:nvSpPr>
        <p:spPr>
          <a:xfrm>
            <a:off x="4722017" y="1417350"/>
            <a:ext cx="1011900" cy="10119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C343D"/>
              </a:solidFill>
            </a:endParaRPr>
          </a:p>
        </p:txBody>
      </p:sp>
      <p:sp>
        <p:nvSpPr>
          <p:cNvPr id="239" name="Google Shape;239;p33"/>
          <p:cNvSpPr/>
          <p:nvPr/>
        </p:nvSpPr>
        <p:spPr>
          <a:xfrm>
            <a:off x="5771679" y="1417350"/>
            <a:ext cx="1011900" cy="10119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C343D"/>
              </a:solidFill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6866746" y="1668745"/>
            <a:ext cx="1011900" cy="10119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C343D"/>
              </a:solidFill>
            </a:endParaRPr>
          </a:p>
        </p:txBody>
      </p:sp>
      <p:sp>
        <p:nvSpPr>
          <p:cNvPr id="241" name="Google Shape;241;p33"/>
          <p:cNvSpPr/>
          <p:nvPr/>
        </p:nvSpPr>
        <p:spPr>
          <a:xfrm>
            <a:off x="7645585" y="2332815"/>
            <a:ext cx="1011900" cy="10119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C343D"/>
              </a:solidFill>
            </a:endParaRPr>
          </a:p>
        </p:txBody>
      </p:sp>
      <p:sp>
        <p:nvSpPr>
          <p:cNvPr id="242" name="Google Shape;242;p33"/>
          <p:cNvSpPr/>
          <p:nvPr/>
        </p:nvSpPr>
        <p:spPr>
          <a:xfrm>
            <a:off x="7949263" y="3307883"/>
            <a:ext cx="1011900" cy="10119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C343D"/>
              </a:solidFill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0" y="50"/>
            <a:ext cx="9144000" cy="1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Project phases</a:t>
            </a:r>
            <a:endParaRPr sz="48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540950" y="3559200"/>
            <a:ext cx="10119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Archeology</a:t>
            </a:r>
            <a:endParaRPr sz="1000" b="1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1558800" y="2820650"/>
            <a:ext cx="10119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Paradox</a:t>
            </a:r>
            <a:endParaRPr sz="1000" b="1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2651325" y="2290150"/>
            <a:ext cx="10119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Content</a:t>
            </a:r>
            <a:endParaRPr sz="1000" b="1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3635225" y="1963425"/>
            <a:ext cx="10119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Field</a:t>
            </a:r>
            <a:endParaRPr sz="1000" b="1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4716400" y="1760850"/>
            <a:ext cx="10119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Themes</a:t>
            </a:r>
            <a:endParaRPr sz="1000" b="1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5780463" y="1760850"/>
            <a:ext cx="10119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Frames</a:t>
            </a:r>
            <a:endParaRPr sz="1000" b="1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6866675" y="2012250"/>
            <a:ext cx="10119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Futures</a:t>
            </a:r>
            <a:endParaRPr sz="1000" b="1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7645575" y="2676325"/>
            <a:ext cx="10119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900" b="1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7949275" y="3651363"/>
            <a:ext cx="10119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Integration</a:t>
            </a:r>
            <a:endParaRPr sz="1000" b="1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494200" y="2450425"/>
            <a:ext cx="6350400" cy="535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C34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0E0E3"/>
                </a:solidFill>
                <a:latin typeface="Roboto"/>
                <a:ea typeface="Roboto"/>
                <a:cs typeface="Roboto"/>
                <a:sym typeface="Roboto"/>
              </a:rPr>
              <a:t>Problem Exploration</a:t>
            </a:r>
            <a:endParaRPr sz="1200">
              <a:solidFill>
                <a:srgbClr val="D0E0E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2611000" y="2985650"/>
            <a:ext cx="4396200" cy="535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C34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0E0E3"/>
                </a:solidFill>
              </a:rPr>
              <a:t>Concept Case</a:t>
            </a:r>
            <a:endParaRPr sz="1200">
              <a:solidFill>
                <a:srgbClr val="D0E0E3"/>
              </a:solidFill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4673025" y="3518925"/>
            <a:ext cx="3170700" cy="535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C34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0E0E3"/>
                </a:solidFill>
              </a:rPr>
              <a:t>Business Case</a:t>
            </a:r>
            <a:endParaRPr sz="1200">
              <a:solidFill>
                <a:srgbClr val="D0E0E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34"/>
          <p:cNvGrpSpPr/>
          <p:nvPr/>
        </p:nvGrpSpPr>
        <p:grpSpPr>
          <a:xfrm>
            <a:off x="8054283" y="153123"/>
            <a:ext cx="298866" cy="298414"/>
            <a:chOff x="6660750" y="298550"/>
            <a:chExt cx="396900" cy="396300"/>
          </a:xfrm>
        </p:grpSpPr>
        <p:sp>
          <p:nvSpPr>
            <p:cNvPr id="261" name="Google Shape;261;p34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34"/>
          <p:cNvSpPr txBox="1"/>
          <p:nvPr/>
        </p:nvSpPr>
        <p:spPr>
          <a:xfrm>
            <a:off x="8329399" y="152927"/>
            <a:ext cx="7623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C343D"/>
                </a:solidFill>
                <a:latin typeface="Roboto Mono"/>
                <a:ea typeface="Roboto Mono"/>
                <a:cs typeface="Roboto Mono"/>
                <a:sym typeface="Roboto Mono"/>
              </a:rPr>
              <a:t>60 min</a:t>
            </a:r>
            <a:endParaRPr sz="1200" b="1">
              <a:solidFill>
                <a:srgbClr val="0C343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0" y="987225"/>
            <a:ext cx="9144000" cy="1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Looking at the </a:t>
            </a:r>
            <a:endParaRPr sz="6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current state</a:t>
            </a:r>
            <a:endParaRPr sz="6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2678150" y="3048625"/>
            <a:ext cx="3807900" cy="1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Font typeface="Roboto Light"/>
              <a:buChar char="-"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Stakeholder mapping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Font typeface="Roboto Light"/>
              <a:buChar char="-"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Process mapping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5"/>
          <p:cNvPicPr preferRelativeResize="0"/>
          <p:nvPr/>
        </p:nvPicPr>
        <p:blipFill rotWithShape="1">
          <a:blip r:embed="rId3">
            <a:alphaModFix/>
          </a:blip>
          <a:srcRect l="582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 txBox="1"/>
          <p:nvPr/>
        </p:nvSpPr>
        <p:spPr>
          <a:xfrm>
            <a:off x="3236300" y="1982100"/>
            <a:ext cx="6209100" cy="11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D966"/>
                </a:solidFill>
                <a:latin typeface="Caveat"/>
                <a:ea typeface="Caveat"/>
                <a:cs typeface="Caveat"/>
                <a:sym typeface="Caveat"/>
              </a:rPr>
              <a:t>Morning break</a:t>
            </a:r>
            <a:endParaRPr sz="3000" b="1">
              <a:solidFill>
                <a:srgbClr val="FFD966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pSp>
        <p:nvGrpSpPr>
          <p:cNvPr id="272" name="Google Shape;272;p35"/>
          <p:cNvGrpSpPr/>
          <p:nvPr/>
        </p:nvGrpSpPr>
        <p:grpSpPr>
          <a:xfrm>
            <a:off x="8054283" y="153123"/>
            <a:ext cx="298866" cy="298414"/>
            <a:chOff x="6660750" y="298550"/>
            <a:chExt cx="396900" cy="396300"/>
          </a:xfrm>
        </p:grpSpPr>
        <p:sp>
          <p:nvSpPr>
            <p:cNvPr id="273" name="Google Shape;273;p35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35"/>
          <p:cNvSpPr txBox="1"/>
          <p:nvPr/>
        </p:nvSpPr>
        <p:spPr>
          <a:xfrm>
            <a:off x="8329399" y="152927"/>
            <a:ext cx="7623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15 min</a:t>
            </a:r>
            <a:endParaRPr sz="1200" b="1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6A5AF"/>
                </a:solidFill>
                <a:latin typeface="Roboto Black"/>
                <a:ea typeface="Roboto Black"/>
                <a:cs typeface="Roboto Black"/>
                <a:sym typeface="Roboto Black"/>
              </a:rPr>
              <a:t>Identifying problems and needs:</a:t>
            </a:r>
            <a:endParaRPr sz="3600">
              <a:solidFill>
                <a:srgbClr val="76A5A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Mapping decision flow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6A5AF"/>
                </a:solidFill>
                <a:latin typeface="Roboto Black"/>
                <a:ea typeface="Roboto Black"/>
                <a:cs typeface="Roboto Black"/>
                <a:sym typeface="Roboto Black"/>
              </a:rPr>
              <a:t>Identifying problems and needs:</a:t>
            </a:r>
            <a:endParaRPr sz="3600">
              <a:solidFill>
                <a:srgbClr val="76A5A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Writing job stories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6A5AF"/>
                </a:solidFill>
                <a:latin typeface="Roboto Black"/>
                <a:ea typeface="Roboto Black"/>
                <a:cs typeface="Roboto Black"/>
                <a:sym typeface="Roboto Black"/>
              </a:rPr>
              <a:t>Identifying problems and needs:</a:t>
            </a:r>
            <a:endParaRPr sz="3600">
              <a:solidFill>
                <a:srgbClr val="76A5A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Writing problem</a:t>
            </a:r>
            <a:b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statements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6A5AF"/>
                </a:solidFill>
                <a:latin typeface="Roboto Black"/>
                <a:ea typeface="Roboto Black"/>
                <a:cs typeface="Roboto Black"/>
                <a:sym typeface="Roboto Black"/>
              </a:rPr>
              <a:t>Identifying problems and needs:</a:t>
            </a:r>
            <a:endParaRPr sz="3600">
              <a:solidFill>
                <a:srgbClr val="76A5A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Prioritizing jobs </a:t>
            </a:r>
            <a:endParaRPr sz="6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and problems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0"/>
          <p:cNvPicPr preferRelativeResize="0"/>
          <p:nvPr/>
        </p:nvPicPr>
        <p:blipFill rotWithShape="1">
          <a:blip r:embed="rId3">
            <a:alphaModFix/>
          </a:blip>
          <a:srcRect t="10359" b="19074"/>
          <a:stretch/>
        </p:blipFill>
        <p:spPr>
          <a:xfrm>
            <a:off x="152400" y="154075"/>
            <a:ext cx="8851401" cy="48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0"/>
          <p:cNvSpPr txBox="1"/>
          <p:nvPr/>
        </p:nvSpPr>
        <p:spPr>
          <a:xfrm>
            <a:off x="0" y="1757475"/>
            <a:ext cx="9144000" cy="11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Lunch break</a:t>
            </a:r>
            <a:endParaRPr sz="3000" b="1">
              <a:solidFill>
                <a:srgbClr val="F3F3F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302" name="Google Shape;302;p40"/>
          <p:cNvGrpSpPr/>
          <p:nvPr/>
        </p:nvGrpSpPr>
        <p:grpSpPr>
          <a:xfrm>
            <a:off x="7966383" y="241173"/>
            <a:ext cx="298866" cy="298414"/>
            <a:chOff x="6660750" y="298550"/>
            <a:chExt cx="396900" cy="396300"/>
          </a:xfrm>
        </p:grpSpPr>
        <p:sp>
          <p:nvSpPr>
            <p:cNvPr id="303" name="Google Shape;303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40"/>
          <p:cNvSpPr txBox="1"/>
          <p:nvPr/>
        </p:nvSpPr>
        <p:spPr>
          <a:xfrm>
            <a:off x="8241499" y="240977"/>
            <a:ext cx="7623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60 min</a:t>
            </a:r>
            <a:endParaRPr sz="1200"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/>
        </p:nvSpPr>
        <p:spPr>
          <a:xfrm>
            <a:off x="0" y="0"/>
            <a:ext cx="9144000" cy="4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Understanding </a:t>
            </a:r>
            <a:endParaRPr sz="6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the scope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311" name="Google Shape;311;p41"/>
          <p:cNvGrpSpPr/>
          <p:nvPr/>
        </p:nvGrpSpPr>
        <p:grpSpPr>
          <a:xfrm>
            <a:off x="8054283" y="153123"/>
            <a:ext cx="298866" cy="298414"/>
            <a:chOff x="6660750" y="298550"/>
            <a:chExt cx="396900" cy="396300"/>
          </a:xfrm>
        </p:grpSpPr>
        <p:sp>
          <p:nvSpPr>
            <p:cNvPr id="312" name="Google Shape;312;p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41"/>
          <p:cNvSpPr txBox="1"/>
          <p:nvPr/>
        </p:nvSpPr>
        <p:spPr>
          <a:xfrm>
            <a:off x="8329399" y="152927"/>
            <a:ext cx="7623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C343D"/>
                </a:solidFill>
                <a:latin typeface="Roboto Mono"/>
                <a:ea typeface="Roboto Mono"/>
                <a:cs typeface="Roboto Mono"/>
                <a:sym typeface="Roboto Mono"/>
              </a:rPr>
              <a:t>30 min</a:t>
            </a:r>
            <a:endParaRPr sz="1200" b="1">
              <a:solidFill>
                <a:srgbClr val="0C343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5" name="Google Shape;315;p41"/>
          <p:cNvSpPr txBox="1"/>
          <p:nvPr/>
        </p:nvSpPr>
        <p:spPr>
          <a:xfrm>
            <a:off x="2130475" y="3161925"/>
            <a:ext cx="5029800" cy="18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Font typeface="Roboto Light"/>
              <a:buChar char="-"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Evaluate the impact of each problem on each job priority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Rules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42"/>
          <p:cNvGrpSpPr/>
          <p:nvPr/>
        </p:nvGrpSpPr>
        <p:grpSpPr>
          <a:xfrm>
            <a:off x="8054283" y="153123"/>
            <a:ext cx="298866" cy="298414"/>
            <a:chOff x="6660750" y="298550"/>
            <a:chExt cx="396900" cy="396300"/>
          </a:xfrm>
        </p:grpSpPr>
        <p:sp>
          <p:nvSpPr>
            <p:cNvPr id="321" name="Google Shape;321;p42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42"/>
          <p:cNvSpPr txBox="1"/>
          <p:nvPr/>
        </p:nvSpPr>
        <p:spPr>
          <a:xfrm>
            <a:off x="8329399" y="152927"/>
            <a:ext cx="7623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C343D"/>
                </a:solidFill>
                <a:latin typeface="Roboto Mono"/>
                <a:ea typeface="Roboto Mono"/>
                <a:cs typeface="Roboto Mono"/>
                <a:sym typeface="Roboto Mono"/>
              </a:rPr>
              <a:t>15 min</a:t>
            </a:r>
            <a:endParaRPr sz="1200" b="1">
              <a:solidFill>
                <a:srgbClr val="0C343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4" name="Google Shape;324;p42"/>
          <p:cNvSpPr txBox="1"/>
          <p:nvPr/>
        </p:nvSpPr>
        <p:spPr>
          <a:xfrm>
            <a:off x="0" y="451525"/>
            <a:ext cx="9144000" cy="1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6A5AF"/>
                </a:solidFill>
                <a:latin typeface="Roboto Black"/>
                <a:ea typeface="Roboto Black"/>
                <a:cs typeface="Roboto Black"/>
                <a:sym typeface="Roboto Black"/>
              </a:rPr>
              <a:t>Scoping the change:</a:t>
            </a:r>
            <a:endParaRPr sz="3600">
              <a:solidFill>
                <a:srgbClr val="76A5A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Writing SMART goals</a:t>
            </a:r>
            <a:endParaRPr sz="6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25" name="Google Shape;325;p42"/>
          <p:cNvSpPr txBox="1"/>
          <p:nvPr/>
        </p:nvSpPr>
        <p:spPr>
          <a:xfrm>
            <a:off x="3657600" y="2228525"/>
            <a:ext cx="5486400" cy="26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Specific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Measurable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Achievable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Realistic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Timebound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/>
        </p:nvSpPr>
        <p:spPr>
          <a:xfrm>
            <a:off x="0" y="451525"/>
            <a:ext cx="9144000" cy="1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6A5AF"/>
                </a:solidFill>
                <a:latin typeface="Roboto Black"/>
                <a:ea typeface="Roboto Black"/>
                <a:cs typeface="Roboto Black"/>
                <a:sym typeface="Roboto Black"/>
              </a:rPr>
              <a:t>Scoping the change:</a:t>
            </a:r>
            <a:endParaRPr sz="3600">
              <a:solidFill>
                <a:srgbClr val="76A5A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Building a risk matrix</a:t>
            </a:r>
            <a:endParaRPr sz="6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331" name="Google Shape;331;p43"/>
          <p:cNvGrpSpPr/>
          <p:nvPr/>
        </p:nvGrpSpPr>
        <p:grpSpPr>
          <a:xfrm>
            <a:off x="8054283" y="153123"/>
            <a:ext cx="298866" cy="298414"/>
            <a:chOff x="6660750" y="298550"/>
            <a:chExt cx="396900" cy="396300"/>
          </a:xfrm>
        </p:grpSpPr>
        <p:sp>
          <p:nvSpPr>
            <p:cNvPr id="332" name="Google Shape;332;p43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3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43"/>
          <p:cNvSpPr txBox="1"/>
          <p:nvPr/>
        </p:nvSpPr>
        <p:spPr>
          <a:xfrm>
            <a:off x="8329399" y="152927"/>
            <a:ext cx="7623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C343D"/>
                </a:solidFill>
                <a:latin typeface="Roboto Mono"/>
                <a:ea typeface="Roboto Mono"/>
                <a:cs typeface="Roboto Mono"/>
                <a:sym typeface="Roboto Mono"/>
              </a:rPr>
              <a:t>15 min</a:t>
            </a:r>
            <a:endParaRPr sz="1200" b="1">
              <a:solidFill>
                <a:srgbClr val="0C343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35" name="Google Shape;335;p43"/>
          <p:cNvGraphicFramePr/>
          <p:nvPr/>
        </p:nvGraphicFramePr>
        <p:xfrm>
          <a:off x="1596375" y="2347900"/>
          <a:ext cx="5951250" cy="2263500"/>
        </p:xfrm>
        <a:graphic>
          <a:graphicData uri="http://schemas.openxmlformats.org/drawingml/2006/table">
            <a:tbl>
              <a:tblPr>
                <a:noFill/>
                <a:tableStyleId>{EDF20170-5486-437F-8387-C125B9C20DBB}</a:tableStyleId>
              </a:tblPr>
              <a:tblGrid>
                <a:gridCol w="119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0C343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Negligible</a:t>
                      </a: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0C343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Marginal</a:t>
                      </a: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0C343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Critical</a:t>
                      </a: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0C343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Catastrophic</a:t>
                      </a: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0C343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Certain</a:t>
                      </a: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0C343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Likely</a:t>
                      </a: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0C343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Possible</a:t>
                      </a: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0C343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Unlikely</a:t>
                      </a: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0C343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Rare</a:t>
                      </a: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C343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6A5A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/>
        </p:nvSpPr>
        <p:spPr>
          <a:xfrm>
            <a:off x="0" y="152400"/>
            <a:ext cx="9144000" cy="31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Envisioning the </a:t>
            </a:r>
            <a:endParaRPr sz="6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future state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341" name="Google Shape;341;p44"/>
          <p:cNvGrpSpPr/>
          <p:nvPr/>
        </p:nvGrpSpPr>
        <p:grpSpPr>
          <a:xfrm>
            <a:off x="8054283" y="153123"/>
            <a:ext cx="298866" cy="298414"/>
            <a:chOff x="6660750" y="298550"/>
            <a:chExt cx="396900" cy="396300"/>
          </a:xfrm>
        </p:grpSpPr>
        <p:sp>
          <p:nvSpPr>
            <p:cNvPr id="342" name="Google Shape;342;p44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4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44"/>
          <p:cNvSpPr txBox="1"/>
          <p:nvPr/>
        </p:nvSpPr>
        <p:spPr>
          <a:xfrm>
            <a:off x="8329399" y="152927"/>
            <a:ext cx="7623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C343D"/>
                </a:solidFill>
                <a:latin typeface="Roboto Mono"/>
                <a:ea typeface="Roboto Mono"/>
                <a:cs typeface="Roboto Mono"/>
                <a:sym typeface="Roboto Mono"/>
              </a:rPr>
              <a:t>30 min</a:t>
            </a:r>
            <a:endParaRPr sz="1200" b="1">
              <a:solidFill>
                <a:srgbClr val="0C343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44"/>
          <p:cNvSpPr txBox="1"/>
          <p:nvPr/>
        </p:nvSpPr>
        <p:spPr>
          <a:xfrm>
            <a:off x="2130475" y="2756675"/>
            <a:ext cx="5029800" cy="22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Font typeface="Roboto Light"/>
              <a:buChar char="-"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Journey maps, process maps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Font typeface="Roboto Light"/>
              <a:buChar char="-"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Job stories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Font typeface="Roboto Light"/>
              <a:buChar char="-"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Which risk is addressed by what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5"/>
          <p:cNvPicPr preferRelativeResize="0"/>
          <p:nvPr/>
        </p:nvPicPr>
        <p:blipFill rotWithShape="1">
          <a:blip r:embed="rId3">
            <a:alphaModFix/>
          </a:blip>
          <a:srcRect t="14214" b="137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5"/>
          <p:cNvSpPr txBox="1"/>
          <p:nvPr/>
        </p:nvSpPr>
        <p:spPr>
          <a:xfrm>
            <a:off x="0" y="1675625"/>
            <a:ext cx="9144000" cy="11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1C232"/>
                </a:solidFill>
                <a:latin typeface="EB Garamond"/>
                <a:ea typeface="EB Garamond"/>
                <a:cs typeface="EB Garamond"/>
                <a:sym typeface="EB Garamond"/>
              </a:rPr>
              <a:t>Afternoon break</a:t>
            </a:r>
            <a:endParaRPr sz="3000" b="1">
              <a:solidFill>
                <a:srgbClr val="F1C23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352" name="Google Shape;352;p45"/>
          <p:cNvGrpSpPr/>
          <p:nvPr/>
        </p:nvGrpSpPr>
        <p:grpSpPr>
          <a:xfrm>
            <a:off x="8054283" y="153123"/>
            <a:ext cx="298866" cy="298414"/>
            <a:chOff x="6660750" y="298550"/>
            <a:chExt cx="396900" cy="396300"/>
          </a:xfrm>
        </p:grpSpPr>
        <p:sp>
          <p:nvSpPr>
            <p:cNvPr id="353" name="Google Shape;353;p45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5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45"/>
          <p:cNvSpPr txBox="1"/>
          <p:nvPr/>
        </p:nvSpPr>
        <p:spPr>
          <a:xfrm>
            <a:off x="8329399" y="152927"/>
            <a:ext cx="7623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15 min</a:t>
            </a:r>
            <a:endParaRPr sz="1200" b="1">
              <a:solidFill>
                <a:srgbClr val="7F6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Next steps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361" name="Google Shape;361;p46"/>
          <p:cNvGrpSpPr/>
          <p:nvPr/>
        </p:nvGrpSpPr>
        <p:grpSpPr>
          <a:xfrm>
            <a:off x="8054283" y="153123"/>
            <a:ext cx="298866" cy="298414"/>
            <a:chOff x="6660750" y="298550"/>
            <a:chExt cx="396900" cy="396300"/>
          </a:xfrm>
        </p:grpSpPr>
        <p:sp>
          <p:nvSpPr>
            <p:cNvPr id="362" name="Google Shape;362;p46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6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46"/>
          <p:cNvSpPr txBox="1"/>
          <p:nvPr/>
        </p:nvSpPr>
        <p:spPr>
          <a:xfrm>
            <a:off x="8329399" y="152927"/>
            <a:ext cx="7623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C343D"/>
                </a:solidFill>
                <a:latin typeface="Roboto Mono"/>
                <a:ea typeface="Roboto Mono"/>
                <a:cs typeface="Roboto Mono"/>
                <a:sym typeface="Roboto Mono"/>
              </a:rPr>
              <a:t>15 min</a:t>
            </a:r>
            <a:endParaRPr sz="1200" b="1">
              <a:solidFill>
                <a:srgbClr val="0C343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/>
        </p:nvSpPr>
        <p:spPr>
          <a:xfrm>
            <a:off x="0" y="0"/>
            <a:ext cx="9144000" cy="30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Mapping solutions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370" name="Google Shape;370;p47"/>
          <p:cNvGrpSpPr/>
          <p:nvPr/>
        </p:nvGrpSpPr>
        <p:grpSpPr>
          <a:xfrm>
            <a:off x="8054283" y="153123"/>
            <a:ext cx="298866" cy="298414"/>
            <a:chOff x="6660750" y="298550"/>
            <a:chExt cx="396900" cy="396300"/>
          </a:xfrm>
        </p:grpSpPr>
        <p:sp>
          <p:nvSpPr>
            <p:cNvPr id="371" name="Google Shape;371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47"/>
          <p:cNvSpPr txBox="1"/>
          <p:nvPr/>
        </p:nvSpPr>
        <p:spPr>
          <a:xfrm>
            <a:off x="8329399" y="152927"/>
            <a:ext cx="7623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C343D"/>
                </a:solidFill>
                <a:latin typeface="Roboto Mono"/>
                <a:ea typeface="Roboto Mono"/>
                <a:cs typeface="Roboto Mono"/>
                <a:sym typeface="Roboto Mono"/>
              </a:rPr>
              <a:t>60 min</a:t>
            </a:r>
            <a:endParaRPr sz="1200" b="1">
              <a:solidFill>
                <a:srgbClr val="0C343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4" name="Google Shape;374;p47"/>
          <p:cNvSpPr txBox="1"/>
          <p:nvPr/>
        </p:nvSpPr>
        <p:spPr>
          <a:xfrm>
            <a:off x="2130475" y="2228525"/>
            <a:ext cx="5029800" cy="26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Font typeface="Roboto Light"/>
              <a:buChar char="-"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Identify gaps between current and future state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Font typeface="Roboto Light"/>
              <a:buChar char="-"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How to act upon identified priorities and goals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0" y="751600"/>
            <a:ext cx="91440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6A5AF"/>
                </a:solidFill>
                <a:latin typeface="Roboto Black"/>
                <a:ea typeface="Roboto Black"/>
                <a:cs typeface="Roboto Black"/>
                <a:sym typeface="Roboto Black"/>
              </a:rPr>
              <a:t>Rules:</a:t>
            </a:r>
            <a:endParaRPr sz="3600">
              <a:solidFill>
                <a:srgbClr val="76A5A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Timing over stretching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2678150" y="2762475"/>
            <a:ext cx="5737800" cy="1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Everything is time-boxed.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Start on time. Stop on time.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Exceptions need to be justified.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0" y="751600"/>
            <a:ext cx="91440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6A5AF"/>
                </a:solidFill>
                <a:latin typeface="Roboto Black"/>
                <a:ea typeface="Roboto Black"/>
                <a:cs typeface="Roboto Black"/>
                <a:sym typeface="Roboto Black"/>
              </a:rPr>
              <a:t>Rules:</a:t>
            </a:r>
            <a:endParaRPr sz="3600">
              <a:solidFill>
                <a:srgbClr val="76A5A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Rhyming over timing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2678150" y="2762475"/>
            <a:ext cx="4116300" cy="1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Propose to extend time when keeping the rhyme of thoughts is critical.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0" y="751600"/>
            <a:ext cx="91440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6A5AF"/>
                </a:solidFill>
                <a:latin typeface="Roboto Black"/>
                <a:ea typeface="Roboto Black"/>
                <a:cs typeface="Roboto Black"/>
                <a:sym typeface="Roboto Black"/>
              </a:rPr>
              <a:t>Rules:</a:t>
            </a:r>
            <a:endParaRPr sz="3600">
              <a:solidFill>
                <a:srgbClr val="76A5A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Writing over speaking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827025" y="2762475"/>
            <a:ext cx="5568900" cy="1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Write down your thoughts as much as you can. Only one person can speak at a time. We can all write at the same time.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0" y="751600"/>
            <a:ext cx="91440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6A5AF"/>
                </a:solidFill>
                <a:latin typeface="Roboto Black"/>
                <a:ea typeface="Roboto Black"/>
                <a:cs typeface="Roboto Black"/>
                <a:sym typeface="Roboto Black"/>
              </a:rPr>
              <a:t>Rules:</a:t>
            </a:r>
            <a:endParaRPr sz="3600">
              <a:solidFill>
                <a:srgbClr val="76A5A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Opinion over complaint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1827025" y="2762475"/>
            <a:ext cx="5568900" cy="1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Describing the symptoms of a problem only helps so much. Bringing up your opinion on the root causes is far better.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0" y="751600"/>
            <a:ext cx="91440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6A5AF"/>
                </a:solidFill>
                <a:latin typeface="Roboto Black"/>
                <a:ea typeface="Roboto Black"/>
                <a:cs typeface="Roboto Black"/>
                <a:sym typeface="Roboto Black"/>
              </a:rPr>
              <a:t>Rules:</a:t>
            </a:r>
            <a:endParaRPr sz="3600">
              <a:solidFill>
                <a:srgbClr val="76A5A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Debate over opinion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1827025" y="2762475"/>
            <a:ext cx="5568900" cy="1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Constructive debate yields more than the sum of different opinions.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0" y="751600"/>
            <a:ext cx="91440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6A5AF"/>
                </a:solidFill>
                <a:latin typeface="Roboto Black"/>
                <a:ea typeface="Roboto Black"/>
                <a:cs typeface="Roboto Black"/>
                <a:sym typeface="Roboto Black"/>
              </a:rPr>
              <a:t>Rules:</a:t>
            </a:r>
            <a:endParaRPr sz="3600">
              <a:solidFill>
                <a:srgbClr val="76A5A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C343D"/>
                </a:solidFill>
                <a:latin typeface="Roboto Black"/>
                <a:ea typeface="Roboto Black"/>
                <a:cs typeface="Roboto Black"/>
                <a:sym typeface="Roboto Black"/>
              </a:rPr>
              <a:t>Idea over debate</a:t>
            </a:r>
            <a:endParaRPr sz="3000">
              <a:solidFill>
                <a:srgbClr val="0C343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1827025" y="2762475"/>
            <a:ext cx="5568900" cy="1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34F5C"/>
                </a:solidFill>
                <a:latin typeface="Roboto Light"/>
                <a:ea typeface="Roboto Light"/>
                <a:cs typeface="Roboto Light"/>
                <a:sym typeface="Roboto Light"/>
              </a:rPr>
              <a:t>There are no bad ideas. All ideas matter equally. Proposing ideas to solutions is the perfect outcome of debates.</a:t>
            </a:r>
            <a:endParaRPr sz="2400">
              <a:solidFill>
                <a:srgbClr val="134F5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2E36F3E8AB0F46868B340A2FA0E16D" ma:contentTypeVersion="11" ma:contentTypeDescription="Create a new document." ma:contentTypeScope="" ma:versionID="601643c00322cd4a15f5ce3f68f94a5d">
  <xsd:schema xmlns:xsd="http://www.w3.org/2001/XMLSchema" xmlns:xs="http://www.w3.org/2001/XMLSchema" xmlns:p="http://schemas.microsoft.com/office/2006/metadata/properties" xmlns:ns2="3d9fb8c5-277c-4288-bbaa-15f04169c024" targetNamespace="http://schemas.microsoft.com/office/2006/metadata/properties" ma:root="true" ma:fieldsID="cb831c43ca3b4bfc2ba566e5f4861afe" ns2:_="">
    <xsd:import namespace="3d9fb8c5-277c-4288-bbaa-15f04169c0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9fb8c5-277c-4288-bbaa-15f04169c0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1EF04D-3BB8-49E7-97AB-DA81F6C66E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3C1166-67FA-487A-B388-23CFA34B1A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5617A8-20BE-4292-AC89-2435A36781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9fb8c5-277c-4288-bbaa-15f04169c0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35</Slides>
  <Notes>35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2021-05-31T19:14:40Z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0x010100652E36F3E8AB0F46868B340A2FA0E16D</vt:lpwstr>
  </property>
</Properties>
</file>