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7ec0a4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7ec0a4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67ec0a4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67ec0a4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67ec0a40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67ec0a40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7ec0a4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7ec0a4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7ec0a40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7ec0a40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67ec0a40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67ec0a40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67ec0a40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67ec0a40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67ec0a40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67ec0a40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7ec0a40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7ec0a40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7ec0a4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7ec0a4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7ec0a4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7ec0a4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7ec0a4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7ec0a4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7ec0a40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7ec0a40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7ec0a4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7ec0a4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7ec0a4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7ec0a4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67ec0a4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67ec0a4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World_Wide_Web" TargetMode="External"/><Relationship Id="rId4" Type="http://schemas.openxmlformats.org/officeDocument/2006/relationships/hyperlink" Target="https://en.wikipedia.org/wiki/Hypertext_Transfer_Protocol" TargetMode="External"/><Relationship Id="rId5" Type="http://schemas.openxmlformats.org/officeDocument/2006/relationships/hyperlink" Target="https://en.wikipedia.org/wiki/Resource_Description_Framework" TargetMode="External"/><Relationship Id="rId6" Type="http://schemas.openxmlformats.org/officeDocument/2006/relationships/hyperlink" Target="https://en.wikipedia.org/wiki/Uniform_resource_identifier" TargetMode="External"/><Relationship Id="rId7" Type="http://schemas.openxmlformats.org/officeDocument/2006/relationships/hyperlink" Target="https://en.wikipedia.org/wiki/Open_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Uniform_resource_identifier" TargetMode="External"/><Relationship Id="rId4" Type="http://schemas.openxmlformats.org/officeDocument/2006/relationships/hyperlink" Target="https://en.wikipedia.org/wiki/Hypertext_Transfer_Protocol" TargetMode="External"/><Relationship Id="rId5" Type="http://schemas.openxmlformats.org/officeDocument/2006/relationships/hyperlink" Target="https://en.wikipedia.org/wiki/Resource_Description_Framework" TargetMode="External"/><Relationship Id="rId6" Type="http://schemas.openxmlformats.org/officeDocument/2006/relationships/hyperlink" Target="https://en.wikipedia.org/wiki/SPAR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DBpedia" TargetMode="External"/><Relationship Id="rId4" Type="http://schemas.openxmlformats.org/officeDocument/2006/relationships/hyperlink" Target="https://en.wikipedia.org/wiki/Semantic_triple" TargetMode="External"/><Relationship Id="rId11" Type="http://schemas.openxmlformats.org/officeDocument/2006/relationships/hyperlink" Target="https://en.wikipedia.org/wiki/Wikimedia_Foundation" TargetMode="External"/><Relationship Id="rId10" Type="http://schemas.openxmlformats.org/officeDocument/2006/relationships/hyperlink" Target="https://en.wikipedia.org/wiki/Wikidata" TargetMode="External"/><Relationship Id="rId9" Type="http://schemas.openxmlformats.org/officeDocument/2006/relationships/hyperlink" Target="https://en.wikipedia.org/wiki/YAGO_(ontology)" TargetMode="External"/><Relationship Id="rId5" Type="http://schemas.openxmlformats.org/officeDocument/2006/relationships/hyperlink" Target="https://en.wikipedia.org/wiki/FOAF_(software)" TargetMode="External"/><Relationship Id="rId6" Type="http://schemas.openxmlformats.org/officeDocument/2006/relationships/hyperlink" Target="https://en.wikipedia.org/wiki/GeoNames" TargetMode="External"/><Relationship Id="rId7" Type="http://schemas.openxmlformats.org/officeDocument/2006/relationships/hyperlink" Target="https://en.wikipedia.org/wiki/UMBEL" TargetMode="External"/><Relationship Id="rId8" Type="http://schemas.openxmlformats.org/officeDocument/2006/relationships/hyperlink" Target="https://en.wikipedia.org/wiki/OpenCy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363636"/>
                </a:solidFill>
                <a:highlight>
                  <a:srgbClr val="FFFFFF"/>
                </a:highlight>
              </a:rPr>
              <a:t>Linked and Structured Tamil Data for Machine Learning</a:t>
            </a:r>
            <a:endParaRPr sz="2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Dr. </a:t>
            </a:r>
            <a:r>
              <a:rPr lang="en" sz="1800"/>
              <a:t>Saatviga Sudhahar</a:t>
            </a:r>
            <a:endParaRPr sz="1800"/>
          </a:p>
          <a:p>
            <a:pPr indent="0" lvl="0" marL="0" rtl="0" algn="ctr">
              <a:spcBef>
                <a:spcPts val="0"/>
              </a:spcBef>
              <a:spcAft>
                <a:spcPts val="0"/>
              </a:spcAft>
              <a:buNone/>
            </a:pPr>
            <a:r>
              <a:rPr lang="en" sz="1800"/>
              <a:t>Machine Learning Scientist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language processing for Tamil</a:t>
            </a:r>
            <a:endParaRPr/>
          </a:p>
        </p:txBody>
      </p:sp>
      <p:sp>
        <p:nvSpPr>
          <p:cNvPr id="108" name="Google Shape;108;p22"/>
          <p:cNvSpPr txBox="1"/>
          <p:nvPr>
            <p:ph idx="1" type="body"/>
          </p:nvPr>
        </p:nvSpPr>
        <p:spPr>
          <a:xfrm>
            <a:off x="311700" y="1152475"/>
            <a:ext cx="8520600" cy="3911400"/>
          </a:xfrm>
          <a:prstGeom prst="rect">
            <a:avLst/>
          </a:prstGeom>
        </p:spPr>
        <p:txBody>
          <a:bodyPr anchorCtr="0" anchor="t" bIns="91425" lIns="91425" spcFirstLastPara="1" rIns="91425" wrap="square" tIns="91425">
            <a:noAutofit/>
          </a:bodyPr>
          <a:lstStyle/>
          <a:p>
            <a:pPr indent="-342900" lvl="0" marL="457200" rtl="0" algn="l">
              <a:spcBef>
                <a:spcPts val="1600"/>
              </a:spcBef>
              <a:spcAft>
                <a:spcPts val="0"/>
              </a:spcAft>
              <a:buClr>
                <a:srgbClr val="2E2E2E"/>
              </a:buClr>
              <a:buSzPts val="1800"/>
              <a:buChar char="●"/>
            </a:pPr>
            <a:r>
              <a:rPr lang="en">
                <a:solidFill>
                  <a:srgbClr val="2E2E2E"/>
                </a:solidFill>
              </a:rPr>
              <a:t>Processing of Tamil language for machine learning involves contribution in the field of Tamil natural language processing which is to </a:t>
            </a:r>
            <a:r>
              <a:rPr lang="en">
                <a:solidFill>
                  <a:srgbClr val="222222"/>
                </a:solidFill>
                <a:highlight>
                  <a:srgbClr val="FFFFFF"/>
                </a:highlight>
              </a:rPr>
              <a:t>process and analyze large amounts of natural language data.</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This involves work in several sub areas including,</a:t>
            </a:r>
            <a:endParaRPr>
              <a:solidFill>
                <a:srgbClr val="222222"/>
              </a:solidFill>
              <a:highlight>
                <a:srgbClr val="FFFFFF"/>
              </a:highlight>
            </a:endParaRPr>
          </a:p>
          <a:p>
            <a:pPr indent="-342900" lvl="1" marL="914400" rtl="0" algn="l">
              <a:spcBef>
                <a:spcPts val="0"/>
              </a:spcBef>
              <a:spcAft>
                <a:spcPts val="0"/>
              </a:spcAft>
              <a:buClr>
                <a:srgbClr val="222222"/>
              </a:buClr>
              <a:buSzPts val="1800"/>
              <a:buAutoNum type="alphaLcPeriod"/>
            </a:pPr>
            <a:r>
              <a:rPr lang="en" sz="1800">
                <a:solidFill>
                  <a:srgbClr val="222222"/>
                </a:solidFill>
                <a:highlight>
                  <a:srgbClr val="FFFFFF"/>
                </a:highlight>
              </a:rPr>
              <a:t>Building corpus text to train models ( significant for machine learning with Tamil text)</a:t>
            </a:r>
            <a:endParaRPr sz="1800">
              <a:solidFill>
                <a:srgbClr val="222222"/>
              </a:solidFill>
              <a:highlight>
                <a:srgbClr val="FFFFFF"/>
              </a:highlight>
            </a:endParaRPr>
          </a:p>
          <a:p>
            <a:pPr indent="-342900" lvl="2" marL="1371600" rtl="0" algn="l">
              <a:spcBef>
                <a:spcPts val="0"/>
              </a:spcBef>
              <a:spcAft>
                <a:spcPts val="0"/>
              </a:spcAft>
              <a:buClr>
                <a:srgbClr val="222222"/>
              </a:buClr>
              <a:buSzPts val="1800"/>
              <a:buAutoNum type="romanLcPeriod"/>
            </a:pPr>
            <a:r>
              <a:rPr lang="en" sz="1800">
                <a:solidFill>
                  <a:srgbClr val="2E2E2E"/>
                </a:solidFill>
              </a:rPr>
              <a:t>Monolingual corpus</a:t>
            </a:r>
            <a:endParaRPr sz="1800">
              <a:solidFill>
                <a:srgbClr val="2E2E2E"/>
              </a:solidFill>
            </a:endParaRPr>
          </a:p>
          <a:p>
            <a:pPr indent="-342900" lvl="2" marL="1371600" rtl="0" algn="l">
              <a:spcBef>
                <a:spcPts val="0"/>
              </a:spcBef>
              <a:spcAft>
                <a:spcPts val="0"/>
              </a:spcAft>
              <a:buClr>
                <a:srgbClr val="222222"/>
              </a:buClr>
              <a:buSzPts val="1800"/>
              <a:buAutoNum type="romanLcPeriod"/>
            </a:pPr>
            <a:r>
              <a:rPr lang="en" sz="1800">
                <a:solidFill>
                  <a:srgbClr val="2E2E2E"/>
                </a:solidFill>
              </a:rPr>
              <a:t>Parallel corpus - used in machine translation</a:t>
            </a:r>
            <a:endParaRPr sz="1800">
              <a:solidFill>
                <a:srgbClr val="2E2E2E"/>
              </a:solidFill>
            </a:endParaRPr>
          </a:p>
          <a:p>
            <a:pPr indent="-342900" lvl="2" marL="1371600" rtl="0" algn="l">
              <a:spcBef>
                <a:spcPts val="0"/>
              </a:spcBef>
              <a:spcAft>
                <a:spcPts val="0"/>
              </a:spcAft>
              <a:buClr>
                <a:srgbClr val="222222"/>
              </a:buClr>
              <a:buSzPts val="1800"/>
              <a:buAutoNum type="romanLcPeriod"/>
            </a:pPr>
            <a:r>
              <a:rPr lang="en" sz="1800">
                <a:solidFill>
                  <a:srgbClr val="2E2E2E"/>
                </a:solidFill>
              </a:rPr>
              <a:t>Annotated corpus(POS tagged)</a:t>
            </a:r>
            <a:endParaRPr sz="1800">
              <a:solidFill>
                <a:srgbClr val="2E2E2E"/>
              </a:solidFill>
            </a:endParaRPr>
          </a:p>
          <a:p>
            <a:pPr indent="-342900" lvl="2" marL="1371600" rtl="0" algn="l">
              <a:spcBef>
                <a:spcPts val="0"/>
              </a:spcBef>
              <a:spcAft>
                <a:spcPts val="0"/>
              </a:spcAft>
              <a:buClr>
                <a:srgbClr val="222222"/>
              </a:buClr>
              <a:buSzPts val="1800"/>
              <a:buAutoNum type="romanLcPeriod"/>
            </a:pPr>
            <a:r>
              <a:rPr lang="en" sz="1800">
                <a:solidFill>
                  <a:srgbClr val="2E2E2E"/>
                </a:solidFill>
              </a:rPr>
              <a:t>Speech Corpora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161100" y="123100"/>
            <a:ext cx="8520600" cy="3416400"/>
          </a:xfrm>
          <a:prstGeom prst="rect">
            <a:avLst/>
          </a:prstGeom>
        </p:spPr>
        <p:txBody>
          <a:bodyPr anchorCtr="0" anchor="t" bIns="91425" lIns="91425" spcFirstLastPara="1" rIns="91425" wrap="square" tIns="91425">
            <a:noAutofit/>
          </a:bodyPr>
          <a:lstStyle/>
          <a:p>
            <a:pPr indent="-342900" lvl="1" marL="914400" rtl="0" algn="l">
              <a:spcBef>
                <a:spcPts val="1600"/>
              </a:spcBef>
              <a:spcAft>
                <a:spcPts val="0"/>
              </a:spcAft>
              <a:buClr>
                <a:srgbClr val="222222"/>
              </a:buClr>
              <a:buSzPts val="1800"/>
              <a:buAutoNum type="alphaLcPeriod"/>
            </a:pPr>
            <a:r>
              <a:rPr lang="en" sz="1800">
                <a:solidFill>
                  <a:srgbClr val="2E2E2E"/>
                </a:solidFill>
              </a:rPr>
              <a:t>Building </a:t>
            </a:r>
            <a:r>
              <a:rPr lang="en" sz="1800">
                <a:solidFill>
                  <a:srgbClr val="2E2E2E"/>
                </a:solidFill>
              </a:rPr>
              <a:t>Language models</a:t>
            </a:r>
            <a:endParaRPr sz="1800">
              <a:solidFill>
                <a:srgbClr val="2E2E2E"/>
              </a:solidFill>
            </a:endParaRPr>
          </a:p>
          <a:p>
            <a:pPr indent="-342900" lvl="2" marL="1371600" rtl="0" algn="l">
              <a:spcBef>
                <a:spcPts val="0"/>
              </a:spcBef>
              <a:spcAft>
                <a:spcPts val="0"/>
              </a:spcAft>
              <a:buClr>
                <a:srgbClr val="2E2E2E"/>
              </a:buClr>
              <a:buSzPts val="1800"/>
              <a:buAutoNum type="romanLcPeriod"/>
            </a:pPr>
            <a:r>
              <a:rPr lang="en" sz="1800">
                <a:solidFill>
                  <a:srgbClr val="2E2E2E"/>
                </a:solidFill>
              </a:rPr>
              <a:t>important resource for various NLP applications that require generation of text including Machine Translation, Speech Recognition etc.</a:t>
            </a:r>
            <a:endParaRPr sz="1800">
              <a:solidFill>
                <a:srgbClr val="2E2E2E"/>
              </a:solidFill>
            </a:endParaRPr>
          </a:p>
          <a:p>
            <a:pPr indent="-342900" lvl="1" marL="914400" rtl="0" algn="l">
              <a:spcBef>
                <a:spcPts val="0"/>
              </a:spcBef>
              <a:spcAft>
                <a:spcPts val="0"/>
              </a:spcAft>
              <a:buClr>
                <a:srgbClr val="2E2E2E"/>
              </a:buClr>
              <a:buSzPts val="1800"/>
              <a:buAutoNum type="alphaLcPeriod"/>
            </a:pPr>
            <a:r>
              <a:rPr lang="en" sz="1800">
                <a:solidFill>
                  <a:srgbClr val="2E2E2E"/>
                </a:solidFill>
              </a:rPr>
              <a:t>Lexical dictionaries</a:t>
            </a:r>
            <a:endParaRPr sz="1800">
              <a:solidFill>
                <a:srgbClr val="2E2E2E"/>
              </a:solidFill>
            </a:endParaRPr>
          </a:p>
          <a:p>
            <a:pPr indent="-342900" lvl="1" marL="914400" rtl="0" algn="l">
              <a:spcBef>
                <a:spcPts val="0"/>
              </a:spcBef>
              <a:spcAft>
                <a:spcPts val="0"/>
              </a:spcAft>
              <a:buClr>
                <a:srgbClr val="2E2E2E"/>
              </a:buClr>
              <a:buSzPts val="1800"/>
              <a:buAutoNum type="alphaLcPeriod"/>
            </a:pPr>
            <a:r>
              <a:rPr lang="en" sz="1800">
                <a:solidFill>
                  <a:srgbClr val="2E2E2E"/>
                </a:solidFill>
              </a:rPr>
              <a:t>Tools for language parsing and resolution</a:t>
            </a:r>
            <a:endParaRPr sz="1800">
              <a:solidFill>
                <a:srgbClr val="2E2E2E"/>
              </a:solidFill>
            </a:endParaRPr>
          </a:p>
          <a:p>
            <a:pPr indent="-342900" lvl="2" marL="1371600" rtl="0" algn="l">
              <a:spcBef>
                <a:spcPts val="0"/>
              </a:spcBef>
              <a:spcAft>
                <a:spcPts val="0"/>
              </a:spcAft>
              <a:buClr>
                <a:srgbClr val="2E2E2E"/>
              </a:buClr>
              <a:buSzPts val="1800"/>
              <a:buAutoNum type="romanLcPeriod"/>
            </a:pPr>
            <a:r>
              <a:rPr lang="en" sz="1800">
                <a:solidFill>
                  <a:srgbClr val="2E2E2E"/>
                </a:solidFill>
              </a:rPr>
              <a:t>Tokeniser - </a:t>
            </a:r>
            <a:r>
              <a:rPr lang="en">
                <a:solidFill>
                  <a:srgbClr val="2E2E2E"/>
                </a:solidFill>
              </a:rPr>
              <a:t>Tokenization is the process of breaking a stream of text up into words, phrases, symbols, or other meaningful elements called tokens.</a:t>
            </a:r>
            <a:endParaRPr>
              <a:solidFill>
                <a:srgbClr val="2E2E2E"/>
              </a:solidFill>
            </a:endParaRPr>
          </a:p>
          <a:p>
            <a:pPr indent="-342900" lvl="2" marL="1371600" rtl="0" algn="l">
              <a:spcBef>
                <a:spcPts val="0"/>
              </a:spcBef>
              <a:spcAft>
                <a:spcPts val="0"/>
              </a:spcAft>
              <a:buClr>
                <a:srgbClr val="2E2E2E"/>
              </a:buClr>
              <a:buSzPts val="1800"/>
              <a:buAutoNum type="romanLcPeriod"/>
            </a:pPr>
            <a:r>
              <a:rPr lang="en" sz="1800">
                <a:solidFill>
                  <a:srgbClr val="2E2E2E"/>
                </a:solidFill>
              </a:rPr>
              <a:t>Chunker - </a:t>
            </a:r>
            <a:r>
              <a:rPr lang="en">
                <a:solidFill>
                  <a:srgbClr val="2E2E2E"/>
                </a:solidFill>
              </a:rPr>
              <a:t>Chunking is the task of identifying and segmenting the text into syntactically correlated word groups. It could divide a sentence into its major non-overlapping phrases and attach a label to each chunk.</a:t>
            </a:r>
            <a:endParaRPr>
              <a:solidFill>
                <a:srgbClr val="2E2E2E"/>
              </a:solidFill>
            </a:endParaRPr>
          </a:p>
          <a:p>
            <a:pPr indent="-342900" lvl="2" marL="1371600" rtl="0" algn="l">
              <a:spcBef>
                <a:spcPts val="0"/>
              </a:spcBef>
              <a:spcAft>
                <a:spcPts val="0"/>
              </a:spcAft>
              <a:buClr>
                <a:srgbClr val="2E2E2E"/>
              </a:buClr>
              <a:buSzPts val="1800"/>
              <a:buAutoNum type="romanLcPeriod"/>
            </a:pPr>
            <a:r>
              <a:rPr lang="en" sz="1800">
                <a:solidFill>
                  <a:srgbClr val="2E2E2E"/>
                </a:solidFill>
              </a:rPr>
              <a:t>sentence splitting - </a:t>
            </a:r>
            <a:r>
              <a:rPr lang="en">
                <a:solidFill>
                  <a:srgbClr val="2E2E2E"/>
                </a:solidFill>
              </a:rPr>
              <a:t>Sentence boundary disambiguation (SBD), also known as sentence breaking, is the problem in natural language processing of deciding where sentences begin and end.</a:t>
            </a:r>
            <a:endParaRPr>
              <a:solidFill>
                <a:srgbClr val="2E2E2E"/>
              </a:solidFill>
            </a:endParaRPr>
          </a:p>
          <a:p>
            <a:pPr indent="-342900" lvl="2" marL="1371600" rtl="0" algn="l">
              <a:spcBef>
                <a:spcPts val="0"/>
              </a:spcBef>
              <a:spcAft>
                <a:spcPts val="0"/>
              </a:spcAft>
              <a:buClr>
                <a:srgbClr val="2E2E2E"/>
              </a:buClr>
              <a:buSzPts val="1800"/>
              <a:buAutoNum type="romanLcPeriod"/>
            </a:pPr>
            <a:r>
              <a:rPr lang="en" sz="1800">
                <a:solidFill>
                  <a:srgbClr val="2E2E2E"/>
                </a:solidFill>
              </a:rPr>
              <a:t>part-of-speech tagging - </a:t>
            </a:r>
            <a:r>
              <a:rPr lang="en">
                <a:solidFill>
                  <a:srgbClr val="2E2E2E"/>
                </a:solidFill>
              </a:rPr>
              <a:t>Part of speech (POS) tagging is the process of labeling a part of speech or other lexical class marker to each and every word in a sentence.</a:t>
            </a:r>
            <a:endParaRPr sz="1800">
              <a:solidFill>
                <a:srgbClr val="2E2E2E"/>
              </a:solidFill>
            </a:endParaRPr>
          </a:p>
          <a:p>
            <a:pPr indent="0" lvl="0" marL="0" rtl="0" algn="l">
              <a:spcBef>
                <a:spcPts val="1800"/>
              </a:spcBef>
              <a:spcAft>
                <a:spcPts val="0"/>
              </a:spcAft>
              <a:buClr>
                <a:schemeClr val="dk1"/>
              </a:buClr>
              <a:buSzPts val="1100"/>
              <a:buFont typeface="Arial"/>
              <a:buNone/>
            </a:pPr>
            <a:r>
              <a:t/>
            </a:r>
            <a:endParaRPr sz="1050">
              <a:solidFill>
                <a:srgbClr val="2E2E2E"/>
              </a:solidFill>
            </a:endParaRPr>
          </a:p>
          <a:p>
            <a:pPr indent="0" lvl="0" marL="0" rtl="0" algn="l">
              <a:spcBef>
                <a:spcPts val="18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421225"/>
            <a:ext cx="8520600" cy="3416400"/>
          </a:xfrm>
          <a:prstGeom prst="rect">
            <a:avLst/>
          </a:prstGeom>
        </p:spPr>
        <p:txBody>
          <a:bodyPr anchorCtr="0" anchor="t" bIns="91425" lIns="91425" spcFirstLastPara="1" rIns="91425" wrap="square" tIns="91425">
            <a:noAutofit/>
          </a:bodyPr>
          <a:lstStyle/>
          <a:p>
            <a:pPr indent="-342900" lvl="2" marL="1371600" rtl="0" algn="l">
              <a:spcBef>
                <a:spcPts val="1600"/>
              </a:spcBef>
              <a:spcAft>
                <a:spcPts val="0"/>
              </a:spcAft>
              <a:buClr>
                <a:srgbClr val="2E2E2E"/>
              </a:buClr>
              <a:buSzPts val="1800"/>
              <a:buAutoNum type="romanLcPeriod" startAt="5"/>
            </a:pPr>
            <a:r>
              <a:rPr lang="en" sz="1800">
                <a:solidFill>
                  <a:srgbClr val="2E2E2E"/>
                </a:solidFill>
              </a:rPr>
              <a:t>dependency parsing - </a:t>
            </a:r>
            <a:r>
              <a:rPr lang="en">
                <a:solidFill>
                  <a:srgbClr val="2E2E2E"/>
                </a:solidFill>
              </a:rPr>
              <a:t>Dependency parsing uses linguistic information to give relationship between words.</a:t>
            </a:r>
            <a:endParaRPr>
              <a:solidFill>
                <a:srgbClr val="2E2E2E"/>
              </a:solidFill>
            </a:endParaRPr>
          </a:p>
          <a:p>
            <a:pPr indent="-342900" lvl="2" marL="1371600" rtl="0" algn="l">
              <a:spcBef>
                <a:spcPts val="0"/>
              </a:spcBef>
              <a:spcAft>
                <a:spcPts val="0"/>
              </a:spcAft>
              <a:buClr>
                <a:srgbClr val="2E2E2E"/>
              </a:buClr>
              <a:buSzPts val="1800"/>
              <a:buAutoNum type="romanLcPeriod" startAt="5"/>
            </a:pPr>
            <a:r>
              <a:rPr lang="en" sz="1800">
                <a:solidFill>
                  <a:srgbClr val="2E2E2E"/>
                </a:solidFill>
              </a:rPr>
              <a:t>coreference/anaphora resolution - </a:t>
            </a:r>
            <a:r>
              <a:rPr lang="en">
                <a:solidFill>
                  <a:srgbClr val="2E2E2E"/>
                </a:solidFill>
              </a:rPr>
              <a:t>This analysis finds the nouns and phrases that refer to the same entity enabling the extraction of relations among entities as well as more complex propositions.</a:t>
            </a:r>
            <a:endParaRPr>
              <a:solidFill>
                <a:srgbClr val="2E2E2E"/>
              </a:solidFill>
            </a:endParaRPr>
          </a:p>
          <a:p>
            <a:pPr indent="-342900" lvl="2" marL="1371600" rtl="0" algn="l">
              <a:spcBef>
                <a:spcPts val="0"/>
              </a:spcBef>
              <a:spcAft>
                <a:spcPts val="0"/>
              </a:spcAft>
              <a:buClr>
                <a:srgbClr val="2E2E2E"/>
              </a:buClr>
              <a:buSzPts val="1800"/>
              <a:buAutoNum type="romanLcPeriod" startAt="5"/>
            </a:pPr>
            <a:r>
              <a:rPr lang="en" sz="1800">
                <a:solidFill>
                  <a:srgbClr val="2E2E2E"/>
                </a:solidFill>
              </a:rPr>
              <a:t>named entity recognition - </a:t>
            </a:r>
            <a:r>
              <a:rPr lang="en">
                <a:solidFill>
                  <a:srgbClr val="2E2E2E"/>
                </a:solidFill>
              </a:rPr>
              <a:t>Named Entity Recognition is the process of identifying and recognizing named entities such as person, organization, location, date, time and money in the text documents.</a:t>
            </a:r>
            <a:endParaRPr>
              <a:solidFill>
                <a:srgbClr val="2E2E2E"/>
              </a:solidFill>
            </a:endParaRPr>
          </a:p>
          <a:p>
            <a:pPr indent="-342900" lvl="2" marL="1371600" rtl="0" algn="l">
              <a:spcBef>
                <a:spcPts val="0"/>
              </a:spcBef>
              <a:spcAft>
                <a:spcPts val="0"/>
              </a:spcAft>
              <a:buClr>
                <a:srgbClr val="2E2E2E"/>
              </a:buClr>
              <a:buSzPts val="1800"/>
              <a:buAutoNum type="romanLcPeriod" startAt="5"/>
            </a:pPr>
            <a:r>
              <a:rPr lang="en" sz="1800">
                <a:solidFill>
                  <a:srgbClr val="2E2E2E"/>
                </a:solidFill>
              </a:rPr>
              <a:t>Word sense disambiguation - </a:t>
            </a:r>
            <a:r>
              <a:rPr lang="en">
                <a:solidFill>
                  <a:srgbClr val="2E2E2E"/>
                </a:solidFill>
              </a:rPr>
              <a:t>Word sense disambiguation is the process of identifying the right sense for a word when a word might have two or more meanings. This is vital for problems such as machine translation, question and answering or information retrieval. </a:t>
            </a:r>
            <a:endParaRPr>
              <a:solidFill>
                <a:srgbClr val="2E2E2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scale textual data analysis</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urn a corpus into a network of actors, objects and actions. </a:t>
            </a:r>
            <a:endParaRPr/>
          </a:p>
          <a:p>
            <a:pPr indent="-342900" lvl="0" marL="457200" rtl="0" algn="l">
              <a:spcBef>
                <a:spcPts val="0"/>
              </a:spcBef>
              <a:spcAft>
                <a:spcPts val="0"/>
              </a:spcAft>
              <a:buSzPts val="1800"/>
              <a:buChar char="●"/>
            </a:pPr>
            <a:r>
              <a:rPr lang="en"/>
              <a:t>The software pipelines used to extract the information out of a large text corpus of news data</a:t>
            </a:r>
            <a:r>
              <a:rPr lang="en"/>
              <a:t> </a:t>
            </a:r>
            <a:endParaRPr/>
          </a:p>
          <a:p>
            <a:pPr indent="-342900" lvl="0" marL="457200" rtl="0" algn="l">
              <a:spcBef>
                <a:spcPts val="0"/>
              </a:spcBef>
              <a:spcAft>
                <a:spcPts val="0"/>
              </a:spcAft>
              <a:buSzPts val="1800"/>
              <a:buChar char="●"/>
            </a:pPr>
            <a:r>
              <a:rPr lang="en"/>
              <a:t>News data was collected on a daily basis by crawling news websites and using topic classifiers to classify and tag them in different topics. Eg: education, entertainment, sports, elections etc.</a:t>
            </a:r>
            <a:endParaRPr/>
          </a:p>
        </p:txBody>
      </p:sp>
      <p:pic>
        <p:nvPicPr>
          <p:cNvPr id="125" name="Google Shape;125;p25"/>
          <p:cNvPicPr preferRelativeResize="0"/>
          <p:nvPr/>
        </p:nvPicPr>
        <p:blipFill>
          <a:blip r:embed="rId3">
            <a:alphaModFix/>
          </a:blip>
          <a:stretch>
            <a:fillRect/>
          </a:stretch>
        </p:blipFill>
        <p:spPr>
          <a:xfrm>
            <a:off x="1614488" y="3148863"/>
            <a:ext cx="5915025" cy="189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Large scale textual data analysis</a:t>
            </a:r>
            <a:endParaRPr/>
          </a:p>
        </p:txBody>
      </p:sp>
      <p:sp>
        <p:nvSpPr>
          <p:cNvPr id="131" name="Google Shape;131;p26"/>
          <p:cNvSpPr txBox="1"/>
          <p:nvPr>
            <p:ph idx="1" type="body"/>
          </p:nvPr>
        </p:nvSpPr>
        <p:spPr>
          <a:xfrm>
            <a:off x="224950" y="1326000"/>
            <a:ext cx="8520600" cy="373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weighting the actors, we can identify the players most identified with a given domain (eg: crime); </a:t>
            </a:r>
            <a:endParaRPr/>
          </a:p>
          <a:p>
            <a:pPr indent="-342900" lvl="0" marL="457200" rtl="0" algn="l">
              <a:spcBef>
                <a:spcPts val="0"/>
              </a:spcBef>
              <a:spcAft>
                <a:spcPts val="0"/>
              </a:spcAft>
              <a:buSzPts val="1800"/>
              <a:buChar char="●"/>
            </a:pPr>
            <a:r>
              <a:rPr lang="en"/>
              <a:t>by analysing the centrality of the actors, we can identify the most influential characters in the news narrative; </a:t>
            </a:r>
            <a:endParaRPr/>
          </a:p>
          <a:p>
            <a:pPr indent="-342900" lvl="0" marL="457200" rtl="0" algn="l">
              <a:spcBef>
                <a:spcPts val="0"/>
              </a:spcBef>
              <a:spcAft>
                <a:spcPts val="0"/>
              </a:spcAft>
              <a:buSzPts val="1800"/>
              <a:buChar char="●"/>
            </a:pPr>
            <a:r>
              <a:rPr lang="en"/>
              <a:t>by classifying the types of actions (eg crimes against person) we can further analyse the roles different actors play in crime (eg: perpetrator vs. victim); </a:t>
            </a:r>
            <a:endParaRPr/>
          </a:p>
          <a:p>
            <a:pPr indent="-342900" lvl="0" marL="457200" rtl="0" algn="l">
              <a:spcBef>
                <a:spcPts val="0"/>
              </a:spcBef>
              <a:spcAft>
                <a:spcPts val="0"/>
              </a:spcAft>
              <a:buSzPts val="1800"/>
              <a:buChar char="●"/>
            </a:pPr>
            <a:r>
              <a:rPr lang="en"/>
              <a:t>by analysing the time series of the actors centrality, we can identify important changes in its narrative role (as done by hand in (Franzosi (2010)) where the emergence of Italian fascism was investigated in the same way).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Narrative networks showing patterns/communities</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7"/>
          <p:cNvPicPr preferRelativeResize="0"/>
          <p:nvPr/>
        </p:nvPicPr>
        <p:blipFill>
          <a:blip r:embed="rId3">
            <a:alphaModFix/>
          </a:blip>
          <a:stretch>
            <a:fillRect/>
          </a:stretch>
        </p:blipFill>
        <p:spPr>
          <a:xfrm>
            <a:off x="4370805" y="1156200"/>
            <a:ext cx="4278217" cy="3943400"/>
          </a:xfrm>
          <a:prstGeom prst="rect">
            <a:avLst/>
          </a:prstGeom>
          <a:noFill/>
          <a:ln>
            <a:noFill/>
          </a:ln>
        </p:spPr>
      </p:pic>
      <p:pic>
        <p:nvPicPr>
          <p:cNvPr id="139" name="Google Shape;139;p27"/>
          <p:cNvPicPr preferRelativeResize="0"/>
          <p:nvPr/>
        </p:nvPicPr>
        <p:blipFill>
          <a:blip r:embed="rId4">
            <a:alphaModFix/>
          </a:blip>
          <a:stretch>
            <a:fillRect/>
          </a:stretch>
        </p:blipFill>
        <p:spPr>
          <a:xfrm>
            <a:off x="454875" y="1156212"/>
            <a:ext cx="3569750" cy="380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Identified gaps for Tamil language for text analysis/ML models</a:t>
            </a:r>
            <a:endParaRPr/>
          </a:p>
        </p:txBody>
      </p:sp>
      <p:sp>
        <p:nvSpPr>
          <p:cNvPr id="145" name="Google Shape;145;p28"/>
          <p:cNvSpPr txBox="1"/>
          <p:nvPr>
            <p:ph idx="1" type="body"/>
          </p:nvPr>
        </p:nvSpPr>
        <p:spPr>
          <a:xfrm>
            <a:off x="311700" y="1425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Non-availability of large and structured/annotated text corpus</a:t>
            </a:r>
            <a:endParaRPr/>
          </a:p>
          <a:p>
            <a:pPr indent="-317500" lvl="1" marL="914400" rtl="0" algn="l">
              <a:spcBef>
                <a:spcPts val="0"/>
              </a:spcBef>
              <a:spcAft>
                <a:spcPts val="0"/>
              </a:spcAft>
              <a:buSzPts val="1400"/>
              <a:buChar char="○"/>
            </a:pPr>
            <a:r>
              <a:rPr lang="en"/>
              <a:t>With CTNLPR we aim to collect data, structure and curate them</a:t>
            </a:r>
            <a:endParaRPr/>
          </a:p>
          <a:p>
            <a:pPr indent="-342900" lvl="0" marL="457200" rtl="0" algn="l">
              <a:spcBef>
                <a:spcPts val="0"/>
              </a:spcBef>
              <a:spcAft>
                <a:spcPts val="0"/>
              </a:spcAft>
              <a:buSzPts val="1800"/>
              <a:buChar char="●"/>
            </a:pPr>
            <a:r>
              <a:rPr lang="en"/>
              <a:t>Several tools built for Tamil NLP, but it’s difficult to </a:t>
            </a:r>
            <a:r>
              <a:rPr lang="en"/>
              <a:t>evaluate</a:t>
            </a:r>
            <a:r>
              <a:rPr lang="en"/>
              <a:t> their usefulness</a:t>
            </a:r>
            <a:endParaRPr/>
          </a:p>
          <a:p>
            <a:pPr indent="-342900" lvl="0" marL="457200" rtl="0" algn="l">
              <a:spcBef>
                <a:spcPts val="0"/>
              </a:spcBef>
              <a:spcAft>
                <a:spcPts val="0"/>
              </a:spcAft>
              <a:buSzPts val="1800"/>
              <a:buChar char="●"/>
            </a:pPr>
            <a:r>
              <a:rPr lang="en"/>
              <a:t>There is room to improve the accuracy of these systems but the bottleneck lies in the availability of data to train such accurate systems.</a:t>
            </a:r>
            <a:endParaRPr/>
          </a:p>
          <a:p>
            <a:pPr indent="-342900" lvl="0" marL="457200" rtl="0" algn="l">
              <a:spcBef>
                <a:spcPts val="0"/>
              </a:spcBef>
              <a:spcAft>
                <a:spcPts val="0"/>
              </a:spcAft>
              <a:buSzPts val="1800"/>
              <a:buChar char="●"/>
            </a:pPr>
            <a:r>
              <a:rPr lang="en"/>
              <a:t>Scalability issues in running Tamil NLP tools</a:t>
            </a:r>
            <a:endParaRPr/>
          </a:p>
          <a:p>
            <a:pPr indent="-342900" lvl="0" marL="457200" rtl="0" algn="l">
              <a:spcBef>
                <a:spcPts val="0"/>
              </a:spcBef>
              <a:spcAft>
                <a:spcPts val="0"/>
              </a:spcAft>
              <a:buSzPts val="1800"/>
              <a:buChar char="●"/>
            </a:pPr>
            <a:r>
              <a:rPr lang="en"/>
              <a:t>Interpreting, tuning ML models requires more deeper analysis of features that need to be extracted by the tools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51" name="Google Shape;151;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Linked Data for Machine Learning</a:t>
            </a:r>
            <a:endParaRPr sz="2800"/>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Linked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Char char="●"/>
            </a:pPr>
            <a:r>
              <a:rPr lang="en">
                <a:solidFill>
                  <a:srgbClr val="222222"/>
                </a:solidFill>
                <a:highlight>
                  <a:srgbClr val="FFFFFF"/>
                </a:highlight>
              </a:rPr>
              <a:t>Linked data is structured data which is interlinked with other data so it becomes more useful through semantic queries.</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It builds upon standard </a:t>
            </a:r>
            <a:r>
              <a:rPr lang="en">
                <a:solidFill>
                  <a:srgbClr val="0B0080"/>
                </a:solidFill>
                <a:highlight>
                  <a:srgbClr val="FFFFFF"/>
                </a:highlight>
                <a:uFill>
                  <a:noFill/>
                </a:uFill>
                <a:hlinkClick r:id="rId3"/>
              </a:rPr>
              <a:t>Web</a:t>
            </a:r>
            <a:r>
              <a:rPr lang="en">
                <a:solidFill>
                  <a:srgbClr val="222222"/>
                </a:solidFill>
                <a:highlight>
                  <a:srgbClr val="FFFFFF"/>
                </a:highlight>
              </a:rPr>
              <a:t> technologies such as </a:t>
            </a:r>
            <a:r>
              <a:rPr lang="en">
                <a:solidFill>
                  <a:srgbClr val="0B0080"/>
                </a:solidFill>
                <a:highlight>
                  <a:srgbClr val="FFFFFF"/>
                </a:highlight>
                <a:uFill>
                  <a:noFill/>
                </a:uFill>
                <a:hlinkClick r:id="rId4"/>
              </a:rPr>
              <a:t>HTTP</a:t>
            </a:r>
            <a:r>
              <a:rPr lang="en">
                <a:solidFill>
                  <a:srgbClr val="222222"/>
                </a:solidFill>
                <a:highlight>
                  <a:srgbClr val="FFFFFF"/>
                </a:highlight>
              </a:rPr>
              <a:t>, </a:t>
            </a:r>
            <a:r>
              <a:rPr lang="en">
                <a:solidFill>
                  <a:srgbClr val="0B0080"/>
                </a:solidFill>
                <a:highlight>
                  <a:srgbClr val="FFFFFF"/>
                </a:highlight>
                <a:uFill>
                  <a:noFill/>
                </a:uFill>
                <a:hlinkClick r:id="rId5"/>
              </a:rPr>
              <a:t>RDF</a:t>
            </a:r>
            <a:r>
              <a:rPr lang="en">
                <a:solidFill>
                  <a:srgbClr val="222222"/>
                </a:solidFill>
                <a:highlight>
                  <a:srgbClr val="FFFFFF"/>
                </a:highlight>
              </a:rPr>
              <a:t> and </a:t>
            </a:r>
            <a:r>
              <a:rPr lang="en">
                <a:solidFill>
                  <a:srgbClr val="0B0080"/>
                </a:solidFill>
                <a:highlight>
                  <a:srgbClr val="FFFFFF"/>
                </a:highlight>
                <a:uFill>
                  <a:noFill/>
                </a:uFill>
                <a:hlinkClick r:id="rId6"/>
              </a:rPr>
              <a:t>URIs</a:t>
            </a:r>
            <a:r>
              <a:rPr lang="en">
                <a:solidFill>
                  <a:srgbClr val="222222"/>
                </a:solidFill>
                <a:highlight>
                  <a:srgbClr val="FFFFFF"/>
                </a:highlight>
              </a:rPr>
              <a:t>, but rather than using them to serve web pages only for human readers, it extends them to share information in a way that can be read automatically by computers.</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Linked data may also be </a:t>
            </a:r>
            <a:r>
              <a:rPr lang="en">
                <a:solidFill>
                  <a:srgbClr val="0B0080"/>
                </a:solidFill>
                <a:highlight>
                  <a:srgbClr val="FFFFFF"/>
                </a:highlight>
                <a:uFill>
                  <a:noFill/>
                </a:uFill>
                <a:hlinkClick r:id="rId7"/>
              </a:rPr>
              <a:t>open data</a:t>
            </a:r>
            <a:r>
              <a:rPr lang="en">
                <a:solidFill>
                  <a:srgbClr val="222222"/>
                </a:solidFill>
                <a:highlight>
                  <a:srgbClr val="FFFFFF"/>
                </a:highlight>
              </a:rPr>
              <a:t>, in which case it is usually described as linked open data (LOD).</a:t>
            </a:r>
            <a:endParaRPr>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data standards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solidFill>
                  <a:srgbClr val="222222"/>
                </a:solidFill>
                <a:highlight>
                  <a:srgbClr val="FFFFFF"/>
                </a:highlight>
              </a:rPr>
              <a:t>Use </a:t>
            </a:r>
            <a:r>
              <a:rPr lang="en">
                <a:solidFill>
                  <a:srgbClr val="0B0080"/>
                </a:solidFill>
                <a:highlight>
                  <a:srgbClr val="FFFFFF"/>
                </a:highlight>
                <a:uFill>
                  <a:noFill/>
                </a:uFill>
                <a:hlinkClick r:id="rId3"/>
              </a:rPr>
              <a:t>URIs</a:t>
            </a:r>
            <a:r>
              <a:rPr lang="en">
                <a:solidFill>
                  <a:srgbClr val="222222"/>
                </a:solidFill>
                <a:highlight>
                  <a:srgbClr val="FFFFFF"/>
                </a:highlight>
              </a:rPr>
              <a:t> to name (identify) things.</a:t>
            </a:r>
            <a:endParaRPr>
              <a:solidFill>
                <a:srgbClr val="222222"/>
              </a:solidFill>
              <a:highlight>
                <a:srgbClr val="FFFFFF"/>
              </a:highlight>
            </a:endParaRPr>
          </a:p>
          <a:p>
            <a:pPr indent="-342900" lvl="0" marL="457200" rtl="0" algn="l">
              <a:spcBef>
                <a:spcPts val="0"/>
              </a:spcBef>
              <a:spcAft>
                <a:spcPts val="0"/>
              </a:spcAft>
              <a:buSzPts val="1800"/>
              <a:buChar char="●"/>
            </a:pPr>
            <a:r>
              <a:rPr lang="en">
                <a:solidFill>
                  <a:srgbClr val="222222"/>
                </a:solidFill>
                <a:highlight>
                  <a:srgbClr val="FFFFFF"/>
                </a:highlight>
              </a:rPr>
              <a:t>Use </a:t>
            </a:r>
            <a:r>
              <a:rPr lang="en">
                <a:solidFill>
                  <a:srgbClr val="0B0080"/>
                </a:solidFill>
                <a:highlight>
                  <a:srgbClr val="FFFFFF"/>
                </a:highlight>
                <a:uFill>
                  <a:noFill/>
                </a:uFill>
                <a:hlinkClick r:id="rId4"/>
              </a:rPr>
              <a:t>HTTP</a:t>
            </a:r>
            <a:r>
              <a:rPr lang="en">
                <a:solidFill>
                  <a:srgbClr val="222222"/>
                </a:solidFill>
                <a:highlight>
                  <a:srgbClr val="FFFFFF"/>
                </a:highlight>
              </a:rPr>
              <a:t> URIs so that these things can be looked up (interpreted, "dereferenced").</a:t>
            </a:r>
            <a:endParaRPr>
              <a:solidFill>
                <a:srgbClr val="222222"/>
              </a:solidFill>
              <a:highlight>
                <a:srgbClr val="FFFFFF"/>
              </a:highlight>
            </a:endParaRPr>
          </a:p>
          <a:p>
            <a:pPr indent="-342900" lvl="0" marL="457200" rtl="0" algn="l">
              <a:spcBef>
                <a:spcPts val="0"/>
              </a:spcBef>
              <a:spcAft>
                <a:spcPts val="0"/>
              </a:spcAft>
              <a:buSzPts val="1800"/>
              <a:buChar char="●"/>
            </a:pPr>
            <a:r>
              <a:rPr lang="en">
                <a:solidFill>
                  <a:srgbClr val="222222"/>
                </a:solidFill>
                <a:highlight>
                  <a:srgbClr val="FFFFFF"/>
                </a:highlight>
              </a:rPr>
              <a:t>Provide useful information about what a name identifies when it's looked up, using open standards such as </a:t>
            </a:r>
            <a:r>
              <a:rPr lang="en">
                <a:solidFill>
                  <a:srgbClr val="0B0080"/>
                </a:solidFill>
                <a:highlight>
                  <a:srgbClr val="FFFFFF"/>
                </a:highlight>
                <a:uFill>
                  <a:noFill/>
                </a:uFill>
                <a:hlinkClick r:id="rId5"/>
              </a:rPr>
              <a:t>RDF</a:t>
            </a:r>
            <a:r>
              <a:rPr lang="en">
                <a:solidFill>
                  <a:srgbClr val="222222"/>
                </a:solidFill>
                <a:highlight>
                  <a:srgbClr val="FFFFFF"/>
                </a:highlight>
              </a:rPr>
              <a:t>, </a:t>
            </a:r>
            <a:r>
              <a:rPr lang="en">
                <a:solidFill>
                  <a:srgbClr val="0B0080"/>
                </a:solidFill>
                <a:highlight>
                  <a:srgbClr val="FFFFFF"/>
                </a:highlight>
                <a:uFill>
                  <a:noFill/>
                </a:uFill>
                <a:hlinkClick r:id="rId6"/>
              </a:rPr>
              <a:t>SPARQL</a:t>
            </a:r>
            <a:r>
              <a:rPr lang="en">
                <a:solidFill>
                  <a:srgbClr val="222222"/>
                </a:solidFill>
                <a:highlight>
                  <a:srgbClr val="FFFFFF"/>
                </a:highlight>
              </a:rPr>
              <a:t>, etc.</a:t>
            </a:r>
            <a:endParaRPr>
              <a:solidFill>
                <a:srgbClr val="222222"/>
              </a:solidFill>
              <a:highlight>
                <a:srgbClr val="FFFFFF"/>
              </a:highlight>
            </a:endParaRPr>
          </a:p>
          <a:p>
            <a:pPr indent="0" lvl="0" marL="457200" rtl="0" algn="l">
              <a:spcBef>
                <a:spcPts val="600"/>
              </a:spcBef>
              <a:spcAft>
                <a:spcPts val="0"/>
              </a:spcAft>
              <a:buNone/>
            </a:pPr>
            <a:r>
              <a:t/>
            </a:r>
            <a:endParaRPr>
              <a:solidFill>
                <a:srgbClr val="222222"/>
              </a:solidFill>
              <a:highlight>
                <a:srgbClr val="FFFFFF"/>
              </a:highlight>
            </a:endParaRPr>
          </a:p>
          <a:p>
            <a:pPr indent="0" lvl="0" marL="0" rtl="0" algn="l">
              <a:spcBef>
                <a:spcPts val="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Linked databases</a:t>
            </a:r>
            <a:endParaRPr/>
          </a:p>
        </p:txBody>
      </p:sp>
      <p:sp>
        <p:nvSpPr>
          <p:cNvPr id="79" name="Google Shape;79;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685800" rtl="0" algn="l">
              <a:spcBef>
                <a:spcPts val="600"/>
              </a:spcBef>
              <a:spcAft>
                <a:spcPts val="0"/>
              </a:spcAft>
              <a:buClr>
                <a:srgbClr val="222222"/>
              </a:buClr>
              <a:buSzPts val="1800"/>
              <a:buChar char="●"/>
            </a:pPr>
            <a:r>
              <a:rPr lang="en">
                <a:solidFill>
                  <a:srgbClr val="0B0080"/>
                </a:solidFill>
                <a:highlight>
                  <a:srgbClr val="FFFFFF"/>
                </a:highlight>
                <a:uFill>
                  <a:noFill/>
                </a:uFill>
                <a:hlinkClick r:id="rId3"/>
              </a:rPr>
              <a:t>DBpedia</a:t>
            </a:r>
            <a:r>
              <a:rPr lang="en">
                <a:solidFill>
                  <a:srgbClr val="222222"/>
                </a:solidFill>
                <a:highlight>
                  <a:srgbClr val="FFFFFF"/>
                </a:highlight>
              </a:rPr>
              <a:t> – a dataset containing extracted data from Wikipedia; it contains about 3.4 million concepts described by 1 billion </a:t>
            </a:r>
            <a:r>
              <a:rPr lang="en">
                <a:solidFill>
                  <a:srgbClr val="0B0080"/>
                </a:solidFill>
                <a:highlight>
                  <a:srgbClr val="FFFFFF"/>
                </a:highlight>
                <a:uFill>
                  <a:noFill/>
                </a:uFill>
                <a:hlinkClick r:id="rId4"/>
              </a:rPr>
              <a:t>triples</a:t>
            </a:r>
            <a:r>
              <a:rPr lang="en">
                <a:solidFill>
                  <a:srgbClr val="222222"/>
                </a:solidFill>
                <a:highlight>
                  <a:srgbClr val="FFFFFF"/>
                </a:highlight>
              </a:rPr>
              <a:t>, including abstracts in 11 different languages</a:t>
            </a:r>
            <a:endParaRPr>
              <a:solidFill>
                <a:srgbClr val="222222"/>
              </a:solidFill>
              <a:highlight>
                <a:srgbClr val="FFFFFF"/>
              </a:highlight>
            </a:endParaRPr>
          </a:p>
          <a:p>
            <a:pPr indent="-342900" lvl="0" marL="685800" rtl="0" algn="l">
              <a:spcBef>
                <a:spcPts val="0"/>
              </a:spcBef>
              <a:spcAft>
                <a:spcPts val="0"/>
              </a:spcAft>
              <a:buClr>
                <a:srgbClr val="222222"/>
              </a:buClr>
              <a:buSzPts val="1800"/>
              <a:buChar char="●"/>
            </a:pPr>
            <a:r>
              <a:rPr lang="en">
                <a:solidFill>
                  <a:srgbClr val="0B0080"/>
                </a:solidFill>
                <a:highlight>
                  <a:srgbClr val="FFFFFF"/>
                </a:highlight>
                <a:uFill>
                  <a:noFill/>
                </a:uFill>
                <a:hlinkClick r:id="rId5"/>
              </a:rPr>
              <a:t>FOAF</a:t>
            </a:r>
            <a:r>
              <a:rPr lang="en">
                <a:solidFill>
                  <a:srgbClr val="222222"/>
                </a:solidFill>
                <a:highlight>
                  <a:srgbClr val="FFFFFF"/>
                </a:highlight>
              </a:rPr>
              <a:t> – a dataset describing persons, their properties and relationships</a:t>
            </a:r>
            <a:endParaRPr>
              <a:solidFill>
                <a:srgbClr val="222222"/>
              </a:solidFill>
              <a:highlight>
                <a:srgbClr val="FFFFFF"/>
              </a:highlight>
            </a:endParaRPr>
          </a:p>
          <a:p>
            <a:pPr indent="-342900" lvl="0" marL="685800" rtl="0" algn="l">
              <a:spcBef>
                <a:spcPts val="0"/>
              </a:spcBef>
              <a:spcAft>
                <a:spcPts val="0"/>
              </a:spcAft>
              <a:buClr>
                <a:srgbClr val="222222"/>
              </a:buClr>
              <a:buSzPts val="1800"/>
              <a:buChar char="●"/>
            </a:pPr>
            <a:r>
              <a:rPr lang="en">
                <a:solidFill>
                  <a:srgbClr val="0B0080"/>
                </a:solidFill>
                <a:highlight>
                  <a:srgbClr val="FFFFFF"/>
                </a:highlight>
                <a:uFill>
                  <a:noFill/>
                </a:uFill>
                <a:hlinkClick r:id="rId6"/>
              </a:rPr>
              <a:t>GeoNames</a:t>
            </a:r>
            <a:r>
              <a:rPr lang="en">
                <a:solidFill>
                  <a:srgbClr val="222222"/>
                </a:solidFill>
                <a:highlight>
                  <a:srgbClr val="FFFFFF"/>
                </a:highlight>
              </a:rPr>
              <a:t> – provides RDF descriptions of more than 7,500,000 geographical features worldwide.</a:t>
            </a:r>
            <a:endParaRPr>
              <a:solidFill>
                <a:srgbClr val="222222"/>
              </a:solidFill>
              <a:highlight>
                <a:srgbClr val="FFFFFF"/>
              </a:highlight>
            </a:endParaRPr>
          </a:p>
          <a:p>
            <a:pPr indent="-342900" lvl="0" marL="685800" rtl="0" algn="l">
              <a:spcBef>
                <a:spcPts val="0"/>
              </a:spcBef>
              <a:spcAft>
                <a:spcPts val="0"/>
              </a:spcAft>
              <a:buClr>
                <a:srgbClr val="222222"/>
              </a:buClr>
              <a:buSzPts val="1800"/>
              <a:buChar char="●"/>
            </a:pPr>
            <a:r>
              <a:rPr lang="en">
                <a:solidFill>
                  <a:srgbClr val="0B0080"/>
                </a:solidFill>
                <a:highlight>
                  <a:srgbClr val="FFFFFF"/>
                </a:highlight>
                <a:uFill>
                  <a:noFill/>
                </a:uFill>
                <a:hlinkClick r:id="rId7"/>
              </a:rPr>
              <a:t>UMBEL</a:t>
            </a:r>
            <a:r>
              <a:rPr lang="en">
                <a:solidFill>
                  <a:srgbClr val="222222"/>
                </a:solidFill>
                <a:highlight>
                  <a:srgbClr val="FFFFFF"/>
                </a:highlight>
              </a:rPr>
              <a:t> – a lightweight reference structure of 20,000 subject concept classes and their relationships derived from </a:t>
            </a:r>
            <a:r>
              <a:rPr lang="en">
                <a:solidFill>
                  <a:srgbClr val="0B0080"/>
                </a:solidFill>
                <a:highlight>
                  <a:srgbClr val="FFFFFF"/>
                </a:highlight>
                <a:uFill>
                  <a:noFill/>
                </a:uFill>
                <a:hlinkClick r:id="rId8"/>
              </a:rPr>
              <a:t>OpenCyc</a:t>
            </a:r>
            <a:r>
              <a:rPr lang="en">
                <a:solidFill>
                  <a:srgbClr val="222222"/>
                </a:solidFill>
                <a:highlight>
                  <a:srgbClr val="FFFFFF"/>
                </a:highlight>
              </a:rPr>
              <a:t>, which can act as binding classes to external data; also has links to 1.5 million named entities from DBpedia and </a:t>
            </a:r>
            <a:r>
              <a:rPr lang="en">
                <a:solidFill>
                  <a:srgbClr val="0B0080"/>
                </a:solidFill>
                <a:highlight>
                  <a:srgbClr val="FFFFFF"/>
                </a:highlight>
                <a:uFill>
                  <a:noFill/>
                </a:uFill>
                <a:hlinkClick r:id="rId9"/>
              </a:rPr>
              <a:t>YAGO</a:t>
            </a:r>
            <a:endParaRPr>
              <a:solidFill>
                <a:srgbClr val="0B0080"/>
              </a:solidFill>
              <a:highlight>
                <a:srgbClr val="FFFFFF"/>
              </a:highlight>
            </a:endParaRPr>
          </a:p>
          <a:p>
            <a:pPr indent="-342900" lvl="0" marL="685800" rtl="0" algn="l">
              <a:spcBef>
                <a:spcPts val="0"/>
              </a:spcBef>
              <a:spcAft>
                <a:spcPts val="0"/>
              </a:spcAft>
              <a:buClr>
                <a:srgbClr val="222222"/>
              </a:buClr>
              <a:buSzPts val="1800"/>
              <a:buChar char="●"/>
            </a:pPr>
            <a:r>
              <a:rPr lang="en">
                <a:solidFill>
                  <a:srgbClr val="0B0080"/>
                </a:solidFill>
                <a:highlight>
                  <a:srgbClr val="FFFFFF"/>
                </a:highlight>
                <a:uFill>
                  <a:noFill/>
                </a:uFill>
                <a:hlinkClick r:id="rId10"/>
              </a:rPr>
              <a:t>Wikidata</a:t>
            </a:r>
            <a:r>
              <a:rPr lang="en">
                <a:solidFill>
                  <a:srgbClr val="222222"/>
                </a:solidFill>
                <a:highlight>
                  <a:srgbClr val="FFFFFF"/>
                </a:highlight>
              </a:rPr>
              <a:t> – a collaboratively-created linked dataset that acts as central storage for the structured data of its </a:t>
            </a:r>
            <a:r>
              <a:rPr lang="en">
                <a:solidFill>
                  <a:srgbClr val="0B0080"/>
                </a:solidFill>
                <a:highlight>
                  <a:srgbClr val="FFFFFF"/>
                </a:highlight>
                <a:uFill>
                  <a:noFill/>
                </a:uFill>
                <a:hlinkClick r:id="rId11"/>
              </a:rPr>
              <a:t>Wikimedia Foundation</a:t>
            </a:r>
            <a:r>
              <a:rPr lang="en">
                <a:solidFill>
                  <a:srgbClr val="222222"/>
                </a:solidFill>
                <a:highlight>
                  <a:srgbClr val="FFFFFF"/>
                </a:highlight>
              </a:rPr>
              <a:t> sister projects</a:t>
            </a:r>
            <a:endParaRPr>
              <a:solidFill>
                <a:srgbClr val="222222"/>
              </a:solidFill>
              <a:highlight>
                <a:srgbClr val="FFFFFF"/>
              </a:highlight>
            </a:endParaRPr>
          </a:p>
          <a:p>
            <a:pPr indent="0" lvl="0" marL="0" rtl="0" algn="l">
              <a:spcBef>
                <a:spcPts val="1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Linked data allows users to explore data in more novel ways.</a:t>
            </a:r>
            <a:endParaRPr/>
          </a:p>
          <a:p>
            <a:pPr indent="-317500" lvl="1" marL="914400" rtl="0" algn="l">
              <a:spcBef>
                <a:spcPts val="0"/>
              </a:spcBef>
              <a:spcAft>
                <a:spcPts val="0"/>
              </a:spcAft>
              <a:buSzPts val="1400"/>
              <a:buChar char="○"/>
            </a:pPr>
            <a:r>
              <a:rPr lang="en"/>
              <a:t>Answering complex questions</a:t>
            </a:r>
            <a:endParaRPr/>
          </a:p>
          <a:p>
            <a:pPr indent="-317500" lvl="2" marL="1371600" rtl="0" algn="l">
              <a:spcBef>
                <a:spcPts val="0"/>
              </a:spcBef>
              <a:spcAft>
                <a:spcPts val="0"/>
              </a:spcAft>
              <a:buSzPts val="1400"/>
              <a:buChar char="■"/>
            </a:pPr>
            <a:r>
              <a:rPr lang="en"/>
              <a:t>Eg: </a:t>
            </a:r>
            <a:r>
              <a:rPr lang="en">
                <a:solidFill>
                  <a:srgbClr val="292B2C"/>
                </a:solidFill>
                <a:highlight>
                  <a:srgbClr val="FAFAFA"/>
                </a:highlight>
              </a:rPr>
              <a:t>Give me the names of all pianists taught by x, where x was taught the piano by Liszt</a:t>
            </a:r>
            <a:endParaRPr>
              <a:solidFill>
                <a:srgbClr val="292B2C"/>
              </a:solidFill>
              <a:highlight>
                <a:srgbClr val="FAFAFA"/>
              </a:highlight>
            </a:endParaRPr>
          </a:p>
          <a:p>
            <a:pPr indent="-317500" lvl="2" marL="1371600" rtl="0" algn="l">
              <a:spcBef>
                <a:spcPts val="0"/>
              </a:spcBef>
              <a:spcAft>
                <a:spcPts val="0"/>
              </a:spcAft>
              <a:buClr>
                <a:srgbClr val="292B2C"/>
              </a:buClr>
              <a:buSzPts val="1400"/>
              <a:buChar char="■"/>
            </a:pPr>
            <a:r>
              <a:rPr lang="en">
                <a:solidFill>
                  <a:srgbClr val="292B2C"/>
                </a:solidFill>
                <a:highlight>
                  <a:srgbClr val="FAFAFA"/>
                </a:highlight>
              </a:rPr>
              <a:t>Requires building ontologies </a:t>
            </a:r>
            <a:endParaRPr>
              <a:solidFill>
                <a:srgbClr val="292B2C"/>
              </a:solidFill>
              <a:highlight>
                <a:srgbClr val="FAFAFA"/>
              </a:highlight>
            </a:endParaRPr>
          </a:p>
          <a:p>
            <a:pPr indent="-317500" lvl="1" marL="914400" rtl="0" algn="l">
              <a:spcBef>
                <a:spcPts val="0"/>
              </a:spcBef>
              <a:spcAft>
                <a:spcPts val="0"/>
              </a:spcAft>
              <a:buClr>
                <a:srgbClr val="3A343A"/>
              </a:buClr>
              <a:buSzPts val="1400"/>
              <a:buChar char="○"/>
            </a:pPr>
            <a:r>
              <a:rPr lang="en">
                <a:solidFill>
                  <a:srgbClr val="3A343A"/>
                </a:solidFill>
                <a:highlight>
                  <a:srgbClr val="FFFFFF"/>
                </a:highlight>
              </a:rPr>
              <a:t>Linked data is used to build knowledge graphs that connect information about entities of various types. Eg: Google’s knowledge graph. </a:t>
            </a:r>
            <a:endParaRPr>
              <a:solidFill>
                <a:srgbClr val="3A343A"/>
              </a:solidFill>
              <a:highlight>
                <a:srgbClr val="FFFFFF"/>
              </a:highlight>
            </a:endParaRPr>
          </a:p>
          <a:p>
            <a:pPr indent="-317500" lvl="1" marL="914400" rtl="0" algn="l">
              <a:spcBef>
                <a:spcPts val="0"/>
              </a:spcBef>
              <a:spcAft>
                <a:spcPts val="0"/>
              </a:spcAft>
              <a:buClr>
                <a:srgbClr val="3A343A"/>
              </a:buClr>
              <a:buSzPts val="1400"/>
              <a:buChar char="○"/>
            </a:pPr>
            <a:r>
              <a:rPr lang="en">
                <a:solidFill>
                  <a:srgbClr val="3A343A"/>
                </a:solidFill>
                <a:highlight>
                  <a:srgbClr val="FFFFFF"/>
                </a:highlight>
              </a:rPr>
              <a:t>Allowing to answer questions over a </a:t>
            </a:r>
            <a:r>
              <a:rPr lang="en">
                <a:solidFill>
                  <a:srgbClr val="3A343A"/>
                </a:solidFill>
                <a:highlight>
                  <a:srgbClr val="FFFFFF"/>
                </a:highlight>
              </a:rPr>
              <a:t>knowledge</a:t>
            </a:r>
            <a:r>
              <a:rPr lang="en">
                <a:solidFill>
                  <a:srgbClr val="3A343A"/>
                </a:solidFill>
                <a:highlight>
                  <a:srgbClr val="FFFFFF"/>
                </a:highlight>
              </a:rPr>
              <a:t> graph.</a:t>
            </a:r>
            <a:endParaRPr>
              <a:solidFill>
                <a:srgbClr val="3A343A"/>
              </a:solidFill>
              <a:highlight>
                <a:srgbClr val="FFFFFF"/>
              </a:highlight>
            </a:endParaRPr>
          </a:p>
          <a:p>
            <a:pPr indent="-317500" lvl="1" marL="914400" rtl="0" algn="l">
              <a:spcBef>
                <a:spcPts val="0"/>
              </a:spcBef>
              <a:spcAft>
                <a:spcPts val="0"/>
              </a:spcAft>
              <a:buClr>
                <a:srgbClr val="3A343A"/>
              </a:buClr>
              <a:buSzPts val="1400"/>
              <a:buChar char="○"/>
            </a:pPr>
            <a:r>
              <a:rPr lang="en">
                <a:solidFill>
                  <a:srgbClr val="3A343A"/>
                </a:solidFill>
                <a:highlight>
                  <a:srgbClr val="FFFFFF"/>
                </a:highlight>
              </a:rPr>
              <a:t>Infer links to use for recommendation over knowledge graphs</a:t>
            </a:r>
            <a:endParaRPr>
              <a:solidFill>
                <a:srgbClr val="3A343A"/>
              </a:solidFill>
              <a:highlight>
                <a:srgbClr val="FFFFFF"/>
              </a:highlight>
            </a:endParaRPr>
          </a:p>
          <a:p>
            <a:pPr indent="-317500" lvl="1" marL="914400" rtl="0" algn="l">
              <a:spcBef>
                <a:spcPts val="0"/>
              </a:spcBef>
              <a:spcAft>
                <a:spcPts val="0"/>
              </a:spcAft>
              <a:buClr>
                <a:srgbClr val="3A343A"/>
              </a:buClr>
              <a:buSzPts val="1400"/>
              <a:buChar char="○"/>
            </a:pPr>
            <a:r>
              <a:rPr lang="en">
                <a:solidFill>
                  <a:srgbClr val="3A343A"/>
                </a:solidFill>
                <a:highlight>
                  <a:srgbClr val="FFFFFF"/>
                </a:highlight>
              </a:rPr>
              <a:t>Knowledge graph completion techniques with machine learning help in adding more links to the data by enriching it </a:t>
            </a:r>
            <a:endParaRPr>
              <a:solidFill>
                <a:srgbClr val="3A343A"/>
              </a:solidFill>
              <a:highlight>
                <a:srgbClr val="FFFFFF"/>
              </a:highlight>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data for Machine Learning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requires training models with large amounts data.</a:t>
            </a:r>
            <a:endParaRPr/>
          </a:p>
          <a:p>
            <a:pPr indent="-342900" lvl="0" marL="457200" rtl="0" algn="l">
              <a:spcBef>
                <a:spcPts val="0"/>
              </a:spcBef>
              <a:spcAft>
                <a:spcPts val="0"/>
              </a:spcAft>
              <a:buSzPts val="1800"/>
              <a:buChar char="●"/>
            </a:pPr>
            <a:r>
              <a:rPr lang="en"/>
              <a:t>The availability of more features increases the learning capacity of the model.</a:t>
            </a:r>
            <a:endParaRPr/>
          </a:p>
          <a:p>
            <a:pPr indent="-342900" lvl="0" marL="457200" rtl="0" algn="l">
              <a:spcBef>
                <a:spcPts val="0"/>
              </a:spcBef>
              <a:spcAft>
                <a:spcPts val="0"/>
              </a:spcAft>
              <a:buSzPts val="1800"/>
              <a:buChar char="●"/>
            </a:pPr>
            <a:r>
              <a:rPr lang="en">
                <a:highlight>
                  <a:srgbClr val="FCFCFC"/>
                </a:highlight>
                <a:latin typeface="Georgia"/>
                <a:ea typeface="Georgia"/>
                <a:cs typeface="Georgia"/>
                <a:sym typeface="Georgia"/>
              </a:rPr>
              <a:t>With linked data it is possible to,</a:t>
            </a:r>
            <a:endParaRPr>
              <a:highlight>
                <a:srgbClr val="FCFCFC"/>
              </a:highlight>
              <a:latin typeface="Georgia"/>
              <a:ea typeface="Georgia"/>
              <a:cs typeface="Georgia"/>
              <a:sym typeface="Georgia"/>
            </a:endParaRPr>
          </a:p>
          <a:p>
            <a:pPr indent="-342900" lvl="1" marL="914400" rtl="0" algn="l">
              <a:spcBef>
                <a:spcPts val="0"/>
              </a:spcBef>
              <a:spcAft>
                <a:spcPts val="0"/>
              </a:spcAft>
              <a:buSzPts val="1800"/>
              <a:buChar char="○"/>
            </a:pPr>
            <a:r>
              <a:rPr lang="en" sz="1800">
                <a:highlight>
                  <a:srgbClr val="FCFCFC"/>
                </a:highlight>
                <a:latin typeface="Georgia"/>
                <a:ea typeface="Georgia"/>
                <a:cs typeface="Georgia"/>
                <a:sym typeface="Georgia"/>
              </a:rPr>
              <a:t>discover automatically datasets where the entities of interest occur</a:t>
            </a:r>
            <a:endParaRPr sz="1800">
              <a:highlight>
                <a:srgbClr val="FCFCFC"/>
              </a:highlight>
              <a:latin typeface="Georgia"/>
              <a:ea typeface="Georgia"/>
              <a:cs typeface="Georgia"/>
              <a:sym typeface="Georgia"/>
            </a:endParaRPr>
          </a:p>
          <a:p>
            <a:pPr indent="-342900" lvl="1" marL="914400" rtl="0" algn="l">
              <a:spcBef>
                <a:spcPts val="0"/>
              </a:spcBef>
              <a:spcAft>
                <a:spcPts val="0"/>
              </a:spcAft>
              <a:buSzPts val="1800"/>
              <a:buChar char="○"/>
            </a:pPr>
            <a:r>
              <a:rPr lang="en" sz="1800">
                <a:highlight>
                  <a:srgbClr val="FCFCFC"/>
                </a:highlight>
                <a:latin typeface="Georgia"/>
                <a:ea typeface="Georgia"/>
                <a:cs typeface="Georgia"/>
                <a:sym typeface="Georgia"/>
              </a:rPr>
              <a:t>show to the user a big number of useful features for these entities and</a:t>
            </a:r>
            <a:endParaRPr sz="1800">
              <a:highlight>
                <a:srgbClr val="FCFCFC"/>
              </a:highlight>
              <a:latin typeface="Georgia"/>
              <a:ea typeface="Georgia"/>
              <a:cs typeface="Georgia"/>
              <a:sym typeface="Georgia"/>
            </a:endParaRPr>
          </a:p>
          <a:p>
            <a:pPr indent="-342900" lvl="1" marL="914400" rtl="0" algn="l">
              <a:spcBef>
                <a:spcPts val="0"/>
              </a:spcBef>
              <a:spcAft>
                <a:spcPts val="0"/>
              </a:spcAft>
              <a:buSzPts val="1800"/>
              <a:buChar char="○"/>
            </a:pPr>
            <a:r>
              <a:rPr lang="en" sz="1800">
                <a:highlight>
                  <a:srgbClr val="FCFCFC"/>
                </a:highlight>
                <a:latin typeface="Georgia"/>
                <a:ea typeface="Georgia"/>
                <a:cs typeface="Georgia"/>
                <a:sym typeface="Georgia"/>
              </a:rPr>
              <a:t>create automatically the selected features by sending SPARQL queries. </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t>Structured data for Machine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applications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Char char="●"/>
            </a:pPr>
            <a:r>
              <a:rPr lang="en">
                <a:solidFill>
                  <a:srgbClr val="24292E"/>
                </a:solidFill>
                <a:highlight>
                  <a:srgbClr val="FFFFFF"/>
                </a:highlight>
              </a:rPr>
              <a:t>Spell checker</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Tamil </a:t>
            </a:r>
            <a:r>
              <a:rPr lang="en">
                <a:solidFill>
                  <a:srgbClr val="24292E"/>
                </a:solidFill>
                <a:highlight>
                  <a:srgbClr val="FFFFFF"/>
                </a:highlight>
              </a:rPr>
              <a:t>paraphrase</a:t>
            </a:r>
            <a:r>
              <a:rPr lang="en">
                <a:solidFill>
                  <a:srgbClr val="24292E"/>
                </a:solidFill>
                <a:highlight>
                  <a:srgbClr val="FFFFFF"/>
                </a:highlight>
              </a:rPr>
              <a:t> detection</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Tamil speech to text and text to speech systems</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Machine translation systems - English to Tamil, Tamil to English, Tamil to Dravidian languages</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Information extraction insights</a:t>
            </a:r>
            <a:endParaRPr>
              <a:solidFill>
                <a:srgbClr val="24292E"/>
              </a:solidFill>
              <a:highlight>
                <a:srgbClr val="FFFFFF"/>
              </a:highlight>
            </a:endParaRPr>
          </a:p>
          <a:p>
            <a:pPr indent="-317500" lvl="1" marL="914400" rtl="0" algn="l">
              <a:spcBef>
                <a:spcPts val="0"/>
              </a:spcBef>
              <a:spcAft>
                <a:spcPts val="0"/>
              </a:spcAft>
              <a:buClr>
                <a:srgbClr val="24292E"/>
              </a:buClr>
              <a:buSzPts val="1400"/>
              <a:buChar char="○"/>
            </a:pPr>
            <a:r>
              <a:rPr lang="en">
                <a:solidFill>
                  <a:srgbClr val="24292E"/>
                </a:solidFill>
                <a:highlight>
                  <a:srgbClr val="FFFFFF"/>
                </a:highlight>
              </a:rPr>
              <a:t>Detecting historical trends for topics</a:t>
            </a:r>
            <a:endParaRPr>
              <a:solidFill>
                <a:srgbClr val="24292E"/>
              </a:solidFill>
              <a:highlight>
                <a:srgbClr val="FFFFFF"/>
              </a:highlight>
            </a:endParaRPr>
          </a:p>
          <a:p>
            <a:pPr indent="-317500" lvl="1" marL="914400" rtl="0" algn="l">
              <a:spcBef>
                <a:spcPts val="0"/>
              </a:spcBef>
              <a:spcAft>
                <a:spcPts val="0"/>
              </a:spcAft>
              <a:buClr>
                <a:srgbClr val="24292E"/>
              </a:buClr>
              <a:buSzPts val="1400"/>
              <a:buChar char="○"/>
            </a:pPr>
            <a:r>
              <a:rPr lang="en">
                <a:solidFill>
                  <a:srgbClr val="24292E"/>
                </a:solidFill>
                <a:highlight>
                  <a:srgbClr val="FFFFFF"/>
                </a:highlight>
              </a:rPr>
              <a:t>Sentiment analysis of overall text, specific topics in text, sentiment timelines</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Grammar checker </a:t>
            </a:r>
            <a:endParaRPr>
              <a:solidFill>
                <a:srgbClr val="24292E"/>
              </a:solidFill>
              <a:highlight>
                <a:srgbClr val="FFFFFF"/>
              </a:highlight>
            </a:endParaRPr>
          </a:p>
          <a:p>
            <a:pPr indent="-342900" lvl="0" marL="457200" rtl="0" algn="l">
              <a:spcBef>
                <a:spcPts val="0"/>
              </a:spcBef>
              <a:spcAft>
                <a:spcPts val="0"/>
              </a:spcAft>
              <a:buClr>
                <a:srgbClr val="24292E"/>
              </a:buClr>
              <a:buSzPts val="1800"/>
              <a:buChar char="●"/>
            </a:pPr>
            <a:r>
              <a:rPr lang="en">
                <a:solidFill>
                  <a:srgbClr val="24292E"/>
                </a:solidFill>
                <a:highlight>
                  <a:srgbClr val="FFFFFF"/>
                </a:highlight>
              </a:rPr>
              <a:t>Question answering systems</a:t>
            </a:r>
            <a:endParaRPr>
              <a:solidFill>
                <a:srgbClr val="24292E"/>
              </a:solidFill>
              <a:highlight>
                <a:srgbClr val="FFFFFF"/>
              </a:highlight>
            </a:endParaRPr>
          </a:p>
          <a:p>
            <a:pPr indent="0" lvl="0" marL="457200" rtl="0" algn="l">
              <a:spcBef>
                <a:spcPts val="1600"/>
              </a:spcBef>
              <a:spcAft>
                <a:spcPts val="0"/>
              </a:spcAft>
              <a:buNone/>
            </a:pPr>
            <a:r>
              <a:t/>
            </a:r>
            <a:endParaRPr>
              <a:solidFill>
                <a:srgbClr val="24292E"/>
              </a:solidFill>
              <a:highlight>
                <a:srgbClr val="FFFFFF"/>
              </a:highlight>
            </a:endParaRPr>
          </a:p>
          <a:p>
            <a:pPr indent="0" lvl="0" marL="914400" rtl="0" algn="l">
              <a:spcBef>
                <a:spcPts val="1600"/>
              </a:spcBef>
              <a:spcAft>
                <a:spcPts val="0"/>
              </a:spcAft>
              <a:buNone/>
            </a:pPr>
            <a:r>
              <a:t/>
            </a:r>
            <a:endParaRPr>
              <a:solidFill>
                <a:srgbClr val="24292E"/>
              </a:solidFill>
              <a:highlight>
                <a:srgbClr val="FFFFFF"/>
              </a:highlight>
            </a:endParaRPr>
          </a:p>
          <a:p>
            <a:pPr indent="0" lvl="0" marL="457200" rtl="0" algn="l">
              <a:spcBef>
                <a:spcPts val="1600"/>
              </a:spcBef>
              <a:spcAft>
                <a:spcPts val="0"/>
              </a:spcAft>
              <a:buNone/>
            </a:pPr>
            <a:r>
              <a:t/>
            </a:r>
            <a:endParaRPr>
              <a:solidFill>
                <a:srgbClr val="24292E"/>
              </a:solidFill>
              <a:highlight>
                <a:srgbClr val="FFFFFF"/>
              </a:highlight>
            </a:endParaRPr>
          </a:p>
          <a:p>
            <a:pPr indent="0" lvl="0" marL="457200" rtl="0" algn="l">
              <a:spcBef>
                <a:spcPts val="1600"/>
              </a:spcBef>
              <a:spcAft>
                <a:spcPts val="0"/>
              </a:spcAft>
              <a:buNone/>
            </a:pPr>
            <a:r>
              <a:t/>
            </a:r>
            <a:endParaRPr>
              <a:solidFill>
                <a:srgbClr val="24292E"/>
              </a:solidFill>
              <a:highlight>
                <a:srgbClr val="FFFFFF"/>
              </a:highlight>
            </a:endParaRPr>
          </a:p>
          <a:p>
            <a:pPr indent="0" lvl="0" marL="0" rtl="0" algn="l">
              <a:spcBef>
                <a:spcPts val="1600"/>
              </a:spcBef>
              <a:spcAft>
                <a:spcPts val="0"/>
              </a:spcAft>
              <a:buNone/>
            </a:pPr>
            <a:r>
              <a:t/>
            </a:r>
            <a:endParaRPr sz="1200">
              <a:solidFill>
                <a:srgbClr val="24292E"/>
              </a:solidFill>
              <a:highlight>
                <a:srgbClr val="FFFFFF"/>
              </a:highlight>
            </a:endParaRPr>
          </a:p>
          <a:p>
            <a:pPr indent="0" lvl="0" marL="0" rtl="0" algn="l">
              <a:spcBef>
                <a:spcPts val="1600"/>
              </a:spcBef>
              <a:spcAft>
                <a:spcPts val="1600"/>
              </a:spcAft>
              <a:buNone/>
            </a:pPr>
            <a:r>
              <a:t/>
            </a:r>
            <a:endParaRPr sz="1200">
              <a:solidFill>
                <a:srgbClr val="24292E"/>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