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1"/>
  </p:notesMasterIdLst>
  <p:handoutMasterIdLst>
    <p:handoutMasterId r:id="rId22"/>
  </p:handoutMasterIdLst>
  <p:sldIdLst>
    <p:sldId id="257" r:id="rId5"/>
    <p:sldId id="389" r:id="rId6"/>
    <p:sldId id="384" r:id="rId7"/>
    <p:sldId id="317" r:id="rId8"/>
    <p:sldId id="392" r:id="rId9"/>
    <p:sldId id="393" r:id="rId10"/>
    <p:sldId id="394" r:id="rId11"/>
    <p:sldId id="321" r:id="rId12"/>
    <p:sldId id="391" r:id="rId13"/>
    <p:sldId id="268" r:id="rId14"/>
    <p:sldId id="277" r:id="rId15"/>
    <p:sldId id="278" r:id="rId16"/>
    <p:sldId id="279" r:id="rId17"/>
    <p:sldId id="272" r:id="rId18"/>
    <p:sldId id="270"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114" d="100"/>
          <a:sy n="114" d="100"/>
        </p:scale>
        <p:origin x="474" y="84"/>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6/9/2023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6/9/2023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116415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297667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594379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14</a:t>
            </a:fld>
            <a:endParaRPr lang="en-US"/>
          </a:p>
        </p:txBody>
      </p:sp>
    </p:spTree>
    <p:extLst>
      <p:ext uri="{BB962C8B-B14F-4D97-AF65-F5344CB8AC3E}">
        <p14:creationId xmlns:p14="http://schemas.microsoft.com/office/powerpoint/2010/main" val="514541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6" name="Group 4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7" name="Freeform: Shape 4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9" name="Oval 4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Oval 4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2" name="Rectangle 5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b="38859"/>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54" name="Rectangle 53">
            <a:extLst>
              <a:ext uri="{FF2B5EF4-FFF2-40B4-BE49-F238E27FC236}">
                <a16:creationId xmlns:a16="http://schemas.microsoft.com/office/drawing/2014/main" id="{E49CA12F-6E27-4C54-88C4-EE6CE7C47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
            <a:ext cx="12192000" cy="4857751"/>
          </a:xfrm>
          <a:prstGeom prst="rect">
            <a:avLst/>
          </a:prstGeom>
          <a:gradFill flip="none" rotWithShape="1">
            <a:gsLst>
              <a:gs pos="70000">
                <a:schemeClr val="bg2">
                  <a:alpha val="60000"/>
                </a:schemeClr>
              </a:gs>
              <a:gs pos="26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550863" y="549275"/>
            <a:ext cx="7308849" cy="984885"/>
          </a:xfrm>
        </p:spPr>
        <p:txBody>
          <a:bodyPr vert="horz" wrap="square" lIns="0" tIns="0" rIns="0" bIns="0" rtlCol="0" anchor="ctr" anchorCtr="0">
            <a:normAutofit/>
          </a:bodyPr>
          <a:lstStyle/>
          <a:p>
            <a:pPr>
              <a:lnSpc>
                <a:spcPct val="100000"/>
              </a:lnSpc>
            </a:pPr>
            <a:r>
              <a:rPr lang="en-US"/>
              <a:t>Pc interview</a:t>
            </a:r>
          </a:p>
        </p:txBody>
      </p:sp>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8075613" y="549275"/>
            <a:ext cx="3563938" cy="984885"/>
          </a:xfrm>
        </p:spPr>
        <p:txBody>
          <a:bodyPr vert="horz" wrap="square" lIns="0" tIns="0" rIns="0" bIns="0" rtlCol="0" anchor="ctr">
            <a:normAutofit/>
          </a:bodyPr>
          <a:lstStyle/>
          <a:p>
            <a:pPr marL="0" indent="0" algn="r">
              <a:lnSpc>
                <a:spcPct val="100000"/>
              </a:lnSpc>
            </a:pPr>
            <a:r>
              <a:rPr lang="en-US" sz="2400"/>
              <a:t>Coey sherwin</a:t>
            </a:r>
          </a:p>
        </p:txBody>
      </p:sp>
      <p:sp>
        <p:nvSpPr>
          <p:cNvPr id="56" name="Rectangle 55">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2979876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3740286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2496947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9551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2624630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Tree>
    <p:extLst>
      <p:ext uri="{BB962C8B-B14F-4D97-AF65-F5344CB8AC3E}">
        <p14:creationId xmlns:p14="http://schemas.microsoft.com/office/powerpoint/2010/main" val="1420547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3" name="Group 6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84" name="Freeform: Shape 7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5" name="Oval 7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6" name="Oval 7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7" name="Freeform: Shape 7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88" name="Rectangle 7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1" y="580363"/>
            <a:ext cx="5437189" cy="1333055"/>
          </a:xfrm>
        </p:spPr>
        <p:txBody>
          <a:bodyPr vert="horz" wrap="square" lIns="0" tIns="0" rIns="0" bIns="0" rtlCol="0" anchor="t" anchorCtr="0">
            <a:normAutofit/>
          </a:bodyPr>
          <a:lstStyle/>
          <a:p>
            <a:pPr>
              <a:lnSpc>
                <a:spcPct val="100000"/>
              </a:lnSpc>
            </a:pPr>
            <a:r>
              <a:rPr lang="en-US"/>
              <a:t>Agenda</a:t>
            </a:r>
          </a:p>
        </p:txBody>
      </p:sp>
      <p:grpSp>
        <p:nvGrpSpPr>
          <p:cNvPr id="89" name="Group 77">
            <a:extLst>
              <a:ext uri="{FF2B5EF4-FFF2-40B4-BE49-F238E27FC236}">
                <a16:creationId xmlns:a16="http://schemas.microsoft.com/office/drawing/2014/main" id="{11F8F457-0192-4F9A-9EEF-D784521F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02932" y="412017"/>
            <a:ext cx="667800" cy="631474"/>
            <a:chOff x="8069541" y="1262702"/>
            <a:chExt cx="667800" cy="631474"/>
          </a:xfrm>
        </p:grpSpPr>
        <p:sp>
          <p:nvSpPr>
            <p:cNvPr id="79" name="Freeform: Shape 78">
              <a:extLst>
                <a:ext uri="{FF2B5EF4-FFF2-40B4-BE49-F238E27FC236}">
                  <a16:creationId xmlns:a16="http://schemas.microsoft.com/office/drawing/2014/main" id="{811A27EA-330C-4F31-9051-19CBAE9788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0" name="Oval 79">
              <a:extLst>
                <a:ext uri="{FF2B5EF4-FFF2-40B4-BE49-F238E27FC236}">
                  <a16:creationId xmlns:a16="http://schemas.microsoft.com/office/drawing/2014/main" id="{786FC59F-EC76-4A7A-AF75-507FBE3B5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l="24537" r="24511" b="4"/>
          <a:stretch/>
        </p:blipFill>
        <p:spPr>
          <a:xfrm>
            <a:off x="550863" y="2530474"/>
            <a:ext cx="1926000" cy="3779838"/>
          </a:xfrm>
          <a:custGeom>
            <a:avLst/>
            <a:gdLst/>
            <a:ahLst/>
            <a:cxnLst/>
            <a:rect l="l" t="t" r="r" b="b"/>
            <a:pathLst>
              <a:path w="1926000" h="3779838">
                <a:moveTo>
                  <a:pt x="0" y="0"/>
                </a:moveTo>
                <a:lnTo>
                  <a:pt x="1926000" y="0"/>
                </a:lnTo>
                <a:lnTo>
                  <a:pt x="1926000" y="3779838"/>
                </a:lnTo>
                <a:lnTo>
                  <a:pt x="0" y="3779838"/>
                </a:lnTo>
                <a:close/>
              </a:path>
            </a:pathLst>
          </a:custGeo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l="42402" r="6506" b="1"/>
          <a:stretch/>
        </p:blipFill>
        <p:spPr>
          <a:xfrm>
            <a:off x="4399263" y="2530474"/>
            <a:ext cx="1926000" cy="3779838"/>
          </a:xfrm>
          <a:custGeom>
            <a:avLst/>
            <a:gdLst/>
            <a:ahLst/>
            <a:cxnLst/>
            <a:rect l="l" t="t" r="r" b="b"/>
            <a:pathLst>
              <a:path w="1926000" h="3779838">
                <a:moveTo>
                  <a:pt x="0" y="0"/>
                </a:moveTo>
                <a:lnTo>
                  <a:pt x="1926000" y="0"/>
                </a:lnTo>
                <a:lnTo>
                  <a:pt x="1926000" y="3779838"/>
                </a:lnTo>
                <a:lnTo>
                  <a:pt x="0" y="3779838"/>
                </a:lnTo>
                <a:close/>
              </a:path>
            </a:pathLst>
          </a:custGeo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l="24518" r="24529" b="4"/>
          <a:stretch/>
        </p:blipFill>
        <p:spPr>
          <a:xfrm>
            <a:off x="2476863" y="2530474"/>
            <a:ext cx="1926000" cy="3779838"/>
          </a:xfrm>
          <a:custGeom>
            <a:avLst/>
            <a:gdLst/>
            <a:ahLst/>
            <a:cxnLst/>
            <a:rect l="l" t="t" r="r" b="b"/>
            <a:pathLst>
              <a:path w="1926000" h="3779838">
                <a:moveTo>
                  <a:pt x="0" y="0"/>
                </a:moveTo>
                <a:lnTo>
                  <a:pt x="1926000" y="0"/>
                </a:lnTo>
                <a:lnTo>
                  <a:pt x="1926000" y="3779838"/>
                </a:lnTo>
                <a:lnTo>
                  <a:pt x="0" y="3779838"/>
                </a:lnTo>
                <a:close/>
              </a:path>
            </a:pathLst>
          </a:custGeom>
        </p:spPr>
      </p:pic>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7140575" y="1520825"/>
            <a:ext cx="4500562" cy="4572000"/>
          </a:xfrm>
        </p:spPr>
        <p:txBody>
          <a:bodyPr vert="horz" wrap="square" lIns="0" tIns="0" rIns="0" bIns="0" rtlCol="0" anchor="t">
            <a:normAutofit/>
          </a:bodyPr>
          <a:lstStyle/>
          <a:p>
            <a:pPr>
              <a:lnSpc>
                <a:spcPct val="100000"/>
              </a:lnSpc>
              <a:buFont typeface="Arial" panose="020B0604020202020204" pitchFamily="34" charset="0"/>
              <a:buChar char="•"/>
            </a:pPr>
            <a:r>
              <a:rPr lang="en-US" sz="1700" dirty="0"/>
              <a:t> this is a PowerPoint about an interview conducted about people and their preference about pcs.  </a:t>
            </a:r>
          </a:p>
          <a:p>
            <a:pPr>
              <a:lnSpc>
                <a:spcPct val="100000"/>
              </a:lnSpc>
              <a:buFont typeface="Arial" panose="020B0604020202020204" pitchFamily="34" charset="0"/>
              <a:buChar char="•"/>
            </a:pPr>
            <a:r>
              <a:rPr lang="en-US" sz="1700" dirty="0"/>
              <a:t> I did research about prices of pcs and the specs and cosmetics.</a:t>
            </a:r>
          </a:p>
          <a:p>
            <a:pPr>
              <a:lnSpc>
                <a:spcPct val="100000"/>
              </a:lnSpc>
              <a:buFont typeface="Arial" panose="020B0604020202020204" pitchFamily="34" charset="0"/>
              <a:buChar char="•"/>
            </a:pPr>
            <a:r>
              <a:rPr lang="en-US" sz="1700" dirty="0"/>
              <a:t>Interview Description: Chad Charles Mathews.</a:t>
            </a:r>
          </a:p>
          <a:p>
            <a:pPr>
              <a:lnSpc>
                <a:spcPct val="100000"/>
              </a:lnSpc>
              <a:buFont typeface="Arial" panose="020B0604020202020204" pitchFamily="34" charset="0"/>
              <a:buChar char="•"/>
            </a:pPr>
            <a:r>
              <a:rPr lang="en-US" sz="1700" dirty="0"/>
              <a:t>Budget,performance,aesthetic,design.</a:t>
            </a:r>
          </a:p>
          <a:p>
            <a:pPr>
              <a:lnSpc>
                <a:spcPct val="100000"/>
              </a:lnSpc>
              <a:buFont typeface="Arial" panose="020B0604020202020204" pitchFamily="34" charset="0"/>
              <a:buChar char="•"/>
            </a:pPr>
            <a:r>
              <a:rPr lang="en-US" sz="1700" dirty="0"/>
              <a:t>Because the pc needs to not break the look of there room/storage place, and it needs to handle for the persons work gaming and other entertainment they may want to experience with it.</a:t>
            </a:r>
          </a:p>
        </p:txBody>
      </p:sp>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82" name="Oval 81">
            <a:extLst>
              <a:ext uri="{FF2B5EF4-FFF2-40B4-BE49-F238E27FC236}">
                <a16:creationId xmlns:a16="http://schemas.microsoft.com/office/drawing/2014/main" id="{1AC4FAA8-29F9-468B-BCFF-A8B11A2A1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550415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a:t>
            </a:fld>
            <a:endParaRPr lang="en-US">
              <a:solidFill>
                <a:schemeClr val="tx1">
                  <a:alpha val="80000"/>
                </a:schemeClr>
              </a:solidFill>
            </a:endParaRPr>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Inter viewing a  person : Chad</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pic>
        <p:nvPicPr>
          <p:cNvPr id="10" name="Picture Placeholder 9" descr="A dog running in the snow&#10;&#10;Description automatically generated with medium confidence">
            <a:extLst>
              <a:ext uri="{FF2B5EF4-FFF2-40B4-BE49-F238E27FC236}">
                <a16:creationId xmlns:a16="http://schemas.microsoft.com/office/drawing/2014/main" id="{FD563FD7-4130-2DC5-2A4F-31E50B1EFB82}"/>
              </a:ext>
            </a:extLst>
          </p:cNvPr>
          <p:cNvPicPr>
            <a:picLocks noGrp="1" noChangeAspect="1"/>
          </p:cNvPicPr>
          <p:nvPr>
            <p:ph type="pic" sz="quarter" idx="15"/>
          </p:nvPr>
        </p:nvPicPr>
        <p:blipFill>
          <a:blip r:embed="rId7"/>
          <a:srcRect l="23042" r="23042"/>
          <a:stretch>
            <a:fillRect/>
          </a:stretch>
        </p:blipFill>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Freeform: Shape 5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Oval 5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1" name="Group 6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2" name="Freeform: Shape 6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Oval 6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6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7" name="Rectangle 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9" name="Rectangle 68">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kern="1200">
                <a:solidFill>
                  <a:schemeClr val="tx1"/>
                </a:solidFill>
                <a:latin typeface="+mj-lt"/>
                <a:ea typeface="+mj-ea"/>
                <a:cs typeface="+mj-cs"/>
              </a:rPr>
              <a:t>Getting Started</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11193724" cy="2833490"/>
          </a:xfrm>
        </p:spPr>
        <p:txBody>
          <a:bodyPr vert="horz" wrap="square" lIns="0" tIns="0" rIns="0" bIns="0" rtlCol="0">
            <a:normAutofit/>
          </a:bodyPr>
          <a:lstStyle/>
          <a:p>
            <a:pPr marL="0" indent="0">
              <a:lnSpc>
                <a:spcPct val="100000"/>
              </a:lnSpc>
              <a:buNone/>
            </a:pPr>
            <a:r>
              <a:rPr lang="en-US" kern="1200" dirty="0">
                <a:latin typeface="+mn-lt"/>
                <a:ea typeface="+mn-ea"/>
                <a:cs typeface="+mn-cs"/>
              </a:rPr>
              <a:t> I got started by researching pc parts on a site and compiling prices and specs </a:t>
            </a:r>
          </a:p>
          <a:p>
            <a:pPr marL="0" indent="0">
              <a:lnSpc>
                <a:spcPct val="100000"/>
              </a:lnSpc>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285004"/>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8024966" cy="2986234"/>
          </a:xfrm>
        </p:spPr>
        <p:txBody>
          <a:bodyPr vert="horz" wrap="square" lIns="0" tIns="0" rIns="0" bIns="0" rtlCol="0" anchor="b" anchorCtr="0">
            <a:normAutofit/>
          </a:bodyPr>
          <a:lstStyle/>
          <a:p>
            <a:pPr>
              <a:lnSpc>
                <a:spcPct val="100000"/>
              </a:lnSpc>
            </a:pPr>
            <a:r>
              <a:rPr lang="en-US" dirty="0"/>
              <a:t>Pc interviewing </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11344726" cy="3030390"/>
          </a:xfrm>
        </p:spPr>
        <p:txBody>
          <a:bodyPr vert="horz" wrap="square" lIns="0" tIns="0" rIns="0" bIns="0" rtlCol="0">
            <a:normAutofit/>
          </a:bodyPr>
          <a:lstStyle/>
          <a:p>
            <a:pPr marL="0" indent="0">
              <a:lnSpc>
                <a:spcPct val="100000"/>
              </a:lnSpc>
              <a:buNone/>
            </a:pPr>
            <a:r>
              <a:rPr lang="en-US" kern="1200" dirty="0">
                <a:latin typeface="+mn-lt"/>
                <a:ea typeface="+mn-ea"/>
                <a:cs typeface="+mn-cs"/>
              </a:rPr>
              <a:t>I interviewed Chad these three questions: </a:t>
            </a:r>
            <a:r>
              <a:rPr lang="en-US" dirty="0"/>
              <a:t>?</a:t>
            </a:r>
            <a:r>
              <a:rPr lang="en-US" kern="1200" dirty="0">
                <a:latin typeface="+mn-lt"/>
                <a:ea typeface="+mn-ea"/>
                <a:cs typeface="+mn-cs"/>
              </a:rPr>
              <a:t>  [answers] :  at least 16gb</a:t>
            </a:r>
            <a:r>
              <a:rPr lang="en-US" dirty="0"/>
              <a:t>s and I don’t know </a:t>
            </a:r>
            <a:endParaRPr lang="en-US" kern="1200" dirty="0">
              <a:latin typeface="+mn-lt"/>
              <a:ea typeface="+mn-ea"/>
              <a:cs typeface="+mn-cs"/>
            </a:endParaRPr>
          </a:p>
          <a:p>
            <a:pPr marL="0" indent="0">
              <a:lnSpc>
                <a:spcPct val="100000"/>
              </a:lnSpc>
              <a:buNone/>
            </a:pPr>
            <a:r>
              <a:rPr lang="en-US" dirty="0"/>
              <a:t>How strong of a ram and CPU do you want                  strong enough to play high </a:t>
            </a:r>
            <a:endParaRPr lang="en-US" kern="1200" dirty="0">
              <a:latin typeface="+mn-lt"/>
              <a:ea typeface="+mn-ea"/>
              <a:cs typeface="+mn-cs"/>
            </a:endParaRPr>
          </a:p>
          <a:p>
            <a:pPr marL="0" indent="0">
              <a:lnSpc>
                <a:spcPct val="100000"/>
              </a:lnSpc>
              <a:buNone/>
            </a:pPr>
            <a:r>
              <a:rPr lang="en-US" kern="1200" dirty="0">
                <a:latin typeface="+mn-lt"/>
                <a:ea typeface="+mn-ea"/>
                <a:cs typeface="+mn-cs"/>
              </a:rPr>
              <a:t>how much budget would you like?                      </a:t>
            </a:r>
            <a:r>
              <a:rPr lang="en-US" dirty="0"/>
              <a:t>              end games.    2. 1200 max</a:t>
            </a:r>
            <a:endParaRPr lang="en-US" kern="1200" dirty="0">
              <a:latin typeface="+mn-lt"/>
              <a:ea typeface="+mn-ea"/>
              <a:cs typeface="+mn-cs"/>
            </a:endParaRPr>
          </a:p>
          <a:p>
            <a:pPr marL="0" indent="0">
              <a:lnSpc>
                <a:spcPct val="100000"/>
              </a:lnSpc>
              <a:buNone/>
            </a:pPr>
            <a:r>
              <a:rPr lang="en-US" dirty="0"/>
              <a:t>  What would you use your new pc for?                               3.  gaming </a:t>
            </a:r>
          </a:p>
          <a:p>
            <a:pPr marL="0" indent="0">
              <a:lnSpc>
                <a:spcPct val="100000"/>
              </a:lnSpc>
              <a:buNone/>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3885125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0"/>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3905727" cy="2986234"/>
          </a:xfrm>
        </p:spPr>
        <p:txBody>
          <a:bodyPr vert="horz" wrap="square" lIns="0" tIns="0" rIns="0" bIns="0" rtlCol="0" anchor="b" anchorCtr="0">
            <a:normAutofit/>
          </a:bodyPr>
          <a:lstStyle/>
          <a:p>
            <a:pPr>
              <a:lnSpc>
                <a:spcPct val="100000"/>
              </a:lnSpc>
            </a:pPr>
            <a:r>
              <a:rPr lang="en-US" dirty="0"/>
              <a:t>Selection</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pPr>
            <a:r>
              <a:rPr lang="en-NZ" b="1" i="0" dirty="0">
                <a:solidFill>
                  <a:srgbClr val="FFFFFF"/>
                </a:solidFill>
                <a:effectLst/>
                <a:latin typeface="-apple-system"/>
              </a:rPr>
              <a:t>College Student - Budget PC Build which fits the range even though prebuilt the specs were hard to best when trying to find good yet cheap parts</a:t>
            </a:r>
          </a:p>
          <a:p>
            <a:pPr marL="0" indent="0">
              <a:lnSpc>
                <a:spcPct val="100000"/>
              </a:lnSpc>
              <a:buNone/>
            </a:pPr>
            <a:r>
              <a:rPr lang="en-US" kern="1200" dirty="0">
                <a:latin typeface="+mn-lt"/>
                <a:ea typeface="+mn-ea"/>
                <a:cs typeface="+mn-cs"/>
              </a:rPr>
              <a:t> </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1966302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4731351" cy="2986234"/>
          </a:xfrm>
        </p:spPr>
        <p:txBody>
          <a:bodyPr vert="horz" wrap="square" lIns="0" tIns="0" rIns="0" bIns="0" rtlCol="0" anchor="b" anchorCtr="0">
            <a:normAutofit/>
          </a:bodyPr>
          <a:lstStyle/>
          <a:p>
            <a:pPr>
              <a:lnSpc>
                <a:spcPct val="100000"/>
              </a:lnSpc>
            </a:pPr>
            <a:r>
              <a:rPr lang="en-US" dirty="0"/>
              <a:t>Justification</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dirty="0"/>
              <a:t>I chose this obviously because of the budget it has reasonable specs it has a good CPU but since the price it is drawn back a bit but in all they were happy with the results</a:t>
            </a: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462216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r>
              <a:rPr lang="en-US" dirty="0"/>
              <a:t>To sum it up Chad was happy with the specs of the pc and it was good finding this pc  .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3521561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Thanks for viewing this presentation from Coey</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324779884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{AA7359F9-CD37-4052-963F-EC1E2311803D}tf33713516_win32</Template>
  <TotalTime>54</TotalTime>
  <Words>857</Words>
  <Application>Microsoft Office PowerPoint</Application>
  <PresentationFormat>Widescreen</PresentationFormat>
  <Paragraphs>156</Paragraphs>
  <Slides>16</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-apple-system</vt:lpstr>
      <vt:lpstr>Arial</vt:lpstr>
      <vt:lpstr>Calibri</vt:lpstr>
      <vt:lpstr>Gill Sans MT</vt:lpstr>
      <vt:lpstr>Symbol</vt:lpstr>
      <vt:lpstr>Walbaum Display</vt:lpstr>
      <vt:lpstr>3DFloatVTI</vt:lpstr>
      <vt:lpstr>Pc interview</vt:lpstr>
      <vt:lpstr>Agenda</vt:lpstr>
      <vt:lpstr>Inter viewing a  person : Chad</vt:lpstr>
      <vt:lpstr>Getting Started</vt:lpstr>
      <vt:lpstr>Pc interviewing </vt:lpstr>
      <vt:lpstr>Selection</vt:lpstr>
      <vt:lpstr>Justification</vt:lpstr>
      <vt:lpstr>Summary</vt:lpstr>
      <vt:lpstr>Thank You</vt:lpstr>
      <vt:lpstr>Team</vt:lpstr>
      <vt:lpstr>Chart</vt:lpstr>
      <vt:lpstr>Table</vt:lpstr>
      <vt:lpstr>The way to get started is to quit talking and begin doing.</vt:lpstr>
      <vt:lpstr>Timeline</vt:lpstr>
      <vt:lpstr>Content </vt:lpstr>
      <vt:lpstr>Content 2 </vt:lpstr>
    </vt:vector>
  </TitlesOfParts>
  <Company>Kerikeri High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Zack Holly</dc:creator>
  <cp:lastModifiedBy>Coey Sherwin</cp:lastModifiedBy>
  <cp:revision>7</cp:revision>
  <dcterms:created xsi:type="dcterms:W3CDTF">2022-05-31T00:59:22Z</dcterms:created>
  <dcterms:modified xsi:type="dcterms:W3CDTF">2023-06-08T23:52:26Z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