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260" r:id="rId3"/>
    <p:sldId id="270" r:id="rId4"/>
    <p:sldId id="271" r:id="rId5"/>
    <p:sldId id="272" r:id="rId6"/>
    <p:sldId id="273" r:id="rId7"/>
    <p:sldId id="274" r:id="rId8"/>
    <p:sldId id="275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A0C2F"/>
    <a:srgbClr val="FAF7EF"/>
    <a:srgbClr val="D7D2CB"/>
    <a:srgbClr val="2157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6027"/>
  </p:normalViewPr>
  <p:slideViewPr>
    <p:cSldViewPr snapToGrid="0">
      <p:cViewPr varScale="1">
        <p:scale>
          <a:sx n="122" d="100"/>
          <a:sy n="122" d="100"/>
        </p:scale>
        <p:origin x="8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C0F5505A-3AD9-EA90-C687-EA1728FD1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7775" b="7775"/>
          <a:stretch/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B688C5-9F6C-12C8-7371-051B362B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3440"/>
            <a:ext cx="9399762" cy="423367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1995" y="1385142"/>
            <a:ext cx="8812666" cy="150150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998" y="2986903"/>
            <a:ext cx="8812663" cy="88419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presenter’s name </a:t>
            </a:r>
            <a:r>
              <a:rPr lang="en-US"/>
              <a:t>and date</a:t>
            </a:r>
            <a:endParaRPr lang="en-US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645641B-C1DE-D7CF-0E81-A9213850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8225" y="4563147"/>
            <a:ext cx="3578087" cy="2040835"/>
          </a:xfrm>
          <a:prstGeom prst="roundRect">
            <a:avLst>
              <a:gd name="adj" fmla="val 39610"/>
            </a:avLst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ashU Information Techology">
            <a:extLst>
              <a:ext uri="{FF2B5EF4-FFF2-40B4-BE49-F238E27FC236}">
                <a16:creationId xmlns:a16="http://schemas.microsoft.com/office/drawing/2014/main" id="{7DD1A0F1-6BD0-DF23-DE44-0C5D50B54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7647" y="4882007"/>
            <a:ext cx="3079242" cy="14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98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5A0D3-F015-1A84-6847-7AF472C2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BFC02B-CFDD-0201-399C-F756302DB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05ED00-4F03-E3FE-AC12-EFD8EF582E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9FF07-0EC6-346C-EC82-364A0D1C02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BA0C2F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7522F-A1D9-D6DF-87B4-2AC54C3944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ED25B4F-480A-3A50-E16C-5F53A7D9F738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WashU and Shield Logo">
            <a:extLst>
              <a:ext uri="{FF2B5EF4-FFF2-40B4-BE49-F238E27FC236}">
                <a16:creationId xmlns:a16="http://schemas.microsoft.com/office/drawing/2014/main" id="{B117D674-6F31-F9BE-01EE-A555E1DCC7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023396E-3FD5-247A-F07B-730C6FF455CD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60135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shU and Shield Logo">
            <a:extLst>
              <a:ext uri="{FF2B5EF4-FFF2-40B4-BE49-F238E27FC236}">
                <a16:creationId xmlns:a16="http://schemas.microsoft.com/office/drawing/2014/main" id="{A88D5C6A-DE7D-E7FE-500A-63EB9FF22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88E3FD-D8F2-45D3-C363-F40E271A67A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65E09F4-FD09-C359-E1D9-1964FB0E2FC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92040A-0658-2C21-DCB2-2E2369E20BA0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292501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WashU and Shield Logo">
            <a:extLst>
              <a:ext uri="{FF2B5EF4-FFF2-40B4-BE49-F238E27FC236}">
                <a16:creationId xmlns:a16="http://schemas.microsoft.com/office/drawing/2014/main" id="{761544C4-1D7A-D5C0-633F-7C9DB72B6C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FEB5B50-A117-0BD7-E079-DFF18AA85524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218A23-8089-7E86-E214-85F21AFE49B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2016" y="492369"/>
            <a:ext cx="11007968" cy="5576621"/>
          </a:xfrm>
          <a:solidFill>
            <a:schemeClr val="bg1"/>
          </a:solidFill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F2C37B3-3F6F-5A5C-3D62-3510E2B0F404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6235158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ashU and Shield Logo">
            <a:extLst>
              <a:ext uri="{FF2B5EF4-FFF2-40B4-BE49-F238E27FC236}">
                <a16:creationId xmlns:a16="http://schemas.microsoft.com/office/drawing/2014/main" id="{A88D5C6A-DE7D-E7FE-500A-63EB9FF22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88E3FD-D8F2-45D3-C363-F40E271A67A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02535A8-881A-1821-AFB2-4558E7EA5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FC16C6A-75B0-01A6-5112-11C0FA971EE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99524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59B28FC-8AE1-1822-B994-0BBE64C57AD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9786" y="1941835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9C017CB-310B-A91B-6010-BB7342521D3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59262" y="1937716"/>
            <a:ext cx="3192952" cy="4127155"/>
          </a:xfrm>
          <a:ln w="6350">
            <a:solidFill>
              <a:schemeClr val="accent1">
                <a:shade val="15000"/>
              </a:schemeClr>
            </a:solidFill>
          </a:ln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A341D3B7-6141-CF36-3591-299C71F752A1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3088149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rizontal Photo - Flo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F7DBA3D-71BF-5B49-BDFA-2FB7BB9887B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61951" y="276223"/>
            <a:ext cx="11468100" cy="4535535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FC1046-3F25-4443-A1BD-47CD75DC0C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5600" y="5220103"/>
            <a:ext cx="11474451" cy="678362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 dirty="0"/>
              <a:t>Click to edit title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0E1416-4FE4-1717-A49E-33314065BCFA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WashU and Shield Logo">
            <a:extLst>
              <a:ext uri="{FF2B5EF4-FFF2-40B4-BE49-F238E27FC236}">
                <a16:creationId xmlns:a16="http://schemas.microsoft.com/office/drawing/2014/main" id="{55A9B7FF-424D-822A-7198-CF6964F384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3F36224-D767-52D5-D914-5BA9F9311E20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061147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har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B2368-B289-3106-A35B-2E292B017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90" y="457200"/>
            <a:ext cx="4580436" cy="1600200"/>
          </a:xfrm>
          <a:solidFill>
            <a:schemeClr val="bg1"/>
          </a:solidFill>
        </p:spPr>
        <p:txBody>
          <a:bodyPr anchor="b">
            <a:normAutofit/>
          </a:bodyPr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01E81-21A3-412A-F59B-CB423D813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2B8A7-4F7F-BECB-4FD7-F9EF8C2EC1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066" y="2150076"/>
            <a:ext cx="4561960" cy="371891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WashU and Shield Logo">
            <a:extLst>
              <a:ext uri="{FF2B5EF4-FFF2-40B4-BE49-F238E27FC236}">
                <a16:creationId xmlns:a16="http://schemas.microsoft.com/office/drawing/2014/main" id="{144EEB45-30CC-3745-9113-680D1E67746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41E5309-5557-0E79-F99F-7A5601853555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CDE9B59B-7404-016E-9043-F5EED839E758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672283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ontent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774A99-FB31-3917-5498-70229700F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183187" cy="6858000"/>
          </a:xfrm>
          <a:prstGeom prst="rect">
            <a:avLst/>
          </a:prstGeom>
          <a:solidFill>
            <a:srgbClr val="BA0C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B5E86-C141-5B32-158C-3FE32098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6" y="457200"/>
            <a:ext cx="4596713" cy="1507519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A586C-9F47-723F-FCE6-E3C857326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38561" y="457200"/>
            <a:ext cx="643216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362D-43C9-4271-2678-5B67CCAE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4596713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WashU and Shield Logo">
            <a:extLst>
              <a:ext uri="{FF2B5EF4-FFF2-40B4-BE49-F238E27FC236}">
                <a16:creationId xmlns:a16="http://schemas.microsoft.com/office/drawing/2014/main" id="{70AC3CB1-6B15-6CFD-3858-626D8CDB02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FC747E6C-6CD9-19F4-65E0-6D56ACBB1B17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BB72C3D-01DF-665C-329C-C6C8585C5296}"/>
              </a:ext>
            </a:extLst>
          </p:cNvPr>
          <p:cNvCxnSpPr>
            <a:cxnSpLocks/>
          </p:cNvCxnSpPr>
          <p:nvPr userDrawn="1"/>
        </p:nvCxnSpPr>
        <p:spPr>
          <a:xfrm>
            <a:off x="5183187" y="6516158"/>
            <a:ext cx="4570413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65DD11-3419-3633-1516-F6276D14826E}"/>
              </a:ext>
            </a:extLst>
          </p:cNvPr>
          <p:cNvCxnSpPr>
            <a:cxnSpLocks/>
          </p:cNvCxnSpPr>
          <p:nvPr userDrawn="1"/>
        </p:nvCxnSpPr>
        <p:spPr>
          <a:xfrm>
            <a:off x="136983" y="6516158"/>
            <a:ext cx="5046204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448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idebar_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774A99-FB31-3917-5498-70229700F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3484605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B5E86-C141-5B32-158C-3FE320989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277" y="457200"/>
            <a:ext cx="2854410" cy="1507519"/>
          </a:xfrm>
        </p:spPr>
        <p:txBody>
          <a:bodyPr anchor="b"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1A586C-9F47-723F-FCE6-E3C8573266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05881" y="457200"/>
            <a:ext cx="8064843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EB362D-43C9-4271-2678-5B67CCAE6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1276" y="2057400"/>
            <a:ext cx="2854410" cy="425450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8" name="Picture 7" descr="WashU and Shield Logo">
            <a:extLst>
              <a:ext uri="{FF2B5EF4-FFF2-40B4-BE49-F238E27FC236}">
                <a16:creationId xmlns:a16="http://schemas.microsoft.com/office/drawing/2014/main" id="{70AC3CB1-6B15-6CFD-3858-626D8CDB02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C61F05AD-52E1-59B2-B787-6E8593B4371E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B6BB23-5D45-96B7-5F01-B273A7B12CAB}"/>
              </a:ext>
            </a:extLst>
          </p:cNvPr>
          <p:cNvCxnSpPr>
            <a:cxnSpLocks/>
          </p:cNvCxnSpPr>
          <p:nvPr userDrawn="1"/>
        </p:nvCxnSpPr>
        <p:spPr>
          <a:xfrm>
            <a:off x="3484605" y="6516158"/>
            <a:ext cx="6268995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8ED0BA-D6E3-C726-2FF1-BC46E1D043B0}"/>
              </a:ext>
            </a:extLst>
          </p:cNvPr>
          <p:cNvCxnSpPr>
            <a:cxnSpLocks/>
          </p:cNvCxnSpPr>
          <p:nvPr userDrawn="1"/>
        </p:nvCxnSpPr>
        <p:spPr>
          <a:xfrm>
            <a:off x="136983" y="6516158"/>
            <a:ext cx="3347622" cy="5092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1920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ba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E557C2-FB7C-1643-A6B5-56D90E9B04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28000" y="0"/>
            <a:ext cx="4064000" cy="6858000"/>
          </a:xfrm>
          <a:prstGeom prst="rect">
            <a:avLst/>
          </a:prstGeom>
          <a:solidFill>
            <a:srgbClr val="BA0C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9672D13-8C0B-3A47-B9B7-7AA71736C4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251371" y="849086"/>
            <a:ext cx="3788229" cy="5159828"/>
          </a:xfrm>
        </p:spPr>
        <p:txBody>
          <a:bodyPr tIns="0"/>
          <a:lstStyle>
            <a:lvl1pPr marL="0" indent="0" algn="l">
              <a:buNone/>
              <a:defRPr sz="3200" spc="0">
                <a:solidFill>
                  <a:schemeClr val="bg2"/>
                </a:solidFill>
              </a:defRPr>
            </a:lvl1pPr>
            <a:lvl2pPr algn="l">
              <a:defRPr sz="2400" spc="0">
                <a:solidFill>
                  <a:schemeClr val="bg2"/>
                </a:solidFill>
              </a:defRPr>
            </a:lvl2pPr>
            <a:lvl3pPr algn="l">
              <a:defRPr sz="2000" spc="0">
                <a:solidFill>
                  <a:schemeClr val="bg2"/>
                </a:solidFill>
              </a:defRPr>
            </a:lvl3pPr>
            <a:lvl4pPr algn="l">
              <a:defRPr sz="2000" spc="0">
                <a:solidFill>
                  <a:schemeClr val="bg2"/>
                </a:solidFill>
              </a:defRPr>
            </a:lvl4pPr>
            <a:lvl5pPr algn="l">
              <a:defRPr sz="1600" spc="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Supporting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CD825E-D77A-BC4B-A290-2A9BD3E2CF4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21093" y="1894114"/>
            <a:ext cx="7264221" cy="4495800"/>
          </a:xfrm>
        </p:spPr>
        <p:txBody>
          <a:bodyPr/>
          <a:lstStyle>
            <a:lvl1pPr marL="0" indent="0" algn="l">
              <a:buNone/>
              <a:defRPr sz="3200" spc="0"/>
            </a:lvl1pPr>
            <a:lvl2pPr marL="295275" indent="-285750" algn="l">
              <a:buFont typeface="Arial" panose="020B0604020202020204" pitchFamily="34" charset="0"/>
              <a:buChar char="•"/>
              <a:defRPr sz="2400" spc="0"/>
            </a:lvl2pPr>
            <a:lvl3pPr marL="295275" indent="-285750" algn="l">
              <a:buFont typeface="Arial" panose="020B0604020202020204" pitchFamily="34" charset="0"/>
              <a:buChar char="•"/>
              <a:defRPr sz="1600" spc="0"/>
            </a:lvl3pPr>
            <a:lvl4pPr marL="631825" indent="342900" algn="l">
              <a:buFont typeface="Arial" panose="020B0604020202020204" pitchFamily="34" charset="0"/>
              <a:buChar char="•"/>
              <a:tabLst/>
              <a:defRPr sz="2000" spc="0"/>
            </a:lvl4pPr>
            <a:lvl5pPr marL="631825" indent="-349250" algn="l">
              <a:buFont typeface="Arial" panose="020B0604020202020204" pitchFamily="34" charset="0"/>
              <a:buChar char="•"/>
              <a:defRPr sz="2000" spc="0"/>
            </a:lvl5pPr>
          </a:lstStyle>
          <a:p>
            <a:pPr lvl="0"/>
            <a:r>
              <a:rPr lang="en-US" dirty="0"/>
              <a:t>Body Text styles</a:t>
            </a:r>
          </a:p>
          <a:p>
            <a:pPr lvl="1"/>
            <a:r>
              <a:rPr lang="en-US" dirty="0"/>
              <a:t>Second level</a:t>
            </a:r>
          </a:p>
          <a:p>
            <a:pPr lvl="4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11" name="Picture 10" descr="WashU and Shield Logo">
            <a:extLst>
              <a:ext uri="{FF2B5EF4-FFF2-40B4-BE49-F238E27FC236}">
                <a16:creationId xmlns:a16="http://schemas.microsoft.com/office/drawing/2014/main" id="{8D45B53D-2299-E860-2EB6-A9633C359A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D205FDA-271D-FDC7-8F3B-97C3FE7D170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1093" y="270654"/>
            <a:ext cx="7264221" cy="1325563"/>
          </a:xfrm>
        </p:spPr>
        <p:txBody>
          <a:bodyPr/>
          <a:lstStyle/>
          <a:p>
            <a:r>
              <a:rPr lang="en-US" dirty="0"/>
              <a:t>Click to edit title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819D98-3A1C-6259-2D16-84905B03A1DC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ADBCCC1-3296-BA9B-1357-75AA4A4D00A0}"/>
              </a:ext>
            </a:extLst>
          </p:cNvPr>
          <p:cNvCxnSpPr>
            <a:cxnSpLocks/>
          </p:cNvCxnSpPr>
          <p:nvPr userDrawn="1"/>
        </p:nvCxnSpPr>
        <p:spPr>
          <a:xfrm flipH="1">
            <a:off x="136983" y="6516158"/>
            <a:ext cx="7991017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5D2B24E-FCC7-A5D6-A466-B9753CDBBA71}"/>
              </a:ext>
            </a:extLst>
          </p:cNvPr>
          <p:cNvCxnSpPr>
            <a:cxnSpLocks/>
          </p:cNvCxnSpPr>
          <p:nvPr userDrawn="1"/>
        </p:nvCxnSpPr>
        <p:spPr>
          <a:xfrm flipH="1">
            <a:off x="8128000" y="6516158"/>
            <a:ext cx="1625600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7010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5120">
          <p15:clr>
            <a:srgbClr val="FBAE40"/>
          </p15:clr>
        </p15:guide>
        <p15:guide id="4" pos="576">
          <p15:clr>
            <a:srgbClr val="FBAE40"/>
          </p15:clr>
        </p15:guide>
        <p15:guide id="6" orient="horz" pos="2256">
          <p15:clr>
            <a:srgbClr val="FBAE40"/>
          </p15:clr>
        </p15:guide>
        <p15:guide id="7" orient="horz" pos="624">
          <p15:clr>
            <a:srgbClr val="FBAE40"/>
          </p15:clr>
        </p15:guide>
        <p15:guide id="9" orient="horz" pos="3984">
          <p15:clr>
            <a:srgbClr val="FBAE40"/>
          </p15:clr>
        </p15:guide>
        <p15:guide id="10" pos="7456">
          <p15:clr>
            <a:srgbClr val="FBAE40"/>
          </p15:clr>
        </p15:guide>
        <p15:guide id="11" pos="224">
          <p15:clr>
            <a:srgbClr val="FBAE40"/>
          </p15:clr>
        </p15:guide>
        <p15:guide id="12" pos="4736">
          <p15:clr>
            <a:srgbClr val="FBAE40"/>
          </p15:clr>
        </p15:guide>
        <p15:guide id="13" pos="537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3C162FB-0763-E1A6-4876-7E6AE73A1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9188" t="7703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7B688C5-9F6C-12C8-7371-051B362B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403440"/>
            <a:ext cx="9403283" cy="42352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1995" y="1385142"/>
            <a:ext cx="8812666" cy="1501508"/>
          </a:xfrm>
        </p:spPr>
        <p:txBody>
          <a:bodyPr anchor="b">
            <a:normAutofit/>
          </a:bodyPr>
          <a:lstStyle>
            <a:lvl1pPr algn="l">
              <a:defRPr sz="4800" b="1" i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1998" y="2986903"/>
            <a:ext cx="8812663" cy="88419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 or presenter’s name</a:t>
            </a:r>
          </a:p>
        </p:txBody>
      </p:sp>
      <p:pic>
        <p:nvPicPr>
          <p:cNvPr id="5" name="Picture 4" descr="WashU Information Techology">
            <a:extLst>
              <a:ext uri="{FF2B5EF4-FFF2-40B4-BE49-F238E27FC236}">
                <a16:creationId xmlns:a16="http://schemas.microsoft.com/office/drawing/2014/main" id="{7DD1A0F1-6BD0-DF23-DE44-0C5D50B549A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787647" y="4882007"/>
            <a:ext cx="3079242" cy="140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62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427E-798D-B3C7-DA01-54E19CDF7064}"/>
              </a:ext>
            </a:extLst>
          </p:cNvPr>
          <p:cNvCxnSpPr>
            <a:cxnSpLocks/>
          </p:cNvCxnSpPr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 descr="WashU and Shield Logo.">
            <a:extLst>
              <a:ext uri="{FF2B5EF4-FFF2-40B4-BE49-F238E27FC236}">
                <a16:creationId xmlns:a16="http://schemas.microsoft.com/office/drawing/2014/main" id="{8D86E9C5-B73A-7A61-9149-D5D33BF4A92B}"/>
              </a:ext>
            </a:extLst>
          </p:cNvPr>
          <p:cNvGrpSpPr/>
          <p:nvPr userDrawn="1"/>
        </p:nvGrpSpPr>
        <p:grpSpPr>
          <a:xfrm>
            <a:off x="690526" y="737590"/>
            <a:ext cx="10810948" cy="1075242"/>
            <a:chOff x="788305" y="737590"/>
            <a:chExt cx="10810948" cy="1075242"/>
          </a:xfrm>
        </p:grpSpPr>
        <p:pic>
          <p:nvPicPr>
            <p:cNvPr id="10" name="Picture 9" descr="WashU and Shield Logo">
              <a:extLst>
                <a:ext uri="{FF2B5EF4-FFF2-40B4-BE49-F238E27FC236}">
                  <a16:creationId xmlns:a16="http://schemas.microsoft.com/office/drawing/2014/main" id="{13C24554-C33D-6898-D017-A01AB4F07C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788305" y="737590"/>
              <a:ext cx="4430945" cy="1075242"/>
            </a:xfrm>
            <a:prstGeom prst="rect">
              <a:avLst/>
            </a:prstGeom>
          </p:spPr>
        </p:pic>
        <p:sp>
          <p:nvSpPr>
            <p:cNvPr id="11" name="Subtitle 2">
              <a:extLst>
                <a:ext uri="{FF2B5EF4-FFF2-40B4-BE49-F238E27FC236}">
                  <a16:creationId xmlns:a16="http://schemas.microsoft.com/office/drawing/2014/main" id="{5141C1D3-C948-C43A-BC7B-C088E64BDB1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219250" y="1147234"/>
              <a:ext cx="6380003" cy="665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4400" dirty="0"/>
                <a:t>Information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583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Option 4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D13FF-D28A-7AB8-7703-90B0685B3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478" y="2126974"/>
            <a:ext cx="11718188" cy="232720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30E89-87EA-ADE3-4B68-BEE17A6E8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478" y="4588137"/>
            <a:ext cx="11718188" cy="1613879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24427E-798D-B3C7-DA01-54E19CDF7064}"/>
              </a:ext>
            </a:extLst>
          </p:cNvPr>
          <p:cNvCxnSpPr>
            <a:cxnSpLocks/>
          </p:cNvCxnSpPr>
          <p:nvPr userDrawn="1"/>
        </p:nvCxnSpPr>
        <p:spPr>
          <a:xfrm>
            <a:off x="225335" y="6516158"/>
            <a:ext cx="1174133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 descr="WashU and Shield Logo">
            <a:extLst>
              <a:ext uri="{FF2B5EF4-FFF2-40B4-BE49-F238E27FC236}">
                <a16:creationId xmlns:a16="http://schemas.microsoft.com/office/drawing/2014/main" id="{446CF9BC-CCC5-8DF9-DBDD-F9F343720160}"/>
              </a:ext>
            </a:extLst>
          </p:cNvPr>
          <p:cNvGrpSpPr/>
          <p:nvPr userDrawn="1"/>
        </p:nvGrpSpPr>
        <p:grpSpPr>
          <a:xfrm>
            <a:off x="690526" y="737590"/>
            <a:ext cx="10810948" cy="1075242"/>
            <a:chOff x="690526" y="737590"/>
            <a:chExt cx="10810948" cy="1075242"/>
          </a:xfrm>
        </p:grpSpPr>
        <p:pic>
          <p:nvPicPr>
            <p:cNvPr id="4" name="Picture 3" descr="WashU and Shield Logo">
              <a:extLst>
                <a:ext uri="{FF2B5EF4-FFF2-40B4-BE49-F238E27FC236}">
                  <a16:creationId xmlns:a16="http://schemas.microsoft.com/office/drawing/2014/main" id="{54637CD1-6ABA-E622-19EA-273257BE973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690526" y="737590"/>
              <a:ext cx="4430945" cy="1075242"/>
            </a:xfrm>
            <a:prstGeom prst="rect">
              <a:avLst/>
            </a:prstGeom>
          </p:spPr>
        </p:pic>
        <p:sp>
          <p:nvSpPr>
            <p:cNvPr id="8" name="Subtitle 2">
              <a:extLst>
                <a:ext uri="{FF2B5EF4-FFF2-40B4-BE49-F238E27FC236}">
                  <a16:creationId xmlns:a16="http://schemas.microsoft.com/office/drawing/2014/main" id="{36A2F77B-0CD8-09E5-72FC-092665423FC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5121471" y="1147234"/>
              <a:ext cx="6380003" cy="66559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Calibri" panose="020F0502020204030204" pitchFamily="34" charset="0"/>
                  <a:ea typeface="+mn-ea"/>
                  <a:cs typeface="Calibri" panose="020F0502020204030204" pitchFamily="34" charset="0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4400" dirty="0">
                  <a:solidFill>
                    <a:srgbClr val="FAF7EF"/>
                  </a:solidFill>
                </a:rPr>
                <a:t>Information Technology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288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0468-20D8-7543-4F56-11E67E66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1D80-E5F0-DFE1-E9A9-675C138A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WashU and Shield Logo">
            <a:extLst>
              <a:ext uri="{FF2B5EF4-FFF2-40B4-BE49-F238E27FC236}">
                <a16:creationId xmlns:a16="http://schemas.microsoft.com/office/drawing/2014/main" id="{54B2AE37-ACB6-C41F-E81B-4D1408EFB7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3FF2A3-88A7-702A-D6F0-608737C6CAB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ubtitle 2">
            <a:extLst>
              <a:ext uri="{FF2B5EF4-FFF2-40B4-BE49-F238E27FC236}">
                <a16:creationId xmlns:a16="http://schemas.microsoft.com/office/drawing/2014/main" id="{3C61BCCA-C975-922E-48B5-981B5575B44C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394808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0468-20D8-7543-4F56-11E67E66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D1D80-E5F0-DFE1-E9A9-675C138A5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3FF2A3-88A7-702A-D6F0-608737C6CABB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WashU and Shield Logo">
            <a:extLst>
              <a:ext uri="{FF2B5EF4-FFF2-40B4-BE49-F238E27FC236}">
                <a16:creationId xmlns:a16="http://schemas.microsoft.com/office/drawing/2014/main" id="{ACAB4549-83F3-A681-A269-E2BBEE7A1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298" y="6306811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0D5C4A1C-7AFD-DAF9-6A2F-E5CF3D152764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>
                <a:solidFill>
                  <a:srgbClr val="FAF7EF"/>
                </a:solidFill>
              </a:rPr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4106704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5852-2A05-D79E-69DA-893349EF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4EB3-2BDF-5F10-2300-94C9862C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955E39-6135-4993-140E-21B671780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20826" y="1235799"/>
            <a:ext cx="3853248" cy="4386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2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5852-2A05-D79E-69DA-893349EF8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797851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C24EB3-2BDF-5F10-2300-94C9862CD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AF761D-4642-3DC2-A359-88287F86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413575" y="1227545"/>
            <a:ext cx="3867750" cy="440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774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183D0-8820-5952-F73B-5E0787C07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829F4-693D-0200-AB82-10627DC4C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B4AD8-976D-B301-EBA8-A8F878C6C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A6A7810-3ED4-E175-D4E2-DBA51BFEAEFC}"/>
              </a:ext>
            </a:extLst>
          </p:cNvPr>
          <p:cNvCxnSpPr>
            <a:cxnSpLocks/>
          </p:cNvCxnSpPr>
          <p:nvPr userDrawn="1"/>
        </p:nvCxnSpPr>
        <p:spPr>
          <a:xfrm>
            <a:off x="191589" y="6516158"/>
            <a:ext cx="9562011" cy="0"/>
          </a:xfrm>
          <a:prstGeom prst="line">
            <a:avLst/>
          </a:prstGeom>
          <a:ln w="41275">
            <a:solidFill>
              <a:srgbClr val="BA0C2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WashU and Shield Logo">
            <a:extLst>
              <a:ext uri="{FF2B5EF4-FFF2-40B4-BE49-F238E27FC236}">
                <a16:creationId xmlns:a16="http://schemas.microsoft.com/office/drawing/2014/main" id="{8AD1F267-1382-540E-401B-6020F31575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192300" y="6311900"/>
            <a:ext cx="1725383" cy="418693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132B7E54-1E45-1E6E-7F8B-DFF4A059ABB4}"/>
              </a:ext>
            </a:extLst>
          </p:cNvPr>
          <p:cNvSpPr txBox="1">
            <a:spLocks/>
          </p:cNvSpPr>
          <p:nvPr userDrawn="1"/>
        </p:nvSpPr>
        <p:spPr>
          <a:xfrm>
            <a:off x="1" y="6521250"/>
            <a:ext cx="2286000" cy="334104"/>
          </a:xfrm>
          <a:prstGeom prst="rect">
            <a:avLst/>
          </a:prstGeom>
        </p:spPr>
        <p:txBody>
          <a:bodyPr vert="horz" lIns="210312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dirty="0"/>
              <a:t>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228627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B2E1BF-CDC4-0325-7C2A-E50F4422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790DC-63B5-8A38-96D1-78FBEA67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54768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49" r:id="rId3"/>
    <p:sldLayoutId id="2147483662" r:id="rId4"/>
    <p:sldLayoutId id="2147483650" r:id="rId5"/>
    <p:sldLayoutId id="2147483664" r:id="rId6"/>
    <p:sldLayoutId id="2147483651" r:id="rId7"/>
    <p:sldLayoutId id="2147483665" r:id="rId8"/>
    <p:sldLayoutId id="2147483652" r:id="rId9"/>
    <p:sldLayoutId id="2147483676" r:id="rId10"/>
    <p:sldLayoutId id="2147483655" r:id="rId11"/>
    <p:sldLayoutId id="2147483668" r:id="rId12"/>
    <p:sldLayoutId id="2147483670" r:id="rId13"/>
    <p:sldLayoutId id="2147483669" r:id="rId14"/>
    <p:sldLayoutId id="2147483656" r:id="rId15"/>
    <p:sldLayoutId id="2147483657" r:id="rId16"/>
    <p:sldLayoutId id="2147483672" r:id="rId17"/>
    <p:sldLayoutId id="2147483674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gital-Transformation-Summer-Corps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ris.wustl.edu/" TargetMode="External"/><Relationship Id="rId2" Type="http://schemas.openxmlformats.org/officeDocument/2006/relationships/hyperlink" Target="http://ris.wustl.edu/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hyperlink" Target="https://becker.wustl.edu/services/research-computing/" TargetMode="External"/><Relationship Id="rId4" Type="http://schemas.openxmlformats.org/officeDocument/2006/relationships/hyperlink" Target="https://hub.docker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0FDC1-804B-9B71-0D29-1E6D5C44FD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Research Infrastructure Services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E4FC4-AA6A-23BB-B514-48B723363B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Storage and Compute</a:t>
            </a:r>
          </a:p>
          <a:p>
            <a:r>
              <a:rPr lang="en-US" dirty="0" err="1"/>
              <a:t>Elyn</a:t>
            </a:r>
            <a:r>
              <a:rPr lang="en-US" dirty="0"/>
              <a:t> Fritz-Waters</a:t>
            </a:r>
          </a:p>
        </p:txBody>
      </p:sp>
    </p:spTree>
    <p:extLst>
      <p:ext uri="{BB962C8B-B14F-4D97-AF65-F5344CB8AC3E}">
        <p14:creationId xmlns:p14="http://schemas.microsoft.com/office/powerpoint/2010/main" val="858730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4FE20-44E1-DCB2-4DCE-A0A3B5CF1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Infrastructure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124EB-78CF-D9B7-F0E9-AE81EB1A0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Washington University Information Technology’s Research Infrastructure Services’ mission is to facilitate discovery of knowledge and enhance educational opportunities by providing secure, sustainable, scalable, and integrated research technology services in a collaborative and diverse environment.</a:t>
            </a:r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DAD0B18D-AD0C-62A1-F85B-3AFE1B9047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663" y="1884340"/>
            <a:ext cx="3089319" cy="308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10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CACE8-2136-EFAE-310D-B31F9FEB6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14ACE-05C6-17DD-31EA-BCEE5E7FC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42916-131F-D09B-96A8-AABA58D28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that uses supercomputers and computer clusters to solve advanced computation problems.</a:t>
            </a:r>
          </a:p>
          <a:p>
            <a:r>
              <a:rPr lang="en-US" dirty="0"/>
              <a:t>A supercomputer is a computer with more resources than what your average desktop or laptop computer has, often by orders of magnitude.</a:t>
            </a:r>
          </a:p>
          <a:p>
            <a:r>
              <a:rPr lang="en-US" dirty="0"/>
              <a:t>Computer clusters are large amounts of computers networked together to be able to compute on tasks.</a:t>
            </a:r>
          </a:p>
        </p:txBody>
      </p:sp>
    </p:spTree>
    <p:extLst>
      <p:ext uri="{BB962C8B-B14F-4D97-AF65-F5344CB8AC3E}">
        <p14:creationId xmlns:p14="http://schemas.microsoft.com/office/powerpoint/2010/main" val="1008236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8A92D-072D-5A4B-7178-C1C742130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0CCB-B09D-405F-4E11-EC49F9D6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HPC?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85750-5035-C391-DB48-4A130AD97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Average Computer Specs</a:t>
            </a:r>
          </a:p>
          <a:p>
            <a:pPr lvl="1"/>
            <a:r>
              <a:rPr lang="en-US" dirty="0"/>
              <a:t>1 TB Storage Space</a:t>
            </a:r>
          </a:p>
          <a:p>
            <a:pPr lvl="1"/>
            <a:r>
              <a:rPr lang="en-US" dirty="0"/>
              <a:t>1 CPU</a:t>
            </a:r>
          </a:p>
          <a:p>
            <a:pPr lvl="1"/>
            <a:r>
              <a:rPr lang="en-US" dirty="0"/>
              <a:t>8-16 GB RAM/Memory</a:t>
            </a:r>
          </a:p>
          <a:p>
            <a:pPr lvl="1"/>
            <a:r>
              <a:rPr lang="en-US" dirty="0"/>
              <a:t>1 GPU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DF09D60-08CE-A346-7A42-D50B23989105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RIS Storage Platform</a:t>
            </a:r>
          </a:p>
          <a:p>
            <a:pPr lvl="1"/>
            <a:r>
              <a:rPr lang="en-US" dirty="0"/>
              <a:t>30+ PB of Storage</a:t>
            </a:r>
          </a:p>
          <a:p>
            <a:r>
              <a:rPr lang="en-US" dirty="0"/>
              <a:t>RIS Compute Platform</a:t>
            </a:r>
          </a:p>
          <a:p>
            <a:pPr lvl="1"/>
            <a:r>
              <a:rPr lang="en-US" dirty="0"/>
              <a:t>10,000+ CPUs</a:t>
            </a:r>
          </a:p>
          <a:p>
            <a:pPr lvl="1"/>
            <a:r>
              <a:rPr lang="en-US" dirty="0"/>
              <a:t>120+ GPUs</a:t>
            </a:r>
          </a:p>
          <a:p>
            <a:pPr lvl="1"/>
            <a:r>
              <a:rPr lang="en-US" dirty="0"/>
              <a:t>Up to 1TB RAM/Memory</a:t>
            </a:r>
          </a:p>
        </p:txBody>
      </p:sp>
    </p:spTree>
    <p:extLst>
      <p:ext uri="{BB962C8B-B14F-4D97-AF65-F5344CB8AC3E}">
        <p14:creationId xmlns:p14="http://schemas.microsoft.com/office/powerpoint/2010/main" val="406088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A27BF-4684-3EF1-7636-8F9696227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721A2-93E3-D00D-9FF2-79B53094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HPC?</a:t>
            </a:r>
          </a:p>
        </p:txBody>
      </p:sp>
      <p:pic>
        <p:nvPicPr>
          <p:cNvPr id="4" name="Picture 4" descr="Data storage device - Free commerce icons">
            <a:extLst>
              <a:ext uri="{FF2B5EF4-FFF2-40B4-BE49-F238E27FC236}">
                <a16:creationId xmlns:a16="http://schemas.microsoft.com/office/drawing/2014/main" id="{B66BC407-2860-FA6D-9F87-B41CA04F8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100" y="2504213"/>
            <a:ext cx="158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Laptop Icon PNG, Vector, PSD, and Clipart With Transparent Background for  Free Download | Pngtree">
            <a:extLst>
              <a:ext uri="{FF2B5EF4-FFF2-40B4-BE49-F238E27FC236}">
                <a16:creationId xmlns:a16="http://schemas.microsoft.com/office/drawing/2014/main" id="{C1679BCA-3DD3-3C06-E091-C3CACDBCB6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9769" y="5275194"/>
            <a:ext cx="1845732" cy="1038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Data storage device - Free commerce icons">
            <a:extLst>
              <a:ext uri="{FF2B5EF4-FFF2-40B4-BE49-F238E27FC236}">
                <a16:creationId xmlns:a16="http://schemas.microsoft.com/office/drawing/2014/main" id="{24015810-66BE-61AC-82E0-959D9B2E0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8000" y="2491513"/>
            <a:ext cx="1587500" cy="158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417E5FCE-274B-9B33-0138-D5423215FE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3428" y="2856718"/>
            <a:ext cx="1362073" cy="1362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DB87812D-564E-6CC6-0404-B2E0AFA6E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63" y="2351812"/>
            <a:ext cx="1900237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F51CD33F-6772-DA92-F821-040D65A7D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614" y="2358162"/>
            <a:ext cx="1900237" cy="1900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Desktop computer icon computer #AD , #AFFILIATE, #paid, #icon, #computer, # Desktop | Computer icon, Computer, Image computer">
            <a:extLst>
              <a:ext uri="{FF2B5EF4-FFF2-40B4-BE49-F238E27FC236}">
                <a16:creationId xmlns:a16="http://schemas.microsoft.com/office/drawing/2014/main" id="{A5C126D9-81E7-F895-4867-3B0204779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0" y="4891813"/>
            <a:ext cx="1804986" cy="1804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Cloud computing, cloud storage, global, internet, network, web, worldwide  icon - Download on Iconfinder">
            <a:extLst>
              <a:ext uri="{FF2B5EF4-FFF2-40B4-BE49-F238E27FC236}">
                <a16:creationId xmlns:a16="http://schemas.microsoft.com/office/drawing/2014/main" id="{4745F6E5-F93E-5BDF-95ED-DA67EFEFEF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5392" y="67397"/>
            <a:ext cx="2284416" cy="228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992A278-966E-277E-1600-7E7328504F5E}"/>
              </a:ext>
            </a:extLst>
          </p:cNvPr>
          <p:cNvGrpSpPr/>
          <p:nvPr/>
        </p:nvGrpSpPr>
        <p:grpSpPr>
          <a:xfrm>
            <a:off x="689768" y="1153291"/>
            <a:ext cx="10882513" cy="4014191"/>
            <a:chOff x="689768" y="706478"/>
            <a:chExt cx="10882513" cy="40141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7B1B77D-EC1A-3DD9-5991-29DA650543AD}"/>
                </a:ext>
              </a:extLst>
            </p:cNvPr>
            <p:cNvGrpSpPr/>
            <p:nvPr/>
          </p:nvGrpSpPr>
          <p:grpSpPr>
            <a:xfrm>
              <a:off x="2311400" y="706478"/>
              <a:ext cx="9260881" cy="4014191"/>
              <a:chOff x="2311400" y="706478"/>
              <a:chExt cx="9260881" cy="4014191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A62EC9C-8351-5526-9021-FF9CAF4269DC}"/>
                  </a:ext>
                </a:extLst>
              </p:cNvPr>
              <p:cNvSpPr txBox="1"/>
              <p:nvPr/>
            </p:nvSpPr>
            <p:spPr>
              <a:xfrm>
                <a:off x="2311400" y="1397714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Compute Platform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38680B-4567-9430-C2FA-03BCBF2F0E79}"/>
                  </a:ext>
                </a:extLst>
              </p:cNvPr>
              <p:cNvSpPr txBox="1"/>
              <p:nvPr/>
            </p:nvSpPr>
            <p:spPr>
              <a:xfrm>
                <a:off x="7938292" y="1652628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Storage Platforms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10D0921-9516-E653-8603-C4640BD8F6F0}"/>
                  </a:ext>
                </a:extLst>
              </p:cNvPr>
              <p:cNvSpPr txBox="1"/>
              <p:nvPr/>
            </p:nvSpPr>
            <p:spPr>
              <a:xfrm>
                <a:off x="8536981" y="706478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Cloud Services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C997346-5A37-F2B9-C88F-BB5469C56A91}"/>
                  </a:ext>
                </a:extLst>
              </p:cNvPr>
              <p:cNvSpPr txBox="1"/>
              <p:nvPr/>
            </p:nvSpPr>
            <p:spPr>
              <a:xfrm>
                <a:off x="3696095" y="2164316"/>
                <a:ext cx="30353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Login Nodes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FAB5E9B-B111-E5D6-A4A4-8F113AF89D52}"/>
                  </a:ext>
                </a:extLst>
              </p:cNvPr>
              <p:cNvSpPr txBox="1"/>
              <p:nvPr/>
            </p:nvSpPr>
            <p:spPr>
              <a:xfrm>
                <a:off x="3359942" y="4351337"/>
                <a:ext cx="54721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Personal PC/Lab PC or Equipment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EF51B19-B855-9170-14CE-D7263B74C66F}"/>
                </a:ext>
              </a:extLst>
            </p:cNvPr>
            <p:cNvSpPr txBox="1"/>
            <p:nvPr/>
          </p:nvSpPr>
          <p:spPr>
            <a:xfrm>
              <a:off x="689768" y="1705884"/>
              <a:ext cx="3035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2"/>
                  </a:solidFill>
                  <a:latin typeface="Source Sans Pro" panose="020B0503030403020204" pitchFamily="34" charset="0"/>
                  <a:ea typeface="Source Sans Pro" panose="020B0503030403020204" pitchFamily="34" charset="0"/>
                </a:rPr>
                <a:t>Compute Nodes</a:t>
              </a:r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07A87E9C-A91C-05B8-699F-E1511B4C1F46}"/>
              </a:ext>
            </a:extLst>
          </p:cNvPr>
          <p:cNvSpPr/>
          <p:nvPr/>
        </p:nvSpPr>
        <p:spPr>
          <a:xfrm rot="18588960">
            <a:off x="7899522" y="4710150"/>
            <a:ext cx="1811084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9E58ADD1-7830-F887-58AF-3DE4EB3CDB76}"/>
              </a:ext>
            </a:extLst>
          </p:cNvPr>
          <p:cNvSpPr/>
          <p:nvPr/>
        </p:nvSpPr>
        <p:spPr>
          <a:xfrm rot="10800000">
            <a:off x="3842545" y="3377114"/>
            <a:ext cx="716753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BC66471A-DF2B-3DE8-44A0-774B9FCFD730}"/>
              </a:ext>
            </a:extLst>
          </p:cNvPr>
          <p:cNvSpPr/>
          <p:nvPr/>
        </p:nvSpPr>
        <p:spPr>
          <a:xfrm>
            <a:off x="5867002" y="3371780"/>
            <a:ext cx="2224483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CD79DFB2-1B7D-93D6-BEA1-63F579E803C5}"/>
              </a:ext>
            </a:extLst>
          </p:cNvPr>
          <p:cNvSpPr/>
          <p:nvPr/>
        </p:nvSpPr>
        <p:spPr>
          <a:xfrm rot="10800000">
            <a:off x="3780700" y="2268977"/>
            <a:ext cx="368690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F3FC5F7C-FE48-66AF-0645-252ACCB1082B}"/>
              </a:ext>
            </a:extLst>
          </p:cNvPr>
          <p:cNvSpPr/>
          <p:nvPr/>
        </p:nvSpPr>
        <p:spPr>
          <a:xfrm rot="20411453">
            <a:off x="4751732" y="1455935"/>
            <a:ext cx="168474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AFD159A-E2DA-968A-84D7-94723011041D}"/>
              </a:ext>
            </a:extLst>
          </p:cNvPr>
          <p:cNvSpPr/>
          <p:nvPr/>
        </p:nvSpPr>
        <p:spPr>
          <a:xfrm rot="13289084">
            <a:off x="8387810" y="1581908"/>
            <a:ext cx="832669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C5D3AA63-BF4F-56D4-E17E-A9B605BF03B6}"/>
              </a:ext>
            </a:extLst>
          </p:cNvPr>
          <p:cNvSpPr/>
          <p:nvPr/>
        </p:nvSpPr>
        <p:spPr>
          <a:xfrm flipH="1">
            <a:off x="10505475" y="1131857"/>
            <a:ext cx="982664" cy="4864855"/>
          </a:xfrm>
          <a:prstGeom prst="bentArrow">
            <a:avLst>
              <a:gd name="adj1" fmla="val 25000"/>
              <a:gd name="adj2" fmla="val 26938"/>
              <a:gd name="adj3" fmla="val 25000"/>
              <a:gd name="adj4" fmla="val 437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ight Arrow 26">
            <a:extLst>
              <a:ext uri="{FF2B5EF4-FFF2-40B4-BE49-F238E27FC236}">
                <a16:creationId xmlns:a16="http://schemas.microsoft.com/office/drawing/2014/main" id="{C4970946-24DA-759B-3472-83E89037FBAC}"/>
              </a:ext>
            </a:extLst>
          </p:cNvPr>
          <p:cNvSpPr/>
          <p:nvPr/>
        </p:nvSpPr>
        <p:spPr>
          <a:xfrm>
            <a:off x="8120390" y="5621562"/>
            <a:ext cx="308101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8667C02E-2A09-0BD6-75C4-530CD62923E5}"/>
              </a:ext>
            </a:extLst>
          </p:cNvPr>
          <p:cNvSpPr/>
          <p:nvPr/>
        </p:nvSpPr>
        <p:spPr>
          <a:xfrm rot="16200000">
            <a:off x="4894843" y="4236933"/>
            <a:ext cx="637803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675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37C89-A20A-9B69-EDA8-FA4F28CA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0FED4-BD77-C24F-AE3F-53F96D568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D73D2-1724-2653-3038-41996CB7F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SMB</a:t>
            </a:r>
          </a:p>
          <a:p>
            <a:pPr lvl="1"/>
            <a:r>
              <a:rPr lang="en-US" dirty="0"/>
              <a:t>Globus</a:t>
            </a:r>
          </a:p>
          <a:p>
            <a:pPr lvl="1"/>
            <a:r>
              <a:rPr lang="en-US" dirty="0"/>
              <a:t>Compute Platform</a:t>
            </a:r>
          </a:p>
          <a:p>
            <a:r>
              <a:rPr lang="en-US" dirty="0"/>
              <a:t>HIPAA Compliant</a:t>
            </a:r>
          </a:p>
          <a:p>
            <a:r>
              <a:rPr lang="en-US" dirty="0"/>
              <a:t>Faculty Get 5TB Free</a:t>
            </a:r>
          </a:p>
          <a:p>
            <a:endParaRPr lang="en-US" dirty="0"/>
          </a:p>
        </p:txBody>
      </p:sp>
      <p:pic>
        <p:nvPicPr>
          <p:cNvPr id="4" name="Picture 4" descr="Data storage device - Free commerce icons">
            <a:extLst>
              <a:ext uri="{FF2B5EF4-FFF2-40B4-BE49-F238E27FC236}">
                <a16:creationId xmlns:a16="http://schemas.microsoft.com/office/drawing/2014/main" id="{41E5B2BD-AB58-DD2B-F90D-52850E3518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913" y="1447801"/>
            <a:ext cx="3656012" cy="36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Data storage device - Free commerce icons">
            <a:extLst>
              <a:ext uri="{FF2B5EF4-FFF2-40B4-BE49-F238E27FC236}">
                <a16:creationId xmlns:a16="http://schemas.microsoft.com/office/drawing/2014/main" id="{4134AF81-316C-E019-F961-41A7AB595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333" y="1435101"/>
            <a:ext cx="3656012" cy="3656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913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63F5-6F41-38EF-2DDD-050AF735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DAFB5-FD97-6344-441D-690D00976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Platform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7CDC4-19D2-BED8-824A-6DE2FD8B7D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Command Line Interface (CLI) [C1,C2]</a:t>
            </a:r>
          </a:p>
          <a:p>
            <a:r>
              <a:rPr lang="en-US" dirty="0"/>
              <a:t>LSF Scheduler [C1]</a:t>
            </a:r>
          </a:p>
          <a:p>
            <a:r>
              <a:rPr lang="en-US" dirty="0" err="1"/>
              <a:t>Slurm</a:t>
            </a:r>
            <a:r>
              <a:rPr lang="en-US" dirty="0"/>
              <a:t> Scheduler [C2]</a:t>
            </a:r>
          </a:p>
          <a:p>
            <a:r>
              <a:rPr lang="en-US" dirty="0"/>
              <a:t>Containers (Docker [C1,C2], </a:t>
            </a:r>
            <a:r>
              <a:rPr lang="en-US" dirty="0" err="1"/>
              <a:t>Apptainer</a:t>
            </a:r>
            <a:r>
              <a:rPr lang="en-US" dirty="0"/>
              <a:t> [C2])</a:t>
            </a:r>
          </a:p>
          <a:p>
            <a:r>
              <a:rPr lang="en-US" dirty="0"/>
              <a:t>Open On Demand (OOD) [C1]</a:t>
            </a:r>
          </a:p>
        </p:txBody>
      </p:sp>
      <p:pic>
        <p:nvPicPr>
          <p:cNvPr id="4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758FDA72-F738-A74A-1B47-39655FBDE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6036" y="4302451"/>
            <a:ext cx="1800556" cy="1800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erver PNG Images, Server Icon Free Download - Free Transparent PNG Logos">
            <a:extLst>
              <a:ext uri="{FF2B5EF4-FFF2-40B4-BE49-F238E27FC236}">
                <a16:creationId xmlns:a16="http://schemas.microsoft.com/office/drawing/2014/main" id="{339320FE-3B84-0689-6786-8BB41FC15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607" y="3658646"/>
            <a:ext cx="2511967" cy="25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Server PNG Images, Server Icon Free Download - Free Transparent PNG Logos">
            <a:extLst>
              <a:ext uri="{FF2B5EF4-FFF2-40B4-BE49-F238E27FC236}">
                <a16:creationId xmlns:a16="http://schemas.microsoft.com/office/drawing/2014/main" id="{78CA16CB-987A-E498-F637-6646289BE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475" y="3664996"/>
            <a:ext cx="2511967" cy="251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576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875C9-7A87-E444-4D06-9B00B8529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92FE-6D56-1E1D-FA1F-6E34733FC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and Compute Info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A3095-4411-5B03-FB58-82227F2D8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Storage Allocation: /storage2/fs1/dt-summer-</a:t>
            </a:r>
            <a:r>
              <a:rPr lang="en-US" dirty="0" err="1"/>
              <a:t>corp</a:t>
            </a:r>
            <a:r>
              <a:rPr lang="en-US" dirty="0"/>
              <a:t>/Active/</a:t>
            </a:r>
          </a:p>
          <a:p>
            <a:r>
              <a:rPr lang="en-US" dirty="0"/>
              <a:t>Compute Allocation</a:t>
            </a:r>
          </a:p>
          <a:p>
            <a:pPr lvl="1"/>
            <a:r>
              <a:rPr lang="en-US" dirty="0"/>
              <a:t>Compute Group: compute-dt-summer-</a:t>
            </a:r>
            <a:r>
              <a:rPr lang="en-US" dirty="0" err="1"/>
              <a:t>corp</a:t>
            </a:r>
            <a:endParaRPr lang="en-US" dirty="0"/>
          </a:p>
          <a:p>
            <a:pPr lvl="1"/>
            <a:r>
              <a:rPr lang="en-US" dirty="0"/>
              <a:t>Compute Queues: general, general-interactive, </a:t>
            </a:r>
            <a:r>
              <a:rPr lang="en-US" dirty="0" err="1"/>
              <a:t>artsci</a:t>
            </a:r>
            <a:r>
              <a:rPr lang="en-US" dirty="0"/>
              <a:t>, </a:t>
            </a:r>
            <a:r>
              <a:rPr lang="en-US" dirty="0" err="1"/>
              <a:t>artsci</a:t>
            </a:r>
            <a:r>
              <a:rPr lang="en-US" dirty="0"/>
              <a:t>-interactive</a:t>
            </a:r>
          </a:p>
          <a:p>
            <a:r>
              <a:rPr lang="en-US" dirty="0"/>
              <a:t>GitHub: </a:t>
            </a:r>
            <a:r>
              <a:rPr lang="en-US" dirty="0">
                <a:hlinkClick r:id="rId2"/>
              </a:rPr>
              <a:t>https://github.com/Digital-Transformation-Summer-Corps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544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FE258-AD6E-B5D2-B70E-9581ED449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FD5AF-A53D-FD7C-B334-12CDCAFAC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20393-7D60-22C9-E562-465AAE54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http://ris.wustl.edu</a:t>
            </a:r>
            <a:endParaRPr lang="en-US" dirty="0"/>
          </a:p>
          <a:p>
            <a:r>
              <a:rPr lang="en-US" dirty="0">
                <a:hlinkClick r:id="rId3"/>
              </a:rPr>
              <a:t>http://docs.ris.wustl.edu</a:t>
            </a:r>
            <a:endParaRPr lang="en-US" dirty="0"/>
          </a:p>
          <a:p>
            <a:r>
              <a:rPr lang="en-US" dirty="0">
                <a:hlinkClick r:id="rId4"/>
              </a:rPr>
              <a:t>https://hub.docker.com/</a:t>
            </a:r>
            <a:endParaRPr lang="en-US" dirty="0"/>
          </a:p>
          <a:p>
            <a:r>
              <a:rPr lang="en-US" dirty="0">
                <a:hlinkClick r:id="rId5"/>
              </a:rPr>
              <a:t>https://becker.wustl.edu/services/research-computing/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14F4EE46-BB05-58BA-47C6-CBC42ECA4E6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481" y="3980459"/>
            <a:ext cx="2067888" cy="206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27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9354</TotalTime>
  <Words>309</Words>
  <Application>Microsoft Macintosh PowerPoint</Application>
  <PresentationFormat>Widescreen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Georgia</vt:lpstr>
      <vt:lpstr>Source Sans Pro</vt:lpstr>
      <vt:lpstr>Office Theme</vt:lpstr>
      <vt:lpstr>Research Infrastructure Services Basics</vt:lpstr>
      <vt:lpstr>Research Infrastructure Services</vt:lpstr>
      <vt:lpstr>What is HPC?</vt:lpstr>
      <vt:lpstr>What is HPC?</vt:lpstr>
      <vt:lpstr>What is HPC?</vt:lpstr>
      <vt:lpstr>Storage Platform</vt:lpstr>
      <vt:lpstr>Compute Platform</vt:lpstr>
      <vt:lpstr>Storage and Compute Info</vt:lpstr>
      <vt:lpstr>Further 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Jackie</dc:creator>
  <cp:lastModifiedBy>Fritz-Waters, Elyn</cp:lastModifiedBy>
  <cp:revision>24</cp:revision>
  <dcterms:created xsi:type="dcterms:W3CDTF">2024-09-10T18:26:39Z</dcterms:created>
  <dcterms:modified xsi:type="dcterms:W3CDTF">2025-05-28T15:30:38Z</dcterms:modified>
</cp:coreProperties>
</file>