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4" r:id="rId7"/>
    <p:sldId id="272" r:id="rId8"/>
    <p:sldId id="276" r:id="rId9"/>
    <p:sldId id="277" r:id="rId10"/>
    <p:sldId id="278" r:id="rId11"/>
    <p:sldId id="279" r:id="rId12"/>
    <p:sldId id="280" r:id="rId13"/>
    <p:sldId id="285" r:id="rId14"/>
    <p:sldId id="282" r:id="rId15"/>
    <p:sldId id="287" r:id="rId16"/>
    <p:sldId id="283" r:id="rId17"/>
    <p:sldId id="286" r:id="rId18"/>
    <p:sldId id="258" r:id="rId19"/>
  </p:sldIdLst>
  <p:sldSz cx="12192000" cy="6858000"/>
  <p:notesSz cx="6858000" cy="9144000"/>
  <p:embeddedFontLst>
    <p:embeddedFont>
      <p:font typeface="Broadway" panose="04040905080B02020502" pitchFamily="82" charset="0"/>
      <p:regular r:id="rId23"/>
    </p:embeddedFont>
    <p:embeddedFont>
      <p:font typeface="仿宋" panose="02010609060101010101" charset="-122"/>
      <p:regular r:id="rId24"/>
    </p:embeddedFont>
    <p:embeddedFont>
      <p:font typeface="微软雅黑" panose="020B0503020204020204" pitchFamily="34" charset="-122"/>
      <p:regular r:id="rId25"/>
    </p:embeddedFont>
    <p:embeddedFont>
      <p:font typeface="等线" panose="02010600030101010101" charset="-122"/>
      <p:regular r:id="rId26"/>
    </p:embeddedFont>
    <p:embeddedFont>
      <p:font typeface="等线 Light" panose="02010600030101010101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CD"/>
    <a:srgbClr val="A6CDBA"/>
    <a:srgbClr val="C5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2" y="72"/>
      </p:cViewPr>
      <p:guideLst>
        <p:guide orient="horz" pos="216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04CC-E291-4162-BA23-1EC4F25F5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9176-2859-4CBA-9C60-5EA8F51E3D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3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tags" Target="../tags/tag21.xml"/><Relationship Id="rId5" Type="http://schemas.microsoft.com/office/2007/relationships/media" Target="../media/media1.mp4"/><Relationship Id="rId4" Type="http://schemas.openxmlformats.org/officeDocument/2006/relationships/video" Target="../media/media1.mp4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6" Type="http://schemas.openxmlformats.org/officeDocument/2006/relationships/tags" Target="../tags/tag31.xml"/><Relationship Id="rId5" Type="http://schemas.microsoft.com/office/2007/relationships/media" Target="../media/media2.mp4"/><Relationship Id="rId4" Type="http://schemas.openxmlformats.org/officeDocument/2006/relationships/video" Target="../media/media2.mp4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1.emf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412" t="2646" r="1880" b="2340"/>
          <a:stretch>
            <a:fillRect/>
          </a:stretch>
        </p:blipFill>
        <p:spPr>
          <a:xfrm>
            <a:off x="0" y="0"/>
            <a:ext cx="12192000" cy="6855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8447" y="2080028"/>
            <a:ext cx="835510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探索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AI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图像与视频生成：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Stable Diffusion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与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Stable Video Diffusion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840" y="494665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演讲人：数媒二班周慧妍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180" y="1016635"/>
            <a:ext cx="1257300" cy="5303520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下载方式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47269" y="163166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sp>
        <p:nvSpPr>
          <p:cNvPr id="1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3047365" y="2510155"/>
            <a:ext cx="2028190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官网获取：前往官方发布页面，获取下载链接和相关说明，按照要求进行下载。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3046634" y="2049636"/>
            <a:ext cx="28032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官网下载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10242550" y="1016635"/>
            <a:ext cx="1257300" cy="530352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81704" y="163166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15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6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sp>
        <p:nvSpPr>
          <p:cNvPr id="1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6781800" y="2510155"/>
            <a:ext cx="202819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GitHub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下载：在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GitHub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上搜索其开源项目，从项目仓库中下载所需的代码和模型文件，注意查看项目中的使用文档和安装指南。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51"/>
          <p:cNvSpPr txBox="1"/>
          <p:nvPr/>
        </p:nvSpPr>
        <p:spPr>
          <a:xfrm>
            <a:off x="6781069" y="2049636"/>
            <a:ext cx="28032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下载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180" y="1016635"/>
            <a:ext cx="1257300" cy="5303520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使用前准备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47269" y="163166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sp>
        <p:nvSpPr>
          <p:cNvPr id="1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3047365" y="2510155"/>
            <a:ext cx="2652395" cy="291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看显卡、看内存、看硬盘、看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。其中最重要的是看显卡。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卡（英伟达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Nvida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独立显卡）首选，效率远超集显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/AMD/Intel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显卡和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渲染，最低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系起步，体验感佳用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系，显存最低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及格，上不封顶；内存最低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8G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16G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及格，上不封顶；硬盘可用空间最好有个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500G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朝上，固态最佳。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3046634" y="2049636"/>
            <a:ext cx="28032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10242550" y="1016635"/>
            <a:ext cx="1257300" cy="530352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81704" y="163166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15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6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sp>
        <p:nvSpPr>
          <p:cNvPr id="1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6781800" y="2510155"/>
            <a:ext cx="30226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支持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Win10/Win11/macOS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（仅限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Apple Silicon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Intel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版本的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Mac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无法调用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Radeon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显卡）和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Linux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系统，苹果版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SD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兼容的插件数量较少，功能性不及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Windows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Linux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电脑。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如果身边没有合适的电脑可以考虑购买云主机，比如腾讯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云服务器。若无法使用独立显卡和云服务，亦可修改启动配置，使用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渲染（兼容性强，出图速度慢，需要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16G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以上内存）。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51"/>
          <p:cNvSpPr txBox="1"/>
          <p:nvPr/>
        </p:nvSpPr>
        <p:spPr>
          <a:xfrm>
            <a:off x="6781069" y="2049636"/>
            <a:ext cx="28032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系统要求</a:t>
            </a:r>
            <a:endParaRPr 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33" name="圆角矩形 4"/>
          <p:cNvSpPr/>
          <p:nvPr/>
        </p:nvSpPr>
        <p:spPr>
          <a:xfrm>
            <a:off x="5017730" y="2507862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04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94150" y="3100705"/>
            <a:ext cx="420433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基础使用</a:t>
            </a:r>
            <a:endParaRPr kumimoji="1" 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180" y="1123950"/>
            <a:ext cx="11172825" cy="5196205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7313834" y="317725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>
              <p:custDataLst>
                <p:tags r:id="rId5"/>
              </p:custDataLst>
            </p:nvPr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>
              <p:custDataLst>
                <p:tags r:id="rId6"/>
              </p:custDataLst>
            </p:nvPr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7343923" y="5609213"/>
            <a:ext cx="950912" cy="0"/>
          </a:xfrm>
          <a:prstGeom prst="line">
            <a:avLst/>
          </a:prstGeom>
          <a:ln>
            <a:solidFill>
              <a:srgbClr val="B8E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35275" y="2177415"/>
            <a:ext cx="6604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目前并不存在通行可靠的使用规范，每个人的电脑配置、需求都不尽相同，</a:t>
            </a:r>
            <a:r>
              <a:rPr lang="en-US" altLang="zh-CN"/>
              <a:t>cpkd/Safetensors</a:t>
            </a:r>
            <a:r>
              <a:rPr lang="zh-CN" altLang="en-US"/>
              <a:t>大模型、</a:t>
            </a:r>
            <a:r>
              <a:rPr lang="en-US" altLang="zh-CN"/>
              <a:t>VAE</a:t>
            </a:r>
            <a:r>
              <a:rPr lang="zh-CN" altLang="en-US"/>
              <a:t>、</a:t>
            </a:r>
            <a:r>
              <a:rPr lang="en-US" altLang="zh-CN"/>
              <a:t>embeding</a:t>
            </a:r>
            <a:r>
              <a:rPr lang="zh-CN" altLang="en-US"/>
              <a:t>、</a:t>
            </a:r>
            <a:r>
              <a:rPr lang="en-US" altLang="zh-CN"/>
              <a:t>lora</a:t>
            </a:r>
            <a:r>
              <a:rPr lang="zh-CN" altLang="en-US"/>
              <a:t>等</a:t>
            </a:r>
            <a:r>
              <a:rPr lang="en-US" altLang="zh-CN"/>
              <a:t>AI</a:t>
            </a:r>
            <a:r>
              <a:rPr lang="zh-CN" altLang="en-US"/>
              <a:t>模型、各类插件、提示词、输出参数的组合牵一发则动全身，需要大家有足够的耐心查阅插件开发者的说明文档和来自</a:t>
            </a:r>
            <a:r>
              <a:rPr lang="en-US" altLang="zh-CN"/>
              <a:t>https://civitai.com/</a:t>
            </a:r>
            <a:r>
              <a:rPr lang="zh-CN" altLang="en-US"/>
              <a:t>等分享网站的使用心得，大家可以先到</a:t>
            </a:r>
            <a:r>
              <a:rPr lang="en-US" altLang="zh-CN"/>
              <a:t>civitai</a:t>
            </a:r>
            <a:r>
              <a:rPr lang="zh-CN" altLang="en-US"/>
              <a:t>上搜索中意的图例，复用原作者的出图提示词、参数和模型，再以此修改，这样学习的效果最为直观。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180" y="1016635"/>
            <a:ext cx="1336040" cy="5303520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Stable Diffusion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29109" y="1016346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5981213" y="5987038"/>
            <a:ext cx="950912" cy="0"/>
          </a:xfrm>
          <a:prstGeom prst="line">
            <a:avLst/>
          </a:prstGeom>
          <a:ln>
            <a:solidFill>
              <a:srgbClr val="B8E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1653540"/>
            <a:ext cx="8197850" cy="4271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180" y="1016635"/>
            <a:ext cx="1336040" cy="5303520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 Video Diffusion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1924" y="102079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5981213" y="5987038"/>
            <a:ext cx="950912" cy="0"/>
          </a:xfrm>
          <a:prstGeom prst="line">
            <a:avLst/>
          </a:prstGeom>
          <a:ln>
            <a:solidFill>
              <a:srgbClr val="B8E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" y="1483360"/>
            <a:ext cx="10673715" cy="4458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412" t="2646" r="1880" b="2340"/>
          <a:stretch>
            <a:fillRect/>
          </a:stretch>
        </p:blipFill>
        <p:spPr>
          <a:xfrm>
            <a:off x="0" y="0"/>
            <a:ext cx="12192000" cy="6855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8447" y="2080028"/>
            <a:ext cx="8355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THANK YOU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840" y="40989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演讲人：数媒二班周慧妍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5" name="Oval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41067" y="3641726"/>
            <a:ext cx="1113367" cy="1109133"/>
          </a:xfrm>
          <a:prstGeom prst="ellipse">
            <a:avLst/>
          </a:prstGeom>
          <a:solidFill>
            <a:srgbClr val="C5E6D7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03834" y="3641726"/>
            <a:ext cx="1113367" cy="1109133"/>
          </a:xfrm>
          <a:prstGeom prst="ellipse">
            <a:avLst/>
          </a:prstGeom>
          <a:solidFill>
            <a:srgbClr val="C5E6D7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78818" y="3641726"/>
            <a:ext cx="1113367" cy="1109133"/>
          </a:xfrm>
          <a:prstGeom prst="ellipse">
            <a:avLst/>
          </a:prstGeom>
          <a:solidFill>
            <a:srgbClr val="C5E6D7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53634" y="3639610"/>
            <a:ext cx="1113367" cy="1109133"/>
          </a:xfrm>
          <a:prstGeom prst="ellipse">
            <a:avLst/>
          </a:prstGeom>
          <a:solidFill>
            <a:srgbClr val="C5E6D7"/>
          </a:solidFill>
          <a:ln>
            <a:noFill/>
          </a:ln>
          <a:effectLst>
            <a:outerShdw dist="35921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stats-on-laptop-screen_51875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868481" y="3999755"/>
            <a:ext cx="483671" cy="393074"/>
          </a:xfrm>
          <a:custGeom>
            <a:avLst/>
            <a:gdLst>
              <a:gd name="connsiteX0" fmla="*/ 0 w 601409"/>
              <a:gd name="connsiteY0" fmla="*/ 418641 h 488759"/>
              <a:gd name="connsiteX1" fmla="*/ 229655 w 601409"/>
              <a:gd name="connsiteY1" fmla="*/ 418641 h 488759"/>
              <a:gd name="connsiteX2" fmla="*/ 229655 w 601409"/>
              <a:gd name="connsiteY2" fmla="*/ 454415 h 488759"/>
              <a:gd name="connsiteX3" fmla="*/ 371754 w 601409"/>
              <a:gd name="connsiteY3" fmla="*/ 454415 h 488759"/>
              <a:gd name="connsiteX4" fmla="*/ 371754 w 601409"/>
              <a:gd name="connsiteY4" fmla="*/ 418641 h 488759"/>
              <a:gd name="connsiteX5" fmla="*/ 601409 w 601409"/>
              <a:gd name="connsiteY5" fmla="*/ 418641 h 488759"/>
              <a:gd name="connsiteX6" fmla="*/ 601409 w 601409"/>
              <a:gd name="connsiteY6" fmla="*/ 488759 h 488759"/>
              <a:gd name="connsiteX7" fmla="*/ 0 w 601409"/>
              <a:gd name="connsiteY7" fmla="*/ 488759 h 488759"/>
              <a:gd name="connsiteX8" fmla="*/ 439198 w 601409"/>
              <a:gd name="connsiteY8" fmla="*/ 97476 h 488759"/>
              <a:gd name="connsiteX9" fmla="*/ 472207 w 601409"/>
              <a:gd name="connsiteY9" fmla="*/ 130443 h 488759"/>
              <a:gd name="connsiteX10" fmla="*/ 439198 w 601409"/>
              <a:gd name="connsiteY10" fmla="*/ 163411 h 488759"/>
              <a:gd name="connsiteX11" fmla="*/ 436328 w 601409"/>
              <a:gd name="connsiteY11" fmla="*/ 163411 h 488759"/>
              <a:gd name="connsiteX12" fmla="*/ 366005 w 601409"/>
              <a:gd name="connsiteY12" fmla="*/ 246546 h 488759"/>
              <a:gd name="connsiteX13" fmla="*/ 366005 w 601409"/>
              <a:gd name="connsiteY13" fmla="*/ 253713 h 488759"/>
              <a:gd name="connsiteX14" fmla="*/ 332996 w 601409"/>
              <a:gd name="connsiteY14" fmla="*/ 286680 h 488759"/>
              <a:gd name="connsiteX15" fmla="*/ 299987 w 601409"/>
              <a:gd name="connsiteY15" fmla="*/ 253713 h 488759"/>
              <a:gd name="connsiteX16" fmla="*/ 299987 w 601409"/>
              <a:gd name="connsiteY16" fmla="*/ 250846 h 488759"/>
              <a:gd name="connsiteX17" fmla="*/ 248321 w 601409"/>
              <a:gd name="connsiteY17" fmla="*/ 210712 h 488759"/>
              <a:gd name="connsiteX18" fmla="*/ 235404 w 601409"/>
              <a:gd name="connsiteY18" fmla="*/ 213578 h 488759"/>
              <a:gd name="connsiteX19" fmla="*/ 226793 w 601409"/>
              <a:gd name="connsiteY19" fmla="*/ 212145 h 488759"/>
              <a:gd name="connsiteX20" fmla="*/ 195220 w 601409"/>
              <a:gd name="connsiteY20" fmla="*/ 240812 h 488759"/>
              <a:gd name="connsiteX21" fmla="*/ 195220 w 601409"/>
              <a:gd name="connsiteY21" fmla="*/ 246546 h 488759"/>
              <a:gd name="connsiteX22" fmla="*/ 162211 w 601409"/>
              <a:gd name="connsiteY22" fmla="*/ 279513 h 488759"/>
              <a:gd name="connsiteX23" fmla="*/ 129202 w 601409"/>
              <a:gd name="connsiteY23" fmla="*/ 246546 h 488759"/>
              <a:gd name="connsiteX24" fmla="*/ 162211 w 601409"/>
              <a:gd name="connsiteY24" fmla="*/ 213578 h 488759"/>
              <a:gd name="connsiteX25" fmla="*/ 167952 w 601409"/>
              <a:gd name="connsiteY25" fmla="*/ 213578 h 488759"/>
              <a:gd name="connsiteX26" fmla="*/ 202396 w 601409"/>
              <a:gd name="connsiteY26" fmla="*/ 180611 h 488759"/>
              <a:gd name="connsiteX27" fmla="*/ 202396 w 601409"/>
              <a:gd name="connsiteY27" fmla="*/ 179178 h 488759"/>
              <a:gd name="connsiteX28" fmla="*/ 235404 w 601409"/>
              <a:gd name="connsiteY28" fmla="*/ 146210 h 488759"/>
              <a:gd name="connsiteX29" fmla="*/ 268413 w 601409"/>
              <a:gd name="connsiteY29" fmla="*/ 176311 h 488759"/>
              <a:gd name="connsiteX30" fmla="*/ 324385 w 601409"/>
              <a:gd name="connsiteY30" fmla="*/ 222179 h 488759"/>
              <a:gd name="connsiteX31" fmla="*/ 332996 w 601409"/>
              <a:gd name="connsiteY31" fmla="*/ 220745 h 488759"/>
              <a:gd name="connsiteX32" fmla="*/ 335866 w 601409"/>
              <a:gd name="connsiteY32" fmla="*/ 220745 h 488759"/>
              <a:gd name="connsiteX33" fmla="*/ 407624 w 601409"/>
              <a:gd name="connsiteY33" fmla="*/ 137610 h 488759"/>
              <a:gd name="connsiteX34" fmla="*/ 406189 w 601409"/>
              <a:gd name="connsiteY34" fmla="*/ 130443 h 488759"/>
              <a:gd name="connsiteX35" fmla="*/ 439198 w 601409"/>
              <a:gd name="connsiteY35" fmla="*/ 97476 h 488759"/>
              <a:gd name="connsiteX36" fmla="*/ 100420 w 601409"/>
              <a:gd name="connsiteY36" fmla="*/ 57337 h 488759"/>
              <a:gd name="connsiteX37" fmla="*/ 100420 w 601409"/>
              <a:gd name="connsiteY37" fmla="*/ 326819 h 488759"/>
              <a:gd name="connsiteX38" fmla="*/ 500990 w 601409"/>
              <a:gd name="connsiteY38" fmla="*/ 326819 h 488759"/>
              <a:gd name="connsiteX39" fmla="*/ 500990 w 601409"/>
              <a:gd name="connsiteY39" fmla="*/ 57337 h 488759"/>
              <a:gd name="connsiteX40" fmla="*/ 42991 w 601409"/>
              <a:gd name="connsiteY40" fmla="*/ 0 h 488759"/>
              <a:gd name="connsiteX41" fmla="*/ 558419 w 601409"/>
              <a:gd name="connsiteY41" fmla="*/ 0 h 488759"/>
              <a:gd name="connsiteX42" fmla="*/ 558419 w 601409"/>
              <a:gd name="connsiteY42" fmla="*/ 384156 h 488759"/>
              <a:gd name="connsiteX43" fmla="*/ 42991 w 601409"/>
              <a:gd name="connsiteY43" fmla="*/ 384156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1409" h="488759">
                <a:moveTo>
                  <a:pt x="0" y="418641"/>
                </a:moveTo>
                <a:lnTo>
                  <a:pt x="229655" y="418641"/>
                </a:lnTo>
                <a:lnTo>
                  <a:pt x="229655" y="454415"/>
                </a:lnTo>
                <a:lnTo>
                  <a:pt x="371754" y="454415"/>
                </a:lnTo>
                <a:lnTo>
                  <a:pt x="371754" y="418641"/>
                </a:lnTo>
                <a:lnTo>
                  <a:pt x="601409" y="418641"/>
                </a:lnTo>
                <a:lnTo>
                  <a:pt x="601409" y="488759"/>
                </a:lnTo>
                <a:lnTo>
                  <a:pt x="0" y="488759"/>
                </a:lnTo>
                <a:close/>
                <a:moveTo>
                  <a:pt x="439198" y="97476"/>
                </a:moveTo>
                <a:cubicBezTo>
                  <a:pt x="457855" y="97476"/>
                  <a:pt x="472207" y="111810"/>
                  <a:pt x="472207" y="130443"/>
                </a:cubicBezTo>
                <a:cubicBezTo>
                  <a:pt x="472207" y="149077"/>
                  <a:pt x="457855" y="163411"/>
                  <a:pt x="439198" y="163411"/>
                </a:cubicBezTo>
                <a:cubicBezTo>
                  <a:pt x="437763" y="163411"/>
                  <a:pt x="436328" y="163411"/>
                  <a:pt x="436328" y="163411"/>
                </a:cubicBezTo>
                <a:lnTo>
                  <a:pt x="366005" y="246546"/>
                </a:lnTo>
                <a:cubicBezTo>
                  <a:pt x="366005" y="249413"/>
                  <a:pt x="366005" y="250846"/>
                  <a:pt x="366005" y="253713"/>
                </a:cubicBezTo>
                <a:cubicBezTo>
                  <a:pt x="366005" y="272346"/>
                  <a:pt x="351653" y="286680"/>
                  <a:pt x="332996" y="286680"/>
                </a:cubicBezTo>
                <a:cubicBezTo>
                  <a:pt x="314339" y="286680"/>
                  <a:pt x="299987" y="272346"/>
                  <a:pt x="299987" y="253713"/>
                </a:cubicBezTo>
                <a:cubicBezTo>
                  <a:pt x="299987" y="253713"/>
                  <a:pt x="299987" y="252279"/>
                  <a:pt x="299987" y="250846"/>
                </a:cubicBezTo>
                <a:lnTo>
                  <a:pt x="248321" y="210712"/>
                </a:lnTo>
                <a:cubicBezTo>
                  <a:pt x="244015" y="212145"/>
                  <a:pt x="239710" y="213578"/>
                  <a:pt x="235404" y="213578"/>
                </a:cubicBezTo>
                <a:cubicBezTo>
                  <a:pt x="232534" y="213578"/>
                  <a:pt x="229664" y="212145"/>
                  <a:pt x="226793" y="212145"/>
                </a:cubicBezTo>
                <a:lnTo>
                  <a:pt x="195220" y="240812"/>
                </a:lnTo>
                <a:cubicBezTo>
                  <a:pt x="195220" y="243679"/>
                  <a:pt x="195220" y="245112"/>
                  <a:pt x="195220" y="246546"/>
                </a:cubicBezTo>
                <a:cubicBezTo>
                  <a:pt x="195220" y="265180"/>
                  <a:pt x="180868" y="279513"/>
                  <a:pt x="162211" y="279513"/>
                </a:cubicBezTo>
                <a:cubicBezTo>
                  <a:pt x="143554" y="279513"/>
                  <a:pt x="129202" y="265180"/>
                  <a:pt x="129202" y="246546"/>
                </a:cubicBezTo>
                <a:cubicBezTo>
                  <a:pt x="129202" y="227912"/>
                  <a:pt x="143554" y="213578"/>
                  <a:pt x="162211" y="213578"/>
                </a:cubicBezTo>
                <a:cubicBezTo>
                  <a:pt x="163646" y="213578"/>
                  <a:pt x="166516" y="213578"/>
                  <a:pt x="167952" y="213578"/>
                </a:cubicBezTo>
                <a:lnTo>
                  <a:pt x="202396" y="180611"/>
                </a:lnTo>
                <a:cubicBezTo>
                  <a:pt x="202396" y="180611"/>
                  <a:pt x="202396" y="180611"/>
                  <a:pt x="202396" y="179178"/>
                </a:cubicBezTo>
                <a:cubicBezTo>
                  <a:pt x="202396" y="161977"/>
                  <a:pt x="216747" y="146210"/>
                  <a:pt x="235404" y="146210"/>
                </a:cubicBezTo>
                <a:cubicBezTo>
                  <a:pt x="252626" y="146210"/>
                  <a:pt x="266978" y="159111"/>
                  <a:pt x="268413" y="176311"/>
                </a:cubicBezTo>
                <a:lnTo>
                  <a:pt x="324385" y="222179"/>
                </a:lnTo>
                <a:cubicBezTo>
                  <a:pt x="327255" y="220745"/>
                  <a:pt x="330125" y="220745"/>
                  <a:pt x="332996" y="220745"/>
                </a:cubicBezTo>
                <a:cubicBezTo>
                  <a:pt x="334431" y="220745"/>
                  <a:pt x="335866" y="220745"/>
                  <a:pt x="335866" y="220745"/>
                </a:cubicBezTo>
                <a:lnTo>
                  <a:pt x="407624" y="137610"/>
                </a:lnTo>
                <a:cubicBezTo>
                  <a:pt x="406189" y="134743"/>
                  <a:pt x="406189" y="131877"/>
                  <a:pt x="406189" y="130443"/>
                </a:cubicBezTo>
                <a:cubicBezTo>
                  <a:pt x="406189" y="111810"/>
                  <a:pt x="421976" y="97476"/>
                  <a:pt x="439198" y="97476"/>
                </a:cubicBezTo>
                <a:close/>
                <a:moveTo>
                  <a:pt x="100420" y="57337"/>
                </a:moveTo>
                <a:lnTo>
                  <a:pt x="100420" y="326819"/>
                </a:lnTo>
                <a:lnTo>
                  <a:pt x="500990" y="326819"/>
                </a:lnTo>
                <a:lnTo>
                  <a:pt x="500990" y="57337"/>
                </a:lnTo>
                <a:close/>
                <a:moveTo>
                  <a:pt x="42991" y="0"/>
                </a:moveTo>
                <a:lnTo>
                  <a:pt x="558419" y="0"/>
                </a:lnTo>
                <a:lnTo>
                  <a:pt x="558419" y="384156"/>
                </a:lnTo>
                <a:lnTo>
                  <a:pt x="42991" y="3841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tats-on-laptop-screen_5187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440073" y="3999755"/>
            <a:ext cx="437263" cy="426206"/>
          </a:xfrm>
          <a:custGeom>
            <a:avLst/>
            <a:gdLst>
              <a:gd name="T0" fmla="*/ 246 w 418"/>
              <a:gd name="T1" fmla="*/ 242 h 408"/>
              <a:gd name="T2" fmla="*/ 362 w 418"/>
              <a:gd name="T3" fmla="*/ 125 h 408"/>
              <a:gd name="T4" fmla="*/ 418 w 418"/>
              <a:gd name="T5" fmla="*/ 181 h 408"/>
              <a:gd name="T6" fmla="*/ 302 w 418"/>
              <a:gd name="T7" fmla="*/ 298 h 408"/>
              <a:gd name="T8" fmla="*/ 246 w 418"/>
              <a:gd name="T9" fmla="*/ 242 h 408"/>
              <a:gd name="T10" fmla="*/ 227 w 418"/>
              <a:gd name="T11" fmla="*/ 317 h 408"/>
              <a:gd name="T12" fmla="*/ 261 w 418"/>
              <a:gd name="T13" fmla="*/ 308 h 408"/>
              <a:gd name="T14" fmla="*/ 235 w 418"/>
              <a:gd name="T15" fmla="*/ 282 h 408"/>
              <a:gd name="T16" fmla="*/ 227 w 418"/>
              <a:gd name="T17" fmla="*/ 317 h 408"/>
              <a:gd name="T18" fmla="*/ 273 w 418"/>
              <a:gd name="T19" fmla="*/ 319 h 408"/>
              <a:gd name="T20" fmla="*/ 273 w 418"/>
              <a:gd name="T21" fmla="*/ 337 h 408"/>
              <a:gd name="T22" fmla="*/ 56 w 418"/>
              <a:gd name="T23" fmla="*/ 337 h 408"/>
              <a:gd name="T24" fmla="*/ 56 w 418"/>
              <a:gd name="T25" fmla="*/ 310 h 408"/>
              <a:gd name="T26" fmla="*/ 214 w 418"/>
              <a:gd name="T27" fmla="*/ 310 h 408"/>
              <a:gd name="T28" fmla="*/ 222 w 418"/>
              <a:gd name="T29" fmla="*/ 279 h 408"/>
              <a:gd name="T30" fmla="*/ 56 w 418"/>
              <a:gd name="T31" fmla="*/ 279 h 408"/>
              <a:gd name="T32" fmla="*/ 56 w 418"/>
              <a:gd name="T33" fmla="*/ 252 h 408"/>
              <a:gd name="T34" fmla="*/ 225 w 418"/>
              <a:gd name="T35" fmla="*/ 252 h 408"/>
              <a:gd name="T36" fmla="*/ 228 w 418"/>
              <a:gd name="T37" fmla="*/ 240 h 408"/>
              <a:gd name="T38" fmla="*/ 247 w 418"/>
              <a:gd name="T39" fmla="*/ 221 h 408"/>
              <a:gd name="T40" fmla="*/ 56 w 418"/>
              <a:gd name="T41" fmla="*/ 221 h 408"/>
              <a:gd name="T42" fmla="*/ 56 w 418"/>
              <a:gd name="T43" fmla="*/ 194 h 408"/>
              <a:gd name="T44" fmla="*/ 273 w 418"/>
              <a:gd name="T45" fmla="*/ 194 h 408"/>
              <a:gd name="T46" fmla="*/ 330 w 418"/>
              <a:gd name="T47" fmla="*/ 139 h 408"/>
              <a:gd name="T48" fmla="*/ 330 w 418"/>
              <a:gd name="T49" fmla="*/ 0 h 408"/>
              <a:gd name="T50" fmla="*/ 118 w 418"/>
              <a:gd name="T51" fmla="*/ 0 h 408"/>
              <a:gd name="T52" fmla="*/ 118 w 418"/>
              <a:gd name="T53" fmla="*/ 124 h 408"/>
              <a:gd name="T54" fmla="*/ 0 w 418"/>
              <a:gd name="T55" fmla="*/ 124 h 408"/>
              <a:gd name="T56" fmla="*/ 0 w 418"/>
              <a:gd name="T57" fmla="*/ 408 h 408"/>
              <a:gd name="T58" fmla="*/ 330 w 418"/>
              <a:gd name="T59" fmla="*/ 408 h 408"/>
              <a:gd name="T60" fmla="*/ 330 w 418"/>
              <a:gd name="T61" fmla="*/ 289 h 408"/>
              <a:gd name="T62" fmla="*/ 302 w 418"/>
              <a:gd name="T63" fmla="*/ 317 h 408"/>
              <a:gd name="T64" fmla="*/ 273 w 418"/>
              <a:gd name="T65" fmla="*/ 319 h 408"/>
              <a:gd name="T66" fmla="*/ 93 w 418"/>
              <a:gd name="T67" fmla="*/ 14 h 408"/>
              <a:gd name="T68" fmla="*/ 12 w 418"/>
              <a:gd name="T69" fmla="*/ 99 h 408"/>
              <a:gd name="T70" fmla="*/ 93 w 418"/>
              <a:gd name="T71" fmla="*/ 99 h 408"/>
              <a:gd name="T72" fmla="*/ 93 w 418"/>
              <a:gd name="T73" fmla="*/ 14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8" h="408">
                <a:moveTo>
                  <a:pt x="246" y="242"/>
                </a:moveTo>
                <a:lnTo>
                  <a:pt x="362" y="125"/>
                </a:lnTo>
                <a:lnTo>
                  <a:pt x="418" y="181"/>
                </a:lnTo>
                <a:lnTo>
                  <a:pt x="302" y="298"/>
                </a:lnTo>
                <a:lnTo>
                  <a:pt x="246" y="242"/>
                </a:lnTo>
                <a:close/>
                <a:moveTo>
                  <a:pt x="227" y="317"/>
                </a:moveTo>
                <a:lnTo>
                  <a:pt x="261" y="308"/>
                </a:lnTo>
                <a:lnTo>
                  <a:pt x="235" y="282"/>
                </a:lnTo>
                <a:lnTo>
                  <a:pt x="227" y="317"/>
                </a:lnTo>
                <a:close/>
                <a:moveTo>
                  <a:pt x="273" y="319"/>
                </a:moveTo>
                <a:lnTo>
                  <a:pt x="273" y="337"/>
                </a:lnTo>
                <a:lnTo>
                  <a:pt x="56" y="337"/>
                </a:lnTo>
                <a:lnTo>
                  <a:pt x="56" y="310"/>
                </a:lnTo>
                <a:lnTo>
                  <a:pt x="214" y="310"/>
                </a:lnTo>
                <a:lnTo>
                  <a:pt x="222" y="279"/>
                </a:lnTo>
                <a:lnTo>
                  <a:pt x="56" y="279"/>
                </a:lnTo>
                <a:lnTo>
                  <a:pt x="56" y="252"/>
                </a:lnTo>
                <a:lnTo>
                  <a:pt x="225" y="252"/>
                </a:lnTo>
                <a:lnTo>
                  <a:pt x="228" y="240"/>
                </a:lnTo>
                <a:lnTo>
                  <a:pt x="247" y="221"/>
                </a:lnTo>
                <a:lnTo>
                  <a:pt x="56" y="221"/>
                </a:lnTo>
                <a:lnTo>
                  <a:pt x="56" y="194"/>
                </a:lnTo>
                <a:lnTo>
                  <a:pt x="273" y="194"/>
                </a:lnTo>
                <a:lnTo>
                  <a:pt x="330" y="139"/>
                </a:lnTo>
                <a:lnTo>
                  <a:pt x="330" y="0"/>
                </a:lnTo>
                <a:lnTo>
                  <a:pt x="118" y="0"/>
                </a:lnTo>
                <a:lnTo>
                  <a:pt x="118" y="124"/>
                </a:lnTo>
                <a:lnTo>
                  <a:pt x="0" y="124"/>
                </a:lnTo>
                <a:lnTo>
                  <a:pt x="0" y="408"/>
                </a:lnTo>
                <a:lnTo>
                  <a:pt x="330" y="408"/>
                </a:lnTo>
                <a:lnTo>
                  <a:pt x="330" y="289"/>
                </a:lnTo>
                <a:lnTo>
                  <a:pt x="302" y="317"/>
                </a:lnTo>
                <a:lnTo>
                  <a:pt x="273" y="319"/>
                </a:lnTo>
                <a:close/>
                <a:moveTo>
                  <a:pt x="93" y="14"/>
                </a:moveTo>
                <a:lnTo>
                  <a:pt x="12" y="99"/>
                </a:lnTo>
                <a:lnTo>
                  <a:pt x="93" y="99"/>
                </a:lnTo>
                <a:lnTo>
                  <a:pt x="93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stats-on-laptop-screen_5187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7175573" y="3999755"/>
            <a:ext cx="444353" cy="442306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stats-on-laptop-screen_51875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9818681" y="4000730"/>
            <a:ext cx="483671" cy="39109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451" h="489568">
                <a:moveTo>
                  <a:pt x="479900" y="284819"/>
                </a:moveTo>
                <a:cubicBezTo>
                  <a:pt x="465151" y="284819"/>
                  <a:pt x="453167" y="296695"/>
                  <a:pt x="453167" y="311424"/>
                </a:cubicBezTo>
                <a:cubicBezTo>
                  <a:pt x="453167" y="326245"/>
                  <a:pt x="465151" y="338120"/>
                  <a:pt x="479900" y="338120"/>
                </a:cubicBezTo>
                <a:cubicBezTo>
                  <a:pt x="494649" y="338120"/>
                  <a:pt x="506633" y="326245"/>
                  <a:pt x="506633" y="311424"/>
                </a:cubicBezTo>
                <a:cubicBezTo>
                  <a:pt x="506633" y="296695"/>
                  <a:pt x="494649" y="284819"/>
                  <a:pt x="479900" y="284819"/>
                </a:cubicBezTo>
                <a:close/>
                <a:moveTo>
                  <a:pt x="402929" y="284819"/>
                </a:moveTo>
                <a:cubicBezTo>
                  <a:pt x="388180" y="284819"/>
                  <a:pt x="376196" y="296695"/>
                  <a:pt x="376196" y="311424"/>
                </a:cubicBezTo>
                <a:cubicBezTo>
                  <a:pt x="376196" y="326245"/>
                  <a:pt x="388180" y="338120"/>
                  <a:pt x="402929" y="338120"/>
                </a:cubicBezTo>
                <a:cubicBezTo>
                  <a:pt x="417678" y="338120"/>
                  <a:pt x="429569" y="326245"/>
                  <a:pt x="429569" y="311424"/>
                </a:cubicBezTo>
                <a:cubicBezTo>
                  <a:pt x="429569" y="296695"/>
                  <a:pt x="417678" y="284819"/>
                  <a:pt x="402929" y="284819"/>
                </a:cubicBezTo>
                <a:close/>
                <a:moveTo>
                  <a:pt x="429477" y="174720"/>
                </a:moveTo>
                <a:cubicBezTo>
                  <a:pt x="528756" y="183649"/>
                  <a:pt x="605451" y="241369"/>
                  <a:pt x="605451" y="311516"/>
                </a:cubicBezTo>
                <a:cubicBezTo>
                  <a:pt x="605451" y="387738"/>
                  <a:pt x="514745" y="449508"/>
                  <a:pt x="402929" y="449508"/>
                </a:cubicBezTo>
                <a:cubicBezTo>
                  <a:pt x="382003" y="449508"/>
                  <a:pt x="361724" y="447299"/>
                  <a:pt x="342734" y="443340"/>
                </a:cubicBezTo>
                <a:lnTo>
                  <a:pt x="298579" y="486423"/>
                </a:lnTo>
                <a:cubicBezTo>
                  <a:pt x="295722" y="489368"/>
                  <a:pt x="291297" y="490289"/>
                  <a:pt x="287425" y="489000"/>
                </a:cubicBezTo>
                <a:cubicBezTo>
                  <a:pt x="283554" y="487527"/>
                  <a:pt x="280788" y="484121"/>
                  <a:pt x="280235" y="480071"/>
                </a:cubicBezTo>
                <a:lnTo>
                  <a:pt x="272123" y="416828"/>
                </a:lnTo>
                <a:cubicBezTo>
                  <a:pt x="228337" y="391513"/>
                  <a:pt x="200406" y="353677"/>
                  <a:pt x="200406" y="311516"/>
                </a:cubicBezTo>
                <a:cubicBezTo>
                  <a:pt x="200406" y="309675"/>
                  <a:pt x="200683" y="307833"/>
                  <a:pt x="200867" y="305992"/>
                </a:cubicBezTo>
                <a:cubicBezTo>
                  <a:pt x="201420" y="305992"/>
                  <a:pt x="201881" y="306084"/>
                  <a:pt x="202526" y="306084"/>
                </a:cubicBezTo>
                <a:cubicBezTo>
                  <a:pt x="219488" y="306084"/>
                  <a:pt x="236357" y="304796"/>
                  <a:pt x="252765" y="302218"/>
                </a:cubicBezTo>
                <a:lnTo>
                  <a:pt x="285766" y="334438"/>
                </a:lnTo>
                <a:cubicBezTo>
                  <a:pt x="293417" y="341894"/>
                  <a:pt x="303557" y="346129"/>
                  <a:pt x="314435" y="346129"/>
                </a:cubicBezTo>
                <a:cubicBezTo>
                  <a:pt x="318951" y="346129"/>
                  <a:pt x="323468" y="345392"/>
                  <a:pt x="327709" y="343919"/>
                </a:cubicBezTo>
                <a:cubicBezTo>
                  <a:pt x="342642" y="338580"/>
                  <a:pt x="353059" y="325784"/>
                  <a:pt x="354994" y="310411"/>
                </a:cubicBezTo>
                <a:lnTo>
                  <a:pt x="361263" y="261253"/>
                </a:lnTo>
                <a:cubicBezTo>
                  <a:pt x="395923" y="238055"/>
                  <a:pt x="419429" y="207952"/>
                  <a:pt x="429477" y="174720"/>
                </a:cubicBezTo>
                <a:close/>
                <a:moveTo>
                  <a:pt x="279509" y="111300"/>
                </a:moveTo>
                <a:cubicBezTo>
                  <a:pt x="264667" y="111300"/>
                  <a:pt x="252775" y="123268"/>
                  <a:pt x="252775" y="137997"/>
                </a:cubicBezTo>
                <a:cubicBezTo>
                  <a:pt x="252775" y="152727"/>
                  <a:pt x="264667" y="164695"/>
                  <a:pt x="279509" y="164695"/>
                </a:cubicBezTo>
                <a:cubicBezTo>
                  <a:pt x="294259" y="164695"/>
                  <a:pt x="306243" y="152727"/>
                  <a:pt x="306243" y="137997"/>
                </a:cubicBezTo>
                <a:cubicBezTo>
                  <a:pt x="306243" y="123268"/>
                  <a:pt x="294259" y="111300"/>
                  <a:pt x="279509" y="111300"/>
                </a:cubicBezTo>
                <a:close/>
                <a:moveTo>
                  <a:pt x="202534" y="111300"/>
                </a:moveTo>
                <a:cubicBezTo>
                  <a:pt x="187784" y="111300"/>
                  <a:pt x="175800" y="123268"/>
                  <a:pt x="175800" y="137997"/>
                </a:cubicBezTo>
                <a:cubicBezTo>
                  <a:pt x="175800" y="152727"/>
                  <a:pt x="187784" y="164695"/>
                  <a:pt x="202534" y="164695"/>
                </a:cubicBezTo>
                <a:cubicBezTo>
                  <a:pt x="217284" y="164695"/>
                  <a:pt x="229268" y="152727"/>
                  <a:pt x="229268" y="137997"/>
                </a:cubicBezTo>
                <a:cubicBezTo>
                  <a:pt x="229268" y="123268"/>
                  <a:pt x="217284" y="111300"/>
                  <a:pt x="202534" y="111300"/>
                </a:cubicBezTo>
                <a:close/>
                <a:moveTo>
                  <a:pt x="125558" y="111300"/>
                </a:moveTo>
                <a:cubicBezTo>
                  <a:pt x="110808" y="111300"/>
                  <a:pt x="98824" y="123268"/>
                  <a:pt x="98824" y="137997"/>
                </a:cubicBezTo>
                <a:cubicBezTo>
                  <a:pt x="98824" y="152727"/>
                  <a:pt x="110808" y="164695"/>
                  <a:pt x="125558" y="164695"/>
                </a:cubicBezTo>
                <a:cubicBezTo>
                  <a:pt x="140308" y="164695"/>
                  <a:pt x="152292" y="152727"/>
                  <a:pt x="152292" y="137997"/>
                </a:cubicBezTo>
                <a:cubicBezTo>
                  <a:pt x="152292" y="123268"/>
                  <a:pt x="140308" y="111300"/>
                  <a:pt x="125558" y="111300"/>
                </a:cubicBezTo>
                <a:close/>
                <a:moveTo>
                  <a:pt x="202534" y="0"/>
                </a:moveTo>
                <a:cubicBezTo>
                  <a:pt x="314356" y="0"/>
                  <a:pt x="404975" y="61772"/>
                  <a:pt x="404975" y="137997"/>
                </a:cubicBezTo>
                <a:cubicBezTo>
                  <a:pt x="404975" y="180253"/>
                  <a:pt x="377135" y="217997"/>
                  <a:pt x="333254" y="243314"/>
                </a:cubicBezTo>
                <a:lnTo>
                  <a:pt x="325234" y="306559"/>
                </a:lnTo>
                <a:cubicBezTo>
                  <a:pt x="324681" y="310701"/>
                  <a:pt x="321915" y="314108"/>
                  <a:pt x="317951" y="315489"/>
                </a:cubicBezTo>
                <a:cubicBezTo>
                  <a:pt x="316845" y="315857"/>
                  <a:pt x="315646" y="316133"/>
                  <a:pt x="314448" y="316133"/>
                </a:cubicBezTo>
                <a:cubicBezTo>
                  <a:pt x="311590" y="316133"/>
                  <a:pt x="308825" y="315028"/>
                  <a:pt x="306797" y="313003"/>
                </a:cubicBezTo>
                <a:lnTo>
                  <a:pt x="262731" y="269919"/>
                </a:lnTo>
                <a:cubicBezTo>
                  <a:pt x="243649" y="273878"/>
                  <a:pt x="223460" y="276087"/>
                  <a:pt x="202534" y="276087"/>
                </a:cubicBezTo>
                <a:cubicBezTo>
                  <a:pt x="90712" y="276087"/>
                  <a:pt x="0" y="214223"/>
                  <a:pt x="0" y="137997"/>
                </a:cubicBezTo>
                <a:cubicBezTo>
                  <a:pt x="0" y="61772"/>
                  <a:pt x="90712" y="0"/>
                  <a:pt x="2025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48401" y="1268561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67234" y="1268561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80801" y="1268561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143568" y="1268561"/>
            <a:ext cx="1729316" cy="10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33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r>
              <a:rPr lang="zh-CN" altLang="en-US" sz="1335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335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Line 1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23050" y="2134277"/>
            <a:ext cx="960967" cy="0"/>
          </a:xfrm>
          <a:prstGeom prst="line">
            <a:avLst/>
          </a:prstGeom>
          <a:noFill/>
          <a:ln w="6350">
            <a:solidFill>
              <a:srgbClr val="B8E0C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Line 1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163050" y="2134277"/>
            <a:ext cx="960967" cy="0"/>
          </a:xfrm>
          <a:prstGeom prst="line">
            <a:avLst/>
          </a:prstGeom>
          <a:noFill/>
          <a:ln w="6350">
            <a:solidFill>
              <a:srgbClr val="B8E0C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Line 1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866034" y="2134277"/>
            <a:ext cx="960967" cy="0"/>
          </a:xfrm>
          <a:prstGeom prst="line">
            <a:avLst/>
          </a:prstGeom>
          <a:noFill/>
          <a:ln w="6350">
            <a:solidFill>
              <a:srgbClr val="B8E0C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Line 1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9526684" y="2134277"/>
            <a:ext cx="960967" cy="0"/>
          </a:xfrm>
          <a:prstGeom prst="line">
            <a:avLst/>
          </a:prstGeom>
          <a:noFill/>
          <a:ln w="6350">
            <a:solidFill>
              <a:srgbClr val="B8E0C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755650" y="2251710"/>
            <a:ext cx="283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 Diffusion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3466465" y="2251710"/>
            <a:ext cx="241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 Video Diffusion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1"/>
            </p:custDataLst>
          </p:nvPr>
        </p:nvSpPr>
        <p:spPr>
          <a:xfrm>
            <a:off x="6564630" y="2252980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下载与准备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22"/>
            </p:custDataLst>
          </p:nvPr>
        </p:nvSpPr>
        <p:spPr>
          <a:xfrm>
            <a:off x="9144000" y="2251710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基础使用流程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33" name="圆角矩形 4"/>
          <p:cNvSpPr/>
          <p:nvPr/>
        </p:nvSpPr>
        <p:spPr>
          <a:xfrm>
            <a:off x="5017730" y="2507862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01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94150" y="3100705"/>
            <a:ext cx="420433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Stable Diffusion</a:t>
            </a:r>
            <a:endParaRPr kumimoji="1"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329" y="1016590"/>
            <a:ext cx="6283681" cy="5303528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2229" y="167357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7299473" y="4157603"/>
            <a:ext cx="950912" cy="0"/>
          </a:xfrm>
          <a:prstGeom prst="line">
            <a:avLst/>
          </a:prstGeom>
          <a:ln>
            <a:solidFill>
              <a:srgbClr val="B8E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8442325" y="2552065"/>
            <a:ext cx="3509010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Stable Diffusion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是一种潜在扩散模型（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Latent Diffusion Model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），能够从文本描述中生成详细的图像。它还可以用于图像修复、图像绘制、文本到图像和图像到图像等任务。简单地说，我们只要给出想要的图片的文字描述在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Stable Diffusion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就能生成符合你要求的逼真的图像！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8441594" y="2091546"/>
            <a:ext cx="28032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Stable Diffusion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屏幕录制 2025-05-04 225709_20250504_23014259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1010" y="1016635"/>
            <a:ext cx="7789545" cy="538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 vol="90000"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180" y="1123950"/>
            <a:ext cx="11172825" cy="5196205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7313834" y="317725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>
              <p:custDataLst>
                <p:tags r:id="rId5"/>
              </p:custDataLst>
            </p:nvPr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>
              <p:custDataLst>
                <p:tags r:id="rId6"/>
              </p:custDataLst>
            </p:nvPr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7343923" y="5609213"/>
            <a:ext cx="950912" cy="0"/>
          </a:xfrm>
          <a:prstGeom prst="line">
            <a:avLst/>
          </a:prstGeom>
          <a:ln>
            <a:solidFill>
              <a:srgbClr val="B8E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>
            <p:custDataLst>
              <p:tags r:id="rId7"/>
            </p:custDataLst>
          </p:nvPr>
        </p:nvSpPr>
        <p:spPr>
          <a:xfrm>
            <a:off x="4549775" y="1461135"/>
            <a:ext cx="249364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广告设计中，可以快速生成各种创意海报、宣传图等，节省设计时间和成本。比如一家餐厅要推出新菜品，利用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Stable Diffusion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迅速生成富有吸引力的宣传海报。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51"/>
          <p:cNvSpPr txBox="1"/>
          <p:nvPr>
            <p:custDataLst>
              <p:tags r:id="rId8"/>
            </p:custDataLst>
          </p:nvPr>
        </p:nvSpPr>
        <p:spPr>
          <a:xfrm>
            <a:off x="5194935" y="1123950"/>
            <a:ext cx="1203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广告设计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>
            <p:custDataLst>
              <p:tags r:id="rId9"/>
            </p:custDataLst>
          </p:nvPr>
        </p:nvSpPr>
        <p:spPr>
          <a:xfrm>
            <a:off x="900430" y="1461135"/>
            <a:ext cx="213804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艺术创作领域，为艺术家提供创意灵感，帮助他们快速将脑海中的抽象想法转化为具象图像，辅助完成作品的初稿构思。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51"/>
          <p:cNvSpPr txBox="1"/>
          <p:nvPr>
            <p:custDataLst>
              <p:tags r:id="rId10"/>
            </p:custDataLst>
          </p:nvPr>
        </p:nvSpPr>
        <p:spPr>
          <a:xfrm>
            <a:off x="1348740" y="1123950"/>
            <a:ext cx="1033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艺术创作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>
            <p:custDataLst>
              <p:tags r:id="rId11"/>
            </p:custDataLst>
          </p:nvPr>
        </p:nvSpPr>
        <p:spPr>
          <a:xfrm>
            <a:off x="8554720" y="1461135"/>
            <a:ext cx="2790825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游戏开发里，能协助生成游戏场景、角色概念图等。如开发一款仙侠游戏，通过它生成仙气飘飘的游戏场景和风格各异的角色形象。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51"/>
          <p:cNvSpPr txBox="1"/>
          <p:nvPr>
            <p:custDataLst>
              <p:tags r:id="rId12"/>
            </p:custDataLst>
          </p:nvPr>
        </p:nvSpPr>
        <p:spPr>
          <a:xfrm>
            <a:off x="9434830" y="1123950"/>
            <a:ext cx="105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游戏开发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3765" y="2922270"/>
            <a:ext cx="7907655" cy="3311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33" name="圆角矩形 4"/>
          <p:cNvSpPr/>
          <p:nvPr/>
        </p:nvSpPr>
        <p:spPr>
          <a:xfrm>
            <a:off x="5017730" y="2507862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01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64560" y="3100705"/>
            <a:ext cx="5692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Stable Video Diffusion</a:t>
            </a:r>
            <a:endParaRPr kumimoji="1" lang="en-US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329" y="1016590"/>
            <a:ext cx="6283681" cy="5303528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89854" y="172310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/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/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7299473" y="4157603"/>
            <a:ext cx="950912" cy="0"/>
          </a:xfrm>
          <a:prstGeom prst="line">
            <a:avLst/>
          </a:prstGeom>
          <a:ln>
            <a:solidFill>
              <a:srgbClr val="B8E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/>
          <p:cNvSpPr txBox="1"/>
          <p:nvPr/>
        </p:nvSpPr>
        <p:spPr>
          <a:xfrm>
            <a:off x="8489950" y="2601595"/>
            <a:ext cx="350901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Stable Video Diffusion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Stability AI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日发布的视频生成式大模型，是一种潜在扩散模型。它以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Stable Diffusion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为基础进行延伸开发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，能够支持文本生成视频、图像生成视频以及物体从单一视角到多视角的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3D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合成。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8489315" y="2141220"/>
            <a:ext cx="401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Stable Video Diffusion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屏幕录制 2025-05-04 231832_20250504_23211932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1795" y="960120"/>
            <a:ext cx="8014970" cy="5238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913" y="208722"/>
            <a:ext cx="11728174" cy="64405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2412" t="2646" r="1880" b="2340"/>
          <a:stretch>
            <a:fillRect/>
          </a:stretch>
        </p:blipFill>
        <p:spPr>
          <a:xfrm>
            <a:off x="551180" y="1123950"/>
            <a:ext cx="11172825" cy="5196205"/>
          </a:xfrm>
          <a:prstGeom prst="rect">
            <a:avLst/>
          </a:prstGeom>
        </p:spPr>
      </p:pic>
      <p:sp>
        <p:nvSpPr>
          <p:cNvPr id="8" name="圆角矩形 4"/>
          <p:cNvSpPr/>
          <p:nvPr/>
        </p:nvSpPr>
        <p:spPr>
          <a:xfrm>
            <a:off x="391941" y="342885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7313834" y="3177251"/>
            <a:ext cx="481013" cy="323850"/>
            <a:chOff x="10179050" y="1343026"/>
            <a:chExt cx="481013" cy="323850"/>
          </a:xfrm>
          <a:solidFill>
            <a:srgbClr val="C5E6D7"/>
          </a:solidFill>
        </p:grpSpPr>
        <p:sp>
          <p:nvSpPr>
            <p:cNvPr id="9" name="Freeform 149"/>
            <p:cNvSpPr/>
            <p:nvPr>
              <p:custDataLst>
                <p:tags r:id="rId5"/>
              </p:custDataLst>
            </p:nvPr>
          </p:nvSpPr>
          <p:spPr bwMode="auto">
            <a:xfrm>
              <a:off x="10179050" y="1347788"/>
              <a:ext cx="198438" cy="319088"/>
            </a:xfrm>
            <a:custGeom>
              <a:avLst/>
              <a:gdLst>
                <a:gd name="T0" fmla="*/ 23 w 53"/>
                <a:gd name="T1" fmla="*/ 20 h 85"/>
                <a:gd name="T2" fmla="*/ 27 w 53"/>
                <a:gd name="T3" fmla="*/ 0 h 85"/>
                <a:gd name="T4" fmla="*/ 0 w 53"/>
                <a:gd name="T5" fmla="*/ 43 h 85"/>
                <a:gd name="T6" fmla="*/ 0 w 53"/>
                <a:gd name="T7" fmla="*/ 43 h 85"/>
                <a:gd name="T8" fmla="*/ 0 w 53"/>
                <a:gd name="T9" fmla="*/ 85 h 85"/>
                <a:gd name="T10" fmla="*/ 53 w 53"/>
                <a:gd name="T11" fmla="*/ 85 h 85"/>
                <a:gd name="T12" fmla="*/ 53 w 53"/>
                <a:gd name="T13" fmla="*/ 31 h 85"/>
                <a:gd name="T14" fmla="*/ 24 w 53"/>
                <a:gd name="T15" fmla="*/ 31 h 85"/>
                <a:gd name="T16" fmla="*/ 23 w 53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5">
                  <a:moveTo>
                    <a:pt x="23" y="20"/>
                  </a:moveTo>
                  <a:cubicBezTo>
                    <a:pt x="23" y="13"/>
                    <a:pt x="24" y="6"/>
                    <a:pt x="27" y="0"/>
                  </a:cubicBezTo>
                  <a:cubicBezTo>
                    <a:pt x="11" y="10"/>
                    <a:pt x="1" y="2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4"/>
                    <a:pt x="2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  <p:sp>
          <p:nvSpPr>
            <p:cNvPr id="10" name="Freeform 150"/>
            <p:cNvSpPr/>
            <p:nvPr>
              <p:custDataLst>
                <p:tags r:id="rId6"/>
              </p:custDataLst>
            </p:nvPr>
          </p:nvSpPr>
          <p:spPr bwMode="auto">
            <a:xfrm>
              <a:off x="10460038" y="1343026"/>
              <a:ext cx="200025" cy="323850"/>
            </a:xfrm>
            <a:custGeom>
              <a:avLst/>
              <a:gdLst>
                <a:gd name="T0" fmla="*/ 24 w 53"/>
                <a:gd name="T1" fmla="*/ 32 h 86"/>
                <a:gd name="T2" fmla="*/ 22 w 53"/>
                <a:gd name="T3" fmla="*/ 20 h 86"/>
                <a:gd name="T4" fmla="*/ 27 w 53"/>
                <a:gd name="T5" fmla="*/ 0 h 86"/>
                <a:gd name="T6" fmla="*/ 0 w 53"/>
                <a:gd name="T7" fmla="*/ 44 h 86"/>
                <a:gd name="T8" fmla="*/ 0 w 53"/>
                <a:gd name="T9" fmla="*/ 44 h 86"/>
                <a:gd name="T10" fmla="*/ 0 w 53"/>
                <a:gd name="T11" fmla="*/ 45 h 86"/>
                <a:gd name="T12" fmla="*/ 0 w 53"/>
                <a:gd name="T13" fmla="*/ 45 h 86"/>
                <a:gd name="T14" fmla="*/ 0 w 53"/>
                <a:gd name="T15" fmla="*/ 45 h 86"/>
                <a:gd name="T16" fmla="*/ 0 w 53"/>
                <a:gd name="T17" fmla="*/ 86 h 86"/>
                <a:gd name="T18" fmla="*/ 53 w 53"/>
                <a:gd name="T19" fmla="*/ 86 h 86"/>
                <a:gd name="T20" fmla="*/ 53 w 53"/>
                <a:gd name="T21" fmla="*/ 32 h 86"/>
                <a:gd name="T22" fmla="*/ 24 w 53"/>
                <a:gd name="T23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86">
                  <a:moveTo>
                    <a:pt x="24" y="32"/>
                  </a:moveTo>
                  <a:cubicBezTo>
                    <a:pt x="23" y="28"/>
                    <a:pt x="22" y="24"/>
                    <a:pt x="22" y="20"/>
                  </a:cubicBezTo>
                  <a:cubicBezTo>
                    <a:pt x="22" y="13"/>
                    <a:pt x="24" y="7"/>
                    <a:pt x="27" y="0"/>
                  </a:cubicBezTo>
                  <a:cubicBezTo>
                    <a:pt x="10" y="11"/>
                    <a:pt x="0" y="27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32"/>
                    <a:pt x="53" y="32"/>
                    <a:pt x="53" y="32"/>
                  </a:cubicBez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zh-CN" altLang="en-US" noProof="1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7343923" y="5609213"/>
            <a:ext cx="950912" cy="0"/>
          </a:xfrm>
          <a:prstGeom prst="line">
            <a:avLst/>
          </a:prstGeom>
          <a:ln>
            <a:solidFill>
              <a:srgbClr val="B8E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500" y="1628140"/>
            <a:ext cx="6747510" cy="4415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179" t="1524" r="1363" b="3276"/>
          <a:stretch>
            <a:fillRect/>
          </a:stretch>
        </p:blipFill>
        <p:spPr>
          <a:xfrm>
            <a:off x="0" y="0"/>
            <a:ext cx="12192000" cy="6859478"/>
          </a:xfrm>
          <a:prstGeom prst="rect">
            <a:avLst/>
          </a:prstGeom>
        </p:spPr>
      </p:pic>
      <p:sp>
        <p:nvSpPr>
          <p:cNvPr id="33" name="圆角矩形 4"/>
          <p:cNvSpPr/>
          <p:nvPr/>
        </p:nvSpPr>
        <p:spPr>
          <a:xfrm>
            <a:off x="5017730" y="2507862"/>
            <a:ext cx="2156540" cy="432530"/>
          </a:xfrm>
          <a:prstGeom prst="roundRect">
            <a:avLst>
              <a:gd name="adj" fmla="val 50000"/>
            </a:avLst>
          </a:prstGeom>
          <a:solidFill>
            <a:srgbClr val="C5E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03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94150" y="3100705"/>
            <a:ext cx="420433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下载与准备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0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1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2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3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4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5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6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7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8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19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2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20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2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22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23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24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25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26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27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28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29.xml><?xml version="1.0" encoding="utf-8"?>
<p:tagLst xmlns:p="http://schemas.openxmlformats.org/presentationml/2006/main">
  <p:tag name="KSO_WM_DIAGRAM_VIRTUALLY_FRAME" val="{&quot;height&quot;:286.0383464566929,&quot;left&quot;:70.89236220472439,&quot;top&quot;:121.23866141732283,&quot;width&quot;:833.1441732283463}"/>
</p:tagLst>
</file>

<file path=ppt/tags/tag3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30.xml><?xml version="1.0" encoding="utf-8"?>
<p:tagLst xmlns:p="http://schemas.openxmlformats.org/presentationml/2006/main">
  <p:tag name="KSO_WM_DIAGRAM_VIRTUALLY_FRAME" val="{&quot;height&quot;:286.0383464566929,&quot;left&quot;:70.89236220472439,&quot;top&quot;:121.23866141732283,&quot;width&quot;:833.1441732283463}"/>
</p:tagLst>
</file>

<file path=ppt/tags/tag3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32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33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34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35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36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37.xml><?xml version="1.0" encoding="utf-8"?>
<p:tagLst xmlns:p="http://schemas.openxmlformats.org/presentationml/2006/main">
  <p:tag name="KSO_WM_DIAGRAM_VIRTUALLY_FRAME" val="{&quot;height&quot;:292.2270078740158,&quot;left&quot;:70.89236220472439,&quot;top&quot;:115.05,&quot;width&quot;:833.1441732283463}"/>
</p:tagLst>
</file>

<file path=ppt/tags/tag4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5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6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7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8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ags/tag9.xml><?xml version="1.0" encoding="utf-8"?>
<p:tagLst xmlns:p="http://schemas.openxmlformats.org/presentationml/2006/main">
  <p:tag name="KSO_WM_DIAGRAM_VIRTUALLY_FRAME" val="{&quot;height&quot;:274.1966929133858,&quot;left&quot;:59.47897637795277,&quot;top&quot;:99.88669291338582,&quot;width&quot;:809.623070866141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1494</Words>
  <Application>WPS 演示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Broadway</vt:lpstr>
      <vt:lpstr>仿宋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微信用户</cp:lastModifiedBy>
  <cp:revision>8</cp:revision>
  <dcterms:created xsi:type="dcterms:W3CDTF">2019-06-20T04:55:00Z</dcterms:created>
  <dcterms:modified xsi:type="dcterms:W3CDTF">2025-05-22T13:45:03Z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KSOTemplateUUID">
    <vt:lpwstr>v1.0_mb_RGqUaJqnoJG88kvkEWuZvA==</vt:lpwstr>
  </property>
  <property fmtid="{D5CDD505-2E9C-101B-9397-08002B2CF9AE}" pid="4" name="ICV">
    <vt:lpwstr>D97AE3C354D54676B9E4743CFF677364_13</vt:lpwstr>
  </property>
</Properties>
</file>