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56" r:id="rId3"/>
    <p:sldId id="261" r:id="rId4"/>
    <p:sldId id="260" r:id="rId5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Helios Extended" panose="020B0604020202020204" charset="0"/>
      <p:regular r:id="rId10"/>
    </p:embeddedFont>
    <p:embeddedFont>
      <p:font typeface="Helios Extended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6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7.jpe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18" Type="http://schemas.openxmlformats.org/officeDocument/2006/relationships/image" Target="../media/image16.svg"/><Relationship Id="rId3" Type="http://schemas.openxmlformats.org/officeDocument/2006/relationships/image" Target="../media/image11.png"/><Relationship Id="rId21" Type="http://schemas.openxmlformats.org/officeDocument/2006/relationships/image" Target="../media/image13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17" Type="http://schemas.openxmlformats.org/officeDocument/2006/relationships/image" Target="../media/image15.png"/><Relationship Id="rId2" Type="http://schemas.openxmlformats.org/officeDocument/2006/relationships/image" Target="../media/image23.jpeg"/><Relationship Id="rId16" Type="http://schemas.openxmlformats.org/officeDocument/2006/relationships/image" Target="../media/image35.svg"/><Relationship Id="rId20" Type="http://schemas.openxmlformats.org/officeDocument/2006/relationships/image" Target="../media/image3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svg"/><Relationship Id="rId19" Type="http://schemas.openxmlformats.org/officeDocument/2006/relationships/image" Target="../media/image36.png"/><Relationship Id="rId4" Type="http://schemas.openxmlformats.org/officeDocument/2006/relationships/image" Target="../media/image12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Relationship Id="rId2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18" Type="http://schemas.openxmlformats.org/officeDocument/2006/relationships/image" Target="../media/image49.svg"/><Relationship Id="rId3" Type="http://schemas.openxmlformats.org/officeDocument/2006/relationships/image" Target="../media/image15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17" Type="http://schemas.openxmlformats.org/officeDocument/2006/relationships/image" Target="../media/image48.png"/><Relationship Id="rId2" Type="http://schemas.openxmlformats.org/officeDocument/2006/relationships/image" Target="../media/image23.jpeg"/><Relationship Id="rId16" Type="http://schemas.openxmlformats.org/officeDocument/2006/relationships/image" Target="../media/image47.sv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42.png"/><Relationship Id="rId5" Type="http://schemas.openxmlformats.org/officeDocument/2006/relationships/image" Target="../media/image11.png"/><Relationship Id="rId15" Type="http://schemas.openxmlformats.org/officeDocument/2006/relationships/image" Target="../media/image46.png"/><Relationship Id="rId10" Type="http://schemas.openxmlformats.org/officeDocument/2006/relationships/image" Target="../media/image41.svg"/><Relationship Id="rId19" Type="http://schemas.openxmlformats.org/officeDocument/2006/relationships/image" Target="../media/image13.png"/><Relationship Id="rId4" Type="http://schemas.openxmlformats.org/officeDocument/2006/relationships/image" Target="../media/image16.svg"/><Relationship Id="rId9" Type="http://schemas.openxmlformats.org/officeDocument/2006/relationships/image" Target="../media/image40.png"/><Relationship Id="rId14" Type="http://schemas.openxmlformats.org/officeDocument/2006/relationships/image" Target="../media/image4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9127" b="-9127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>
            <a:off x="0" y="-216991"/>
            <a:ext cx="18390522" cy="10749528"/>
          </a:xfrm>
          <a:custGeom>
            <a:avLst/>
            <a:gdLst/>
            <a:ahLst/>
            <a:cxnLst/>
            <a:rect l="l" t="t" r="r" b="b"/>
            <a:pathLst>
              <a:path w="18390522" h="10749528">
                <a:moveTo>
                  <a:pt x="0" y="0"/>
                </a:moveTo>
                <a:lnTo>
                  <a:pt x="18390522" y="0"/>
                </a:lnTo>
                <a:lnTo>
                  <a:pt x="18390522" y="10749528"/>
                </a:lnTo>
                <a:lnTo>
                  <a:pt x="0" y="107495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2037841" y="269961"/>
            <a:ext cx="5824545" cy="9813030"/>
            <a:chOff x="0" y="0"/>
            <a:chExt cx="7766060" cy="130840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766050" cy="13084048"/>
            </a:xfrm>
            <a:custGeom>
              <a:avLst/>
              <a:gdLst/>
              <a:ahLst/>
              <a:cxnLst/>
              <a:rect l="l" t="t" r="r" b="b"/>
              <a:pathLst>
                <a:path w="7766050" h="13084048">
                  <a:moveTo>
                    <a:pt x="0" y="0"/>
                  </a:moveTo>
                  <a:lnTo>
                    <a:pt x="7766050" y="0"/>
                  </a:lnTo>
                  <a:lnTo>
                    <a:pt x="7766050" y="13084048"/>
                  </a:lnTo>
                  <a:lnTo>
                    <a:pt x="0" y="13084048"/>
                  </a:lnTo>
                  <a:close/>
                </a:path>
              </a:pathLst>
            </a:custGeom>
            <a:solidFill>
              <a:srgbClr val="1B507A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5868921" y="9841158"/>
            <a:ext cx="7479577" cy="59358"/>
            <a:chOff x="0" y="0"/>
            <a:chExt cx="9972769" cy="7914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972802" cy="79121"/>
            </a:xfrm>
            <a:custGeom>
              <a:avLst/>
              <a:gdLst/>
              <a:ahLst/>
              <a:cxnLst/>
              <a:rect l="l" t="t" r="r" b="b"/>
              <a:pathLst>
                <a:path w="9972802" h="79121">
                  <a:moveTo>
                    <a:pt x="0" y="0"/>
                  </a:moveTo>
                  <a:lnTo>
                    <a:pt x="9972802" y="0"/>
                  </a:lnTo>
                  <a:lnTo>
                    <a:pt x="9972802" y="79121"/>
                  </a:lnTo>
                  <a:lnTo>
                    <a:pt x="0" y="79121"/>
                  </a:lnTo>
                  <a:close/>
                </a:path>
              </a:pathLst>
            </a:custGeom>
            <a:solidFill>
              <a:srgbClr val="154062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5870444" y="556200"/>
            <a:ext cx="7479577" cy="59358"/>
            <a:chOff x="0" y="0"/>
            <a:chExt cx="9972769" cy="7914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972802" cy="79121"/>
            </a:xfrm>
            <a:custGeom>
              <a:avLst/>
              <a:gdLst/>
              <a:ahLst/>
              <a:cxnLst/>
              <a:rect l="l" t="t" r="r" b="b"/>
              <a:pathLst>
                <a:path w="9972802" h="79121">
                  <a:moveTo>
                    <a:pt x="0" y="0"/>
                  </a:moveTo>
                  <a:lnTo>
                    <a:pt x="9972802" y="0"/>
                  </a:lnTo>
                  <a:lnTo>
                    <a:pt x="9972802" y="79121"/>
                  </a:lnTo>
                  <a:lnTo>
                    <a:pt x="0" y="79121"/>
                  </a:lnTo>
                  <a:close/>
                </a:path>
              </a:pathLst>
            </a:custGeom>
            <a:solidFill>
              <a:srgbClr val="154062"/>
            </a:solidFill>
          </p:spPr>
        </p:sp>
      </p:grpSp>
      <p:sp>
        <p:nvSpPr>
          <p:cNvPr id="11" name="Freeform 11"/>
          <p:cNvSpPr/>
          <p:nvPr/>
        </p:nvSpPr>
        <p:spPr>
          <a:xfrm rot="-5400000" flipH="1">
            <a:off x="13492015" y="-1962525"/>
            <a:ext cx="4765822" cy="4826149"/>
          </a:xfrm>
          <a:custGeom>
            <a:avLst/>
            <a:gdLst/>
            <a:ahLst/>
            <a:cxnLst/>
            <a:rect l="l" t="t" r="r" b="b"/>
            <a:pathLst>
              <a:path w="4765822" h="4826149">
                <a:moveTo>
                  <a:pt x="4765822" y="0"/>
                </a:moveTo>
                <a:lnTo>
                  <a:pt x="0" y="0"/>
                </a:lnTo>
                <a:lnTo>
                  <a:pt x="0" y="4826149"/>
                </a:lnTo>
                <a:lnTo>
                  <a:pt x="4765822" y="4826149"/>
                </a:lnTo>
                <a:lnTo>
                  <a:pt x="476582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64" b="-64"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2890233" y="8602503"/>
            <a:ext cx="2704331" cy="1413916"/>
            <a:chOff x="0" y="0"/>
            <a:chExt cx="3605775" cy="188522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605785" cy="1885188"/>
            </a:xfrm>
            <a:custGeom>
              <a:avLst/>
              <a:gdLst/>
              <a:ahLst/>
              <a:cxnLst/>
              <a:rect l="l" t="t" r="r" b="b"/>
              <a:pathLst>
                <a:path w="3605785" h="1885188">
                  <a:moveTo>
                    <a:pt x="0" y="0"/>
                  </a:moveTo>
                  <a:lnTo>
                    <a:pt x="3605785" y="0"/>
                  </a:lnTo>
                  <a:lnTo>
                    <a:pt x="3605785" y="1885188"/>
                  </a:lnTo>
                  <a:lnTo>
                    <a:pt x="0" y="18851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3717" b="-13720"/>
              </a:stretch>
            </a:blipFill>
          </p:spPr>
        </p:sp>
      </p:grpSp>
      <p:sp>
        <p:nvSpPr>
          <p:cNvPr id="16" name="TextBox 16"/>
          <p:cNvSpPr txBox="1"/>
          <p:nvPr/>
        </p:nvSpPr>
        <p:spPr>
          <a:xfrm>
            <a:off x="467271" y="1422963"/>
            <a:ext cx="10622646" cy="318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50"/>
              </a:lnSpc>
            </a:pPr>
            <a:r>
              <a:rPr lang="en-US" sz="5000" b="1" spc="29" dirty="0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Alternative energy supply for the facilities of </a:t>
            </a:r>
            <a:r>
              <a:rPr lang="en-US" sz="5000" b="1" spc="29" dirty="0">
                <a:solidFill>
                  <a:srgbClr val="0083C5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Municipal Enterprise "</a:t>
            </a:r>
            <a:r>
              <a:rPr lang="en-US" sz="5000" b="1" spc="29" dirty="0" err="1">
                <a:solidFill>
                  <a:srgbClr val="0083C5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Cherkasyvodokanal</a:t>
            </a:r>
            <a:r>
              <a:rPr lang="en-US" sz="5000" b="1" spc="29" dirty="0">
                <a:solidFill>
                  <a:srgbClr val="0083C5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"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50079" y="4960963"/>
            <a:ext cx="10622646" cy="1815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0"/>
              </a:lnSpc>
            </a:pPr>
            <a:r>
              <a:rPr lang="en-US" sz="3800" b="1" spc="22" dirty="0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Modular solar power plant of 300 kW at a pumping station of the III-stage </a:t>
            </a:r>
          </a:p>
        </p:txBody>
      </p:sp>
      <p:sp>
        <p:nvSpPr>
          <p:cNvPr id="18" name="Freeform 18"/>
          <p:cNvSpPr/>
          <p:nvPr/>
        </p:nvSpPr>
        <p:spPr>
          <a:xfrm>
            <a:off x="11091754" y="1292890"/>
            <a:ext cx="6167546" cy="7701219"/>
          </a:xfrm>
          <a:custGeom>
            <a:avLst/>
            <a:gdLst/>
            <a:ahLst/>
            <a:cxnLst/>
            <a:rect l="l" t="t" r="r" b="b"/>
            <a:pathLst>
              <a:path w="6167546" h="7701219">
                <a:moveTo>
                  <a:pt x="0" y="0"/>
                </a:moveTo>
                <a:lnTo>
                  <a:pt x="6167546" y="0"/>
                </a:lnTo>
                <a:lnTo>
                  <a:pt x="6167546" y="7701220"/>
                </a:lnTo>
                <a:lnTo>
                  <a:pt x="0" y="770122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10976" r="-38757"/>
            </a:stretch>
          </a:blipFill>
        </p:spPr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F31D0718-3C6A-4732-B2AD-1FC5A20B826E}"/>
              </a:ext>
            </a:extLst>
          </p:cNvPr>
          <p:cNvSpPr/>
          <p:nvPr/>
        </p:nvSpPr>
        <p:spPr>
          <a:xfrm>
            <a:off x="-1788546" y="6226834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4"/>
                </a:lnTo>
                <a:lnTo>
                  <a:pt x="0" y="44601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B5CBE974-2A47-45E6-9C44-6184F05B6496}"/>
              </a:ext>
            </a:extLst>
          </p:cNvPr>
          <p:cNvSpPr/>
          <p:nvPr/>
        </p:nvSpPr>
        <p:spPr>
          <a:xfrm>
            <a:off x="245223" y="8748084"/>
            <a:ext cx="2009401" cy="1122753"/>
          </a:xfrm>
          <a:custGeom>
            <a:avLst/>
            <a:gdLst/>
            <a:ahLst/>
            <a:cxnLst/>
            <a:rect l="l" t="t" r="r" b="b"/>
            <a:pathLst>
              <a:path w="2009401" h="1122753">
                <a:moveTo>
                  <a:pt x="0" y="0"/>
                </a:moveTo>
                <a:lnTo>
                  <a:pt x="2009401" y="0"/>
                </a:lnTo>
                <a:lnTo>
                  <a:pt x="2009401" y="1122753"/>
                </a:lnTo>
                <a:lnTo>
                  <a:pt x="0" y="112275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6" r="-17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379065" y="-212919"/>
            <a:ext cx="19046131" cy="10662752"/>
            <a:chOff x="0" y="0"/>
            <a:chExt cx="5016265" cy="28082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265" cy="2808297"/>
            </a:xfrm>
            <a:custGeom>
              <a:avLst/>
              <a:gdLst/>
              <a:ahLst/>
              <a:cxnLst/>
              <a:rect l="l" t="t" r="r" b="b"/>
              <a:pathLst>
                <a:path w="5016265" h="2808297">
                  <a:moveTo>
                    <a:pt x="0" y="0"/>
                  </a:moveTo>
                  <a:lnTo>
                    <a:pt x="5016265" y="0"/>
                  </a:lnTo>
                  <a:lnTo>
                    <a:pt x="5016265" y="2808297"/>
                  </a:lnTo>
                  <a:lnTo>
                    <a:pt x="0" y="2808297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16265" cy="2846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082215" y="2233666"/>
            <a:ext cx="10634518" cy="7912340"/>
            <a:chOff x="0" y="0"/>
            <a:chExt cx="2800861" cy="208390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00861" cy="2083908"/>
            </a:xfrm>
            <a:custGeom>
              <a:avLst/>
              <a:gdLst/>
              <a:ahLst/>
              <a:cxnLst/>
              <a:rect l="l" t="t" r="r" b="b"/>
              <a:pathLst>
                <a:path w="2800861" h="2083908">
                  <a:moveTo>
                    <a:pt x="0" y="0"/>
                  </a:moveTo>
                  <a:lnTo>
                    <a:pt x="2800861" y="0"/>
                  </a:lnTo>
                  <a:lnTo>
                    <a:pt x="2800861" y="2083908"/>
                  </a:lnTo>
                  <a:lnTo>
                    <a:pt x="0" y="2083908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800861" cy="21220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503212" y="8281618"/>
            <a:ext cx="6778625" cy="3210272"/>
            <a:chOff x="0" y="0"/>
            <a:chExt cx="1501729" cy="7112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4153972" y="7270652"/>
            <a:ext cx="6778625" cy="3210272"/>
            <a:chOff x="0" y="0"/>
            <a:chExt cx="1501729" cy="7112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234645" y="292100"/>
              <a:ext cx="103243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 flipH="1">
            <a:off x="16117429" y="6103093"/>
            <a:ext cx="4164408" cy="4217122"/>
          </a:xfrm>
          <a:custGeom>
            <a:avLst/>
            <a:gdLst/>
            <a:ahLst/>
            <a:cxnLst/>
            <a:rect l="l" t="t" r="r" b="b"/>
            <a:pathLst>
              <a:path w="4164408" h="4217122">
                <a:moveTo>
                  <a:pt x="4164408" y="0"/>
                </a:moveTo>
                <a:lnTo>
                  <a:pt x="0" y="0"/>
                </a:lnTo>
                <a:lnTo>
                  <a:pt x="0" y="4217122"/>
                </a:lnTo>
                <a:lnTo>
                  <a:pt x="4164408" y="4217122"/>
                </a:lnTo>
                <a:lnTo>
                  <a:pt x="41644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1574214" y="6511458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5"/>
                </a:lnTo>
                <a:lnTo>
                  <a:pt x="0" y="44601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5999599" y="9340744"/>
            <a:ext cx="710797" cy="828075"/>
          </a:xfrm>
          <a:custGeom>
            <a:avLst/>
            <a:gdLst/>
            <a:ahLst/>
            <a:cxnLst/>
            <a:rect l="l" t="t" r="r" b="b"/>
            <a:pathLst>
              <a:path w="710797" h="828075">
                <a:moveTo>
                  <a:pt x="0" y="0"/>
                </a:moveTo>
                <a:lnTo>
                  <a:pt x="710798" y="0"/>
                </a:lnTo>
                <a:lnTo>
                  <a:pt x="710798" y="828074"/>
                </a:lnTo>
                <a:lnTo>
                  <a:pt x="0" y="8280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8851" r="-191602" b="-48017"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710397" y="9363556"/>
            <a:ext cx="1400357" cy="782449"/>
          </a:xfrm>
          <a:custGeom>
            <a:avLst/>
            <a:gdLst/>
            <a:ahLst/>
            <a:cxnLst/>
            <a:rect l="l" t="t" r="r" b="b"/>
            <a:pathLst>
              <a:path w="1400357" h="782449">
                <a:moveTo>
                  <a:pt x="0" y="0"/>
                </a:moveTo>
                <a:lnTo>
                  <a:pt x="1400357" y="0"/>
                </a:lnTo>
                <a:lnTo>
                  <a:pt x="1400357" y="782450"/>
                </a:lnTo>
                <a:lnTo>
                  <a:pt x="0" y="7824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-8100000">
            <a:off x="-899754" y="-1505197"/>
            <a:ext cx="4154615" cy="4114800"/>
          </a:xfrm>
          <a:custGeom>
            <a:avLst/>
            <a:gdLst/>
            <a:ahLst/>
            <a:cxnLst/>
            <a:rect l="l" t="t" r="r" b="b"/>
            <a:pathLst>
              <a:path w="4154615" h="4114800">
                <a:moveTo>
                  <a:pt x="0" y="0"/>
                </a:moveTo>
                <a:lnTo>
                  <a:pt x="4154615" y="0"/>
                </a:lnTo>
                <a:lnTo>
                  <a:pt x="4154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8100000" flipH="1">
            <a:off x="15303444" y="-1384910"/>
            <a:ext cx="3911712" cy="3874224"/>
          </a:xfrm>
          <a:custGeom>
            <a:avLst/>
            <a:gdLst/>
            <a:ahLst/>
            <a:cxnLst/>
            <a:rect l="l" t="t" r="r" b="b"/>
            <a:pathLst>
              <a:path w="3911712" h="3874224">
                <a:moveTo>
                  <a:pt x="3911712" y="0"/>
                </a:moveTo>
                <a:lnTo>
                  <a:pt x="0" y="0"/>
                </a:lnTo>
                <a:lnTo>
                  <a:pt x="0" y="3874225"/>
                </a:lnTo>
                <a:lnTo>
                  <a:pt x="3911712" y="3874225"/>
                </a:lnTo>
                <a:lnTo>
                  <a:pt x="3911712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21" name="Group 21"/>
          <p:cNvGrpSpPr/>
          <p:nvPr/>
        </p:nvGrpSpPr>
        <p:grpSpPr>
          <a:xfrm>
            <a:off x="627997" y="706630"/>
            <a:ext cx="17088736" cy="1292658"/>
            <a:chOff x="0" y="0"/>
            <a:chExt cx="4866412" cy="368114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4866412" cy="368114"/>
            </a:xfrm>
            <a:custGeom>
              <a:avLst/>
              <a:gdLst/>
              <a:ahLst/>
              <a:cxnLst/>
              <a:rect l="l" t="t" r="r" b="b"/>
              <a:pathLst>
                <a:path w="4866412" h="368114">
                  <a:moveTo>
                    <a:pt x="0" y="0"/>
                  </a:moveTo>
                  <a:lnTo>
                    <a:pt x="4866412" y="0"/>
                  </a:lnTo>
                  <a:lnTo>
                    <a:pt x="4866412" y="368114"/>
                  </a:lnTo>
                  <a:lnTo>
                    <a:pt x="0" y="368114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4866412" cy="4062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AutoShape 24"/>
          <p:cNvSpPr/>
          <p:nvPr/>
        </p:nvSpPr>
        <p:spPr>
          <a:xfrm>
            <a:off x="8183743" y="2575239"/>
            <a:ext cx="8373494" cy="46170"/>
          </a:xfrm>
          <a:prstGeom prst="rect">
            <a:avLst/>
          </a:prstGeom>
          <a:solidFill>
            <a:srgbClr val="154062"/>
          </a:solidFill>
        </p:spPr>
      </p:sp>
      <p:sp>
        <p:nvSpPr>
          <p:cNvPr id="25" name="AutoShape 25"/>
          <p:cNvSpPr/>
          <p:nvPr/>
        </p:nvSpPr>
        <p:spPr>
          <a:xfrm>
            <a:off x="8183743" y="9258300"/>
            <a:ext cx="8373494" cy="46170"/>
          </a:xfrm>
          <a:prstGeom prst="rect">
            <a:avLst/>
          </a:prstGeom>
          <a:solidFill>
            <a:srgbClr val="154062"/>
          </a:solidFill>
        </p:spPr>
      </p:sp>
      <p:sp>
        <p:nvSpPr>
          <p:cNvPr id="26" name="Freeform 26"/>
          <p:cNvSpPr/>
          <p:nvPr/>
        </p:nvSpPr>
        <p:spPr>
          <a:xfrm>
            <a:off x="9733398" y="3192908"/>
            <a:ext cx="1203639" cy="1203639"/>
          </a:xfrm>
          <a:custGeom>
            <a:avLst/>
            <a:gdLst/>
            <a:ahLst/>
            <a:cxnLst/>
            <a:rect l="l" t="t" r="r" b="b"/>
            <a:pathLst>
              <a:path w="1203639" h="1203639">
                <a:moveTo>
                  <a:pt x="0" y="0"/>
                </a:moveTo>
                <a:lnTo>
                  <a:pt x="1203638" y="0"/>
                </a:lnTo>
                <a:lnTo>
                  <a:pt x="1203638" y="1203639"/>
                </a:lnTo>
                <a:lnTo>
                  <a:pt x="0" y="120363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3262062" y="3062018"/>
            <a:ext cx="1444687" cy="1334529"/>
          </a:xfrm>
          <a:custGeom>
            <a:avLst/>
            <a:gdLst/>
            <a:ahLst/>
            <a:cxnLst/>
            <a:rect l="l" t="t" r="r" b="b"/>
            <a:pathLst>
              <a:path w="1444687" h="1334529">
                <a:moveTo>
                  <a:pt x="0" y="0"/>
                </a:moveTo>
                <a:lnTo>
                  <a:pt x="1444687" y="0"/>
                </a:lnTo>
                <a:lnTo>
                  <a:pt x="1444687" y="1334529"/>
                </a:lnTo>
                <a:lnTo>
                  <a:pt x="0" y="133452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11769812" y="6576361"/>
            <a:ext cx="1201357" cy="1221201"/>
          </a:xfrm>
          <a:custGeom>
            <a:avLst/>
            <a:gdLst/>
            <a:ahLst/>
            <a:cxnLst/>
            <a:rect l="l" t="t" r="r" b="b"/>
            <a:pathLst>
              <a:path w="1201357" h="1221201">
                <a:moveTo>
                  <a:pt x="0" y="0"/>
                </a:moveTo>
                <a:lnTo>
                  <a:pt x="1201356" y="0"/>
                </a:lnTo>
                <a:lnTo>
                  <a:pt x="1201356" y="1221201"/>
                </a:lnTo>
                <a:lnTo>
                  <a:pt x="0" y="12212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627997" y="2252484"/>
            <a:ext cx="6167546" cy="7701219"/>
          </a:xfrm>
          <a:custGeom>
            <a:avLst/>
            <a:gdLst/>
            <a:ahLst/>
            <a:cxnLst/>
            <a:rect l="l" t="t" r="r" b="b"/>
            <a:pathLst>
              <a:path w="6167546" h="7701219">
                <a:moveTo>
                  <a:pt x="0" y="0"/>
                </a:moveTo>
                <a:lnTo>
                  <a:pt x="6167547" y="0"/>
                </a:lnTo>
                <a:lnTo>
                  <a:pt x="6167547" y="7701219"/>
                </a:lnTo>
                <a:lnTo>
                  <a:pt x="0" y="7701219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110976" r="-38757"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456390" y="713426"/>
            <a:ext cx="15254007" cy="1208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5"/>
              </a:lnSpc>
            </a:pPr>
            <a:r>
              <a:rPr lang="en-US" sz="3425" b="1" spc="20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Alternative energy supply for the facilities of Municipal Enterprise "Cherkasyvodokanal"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918979" y="4606863"/>
            <a:ext cx="8436019" cy="1625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1"/>
              </a:lnSpc>
            </a:pPr>
            <a:endParaRPr/>
          </a:p>
          <a:p>
            <a:pPr algn="ctr">
              <a:lnSpc>
                <a:spcPts val="3161"/>
              </a:lnSpc>
            </a:pPr>
            <a:r>
              <a:rPr lang="en-US" sz="2797" spc="47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Purchase of a modular </a:t>
            </a:r>
          </a:p>
          <a:p>
            <a:pPr algn="ctr">
              <a:lnSpc>
                <a:spcPts val="3161"/>
              </a:lnSpc>
            </a:pPr>
            <a:r>
              <a:rPr lang="en-US" sz="2797" spc="47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solar power plant of 300 kW at a pumping station of the III-stage 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359403" y="8149987"/>
            <a:ext cx="9803698" cy="772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6"/>
              </a:lnSpc>
            </a:pPr>
            <a:r>
              <a:rPr lang="en-US" sz="2761" b="1" spc="1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total cost of the project is </a:t>
            </a:r>
          </a:p>
          <a:p>
            <a:pPr algn="ctr">
              <a:lnSpc>
                <a:spcPts val="2926"/>
              </a:lnSpc>
            </a:pPr>
            <a:r>
              <a:rPr lang="en-US" sz="2761" b="1" spc="1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 ≈ 562 418 EUR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6" r="-17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379065" y="-181827"/>
            <a:ext cx="19046131" cy="10662752"/>
            <a:chOff x="0" y="0"/>
            <a:chExt cx="5016265" cy="28082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265" cy="2808297"/>
            </a:xfrm>
            <a:custGeom>
              <a:avLst/>
              <a:gdLst/>
              <a:ahLst/>
              <a:cxnLst/>
              <a:rect l="l" t="t" r="r" b="b"/>
              <a:pathLst>
                <a:path w="5016265" h="2808297">
                  <a:moveTo>
                    <a:pt x="0" y="0"/>
                  </a:moveTo>
                  <a:lnTo>
                    <a:pt x="5016265" y="0"/>
                  </a:lnTo>
                  <a:lnTo>
                    <a:pt x="5016265" y="2808297"/>
                  </a:lnTo>
                  <a:lnTo>
                    <a:pt x="0" y="2808297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16265" cy="2846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00738" y="2462360"/>
            <a:ext cx="8343262" cy="6795940"/>
            <a:chOff x="0" y="0"/>
            <a:chExt cx="2197402" cy="17898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97402" cy="1789877"/>
            </a:xfrm>
            <a:custGeom>
              <a:avLst/>
              <a:gdLst/>
              <a:ahLst/>
              <a:cxnLst/>
              <a:rect l="l" t="t" r="r" b="b"/>
              <a:pathLst>
                <a:path w="2197402" h="1789877">
                  <a:moveTo>
                    <a:pt x="0" y="0"/>
                  </a:moveTo>
                  <a:lnTo>
                    <a:pt x="2197402" y="0"/>
                  </a:lnTo>
                  <a:lnTo>
                    <a:pt x="2197402" y="1789877"/>
                  </a:lnTo>
                  <a:lnTo>
                    <a:pt x="0" y="1789877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197402" cy="18279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00738" y="802386"/>
            <a:ext cx="16826173" cy="1473860"/>
            <a:chOff x="0" y="0"/>
            <a:chExt cx="4431585" cy="38817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431585" cy="388177"/>
            </a:xfrm>
            <a:custGeom>
              <a:avLst/>
              <a:gdLst/>
              <a:ahLst/>
              <a:cxnLst/>
              <a:rect l="l" t="t" r="r" b="b"/>
              <a:pathLst>
                <a:path w="4431585" h="388177">
                  <a:moveTo>
                    <a:pt x="0" y="0"/>
                  </a:moveTo>
                  <a:lnTo>
                    <a:pt x="4431585" y="0"/>
                  </a:lnTo>
                  <a:lnTo>
                    <a:pt x="4431585" y="388177"/>
                  </a:lnTo>
                  <a:lnTo>
                    <a:pt x="0" y="388177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4431585" cy="4262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382125" y="2462360"/>
            <a:ext cx="8244786" cy="6795940"/>
            <a:chOff x="0" y="0"/>
            <a:chExt cx="2171466" cy="178987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171466" cy="1789877"/>
            </a:xfrm>
            <a:custGeom>
              <a:avLst/>
              <a:gdLst/>
              <a:ahLst/>
              <a:cxnLst/>
              <a:rect l="l" t="t" r="r" b="b"/>
              <a:pathLst>
                <a:path w="2171466" h="1789877">
                  <a:moveTo>
                    <a:pt x="0" y="0"/>
                  </a:moveTo>
                  <a:lnTo>
                    <a:pt x="2171466" y="0"/>
                  </a:lnTo>
                  <a:lnTo>
                    <a:pt x="2171466" y="1789877"/>
                  </a:lnTo>
                  <a:lnTo>
                    <a:pt x="0" y="1789877"/>
                  </a:lnTo>
                  <a:close/>
                </a:path>
              </a:pathLst>
            </a:custGeom>
            <a:solidFill>
              <a:srgbClr val="FFFFFF">
                <a:alpha val="9098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171466" cy="18279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-1574214" y="6511458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5"/>
                </a:lnTo>
                <a:lnTo>
                  <a:pt x="0" y="44601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9829717" y="3978043"/>
            <a:ext cx="429964" cy="514087"/>
          </a:xfrm>
          <a:custGeom>
            <a:avLst/>
            <a:gdLst/>
            <a:ahLst/>
            <a:cxnLst/>
            <a:rect l="l" t="t" r="r" b="b"/>
            <a:pathLst>
              <a:path w="429964" h="514087">
                <a:moveTo>
                  <a:pt x="0" y="0"/>
                </a:moveTo>
                <a:lnTo>
                  <a:pt x="429964" y="0"/>
                </a:lnTo>
                <a:lnTo>
                  <a:pt x="429964" y="514087"/>
                </a:lnTo>
                <a:lnTo>
                  <a:pt x="0" y="5140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9769832" y="5706356"/>
            <a:ext cx="549733" cy="568934"/>
          </a:xfrm>
          <a:custGeom>
            <a:avLst/>
            <a:gdLst/>
            <a:ahLst/>
            <a:cxnLst/>
            <a:rect l="l" t="t" r="r" b="b"/>
            <a:pathLst>
              <a:path w="549733" h="568934">
                <a:moveTo>
                  <a:pt x="0" y="0"/>
                </a:moveTo>
                <a:lnTo>
                  <a:pt x="549733" y="0"/>
                </a:lnTo>
                <a:lnTo>
                  <a:pt x="549733" y="568934"/>
                </a:lnTo>
                <a:lnTo>
                  <a:pt x="0" y="5689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14044" y="4286022"/>
            <a:ext cx="528005" cy="542936"/>
          </a:xfrm>
          <a:custGeom>
            <a:avLst/>
            <a:gdLst/>
            <a:ahLst/>
            <a:cxnLst/>
            <a:rect l="l" t="t" r="r" b="b"/>
            <a:pathLst>
              <a:path w="528005" h="542936">
                <a:moveTo>
                  <a:pt x="0" y="0"/>
                </a:moveTo>
                <a:lnTo>
                  <a:pt x="528005" y="0"/>
                </a:lnTo>
                <a:lnTo>
                  <a:pt x="528005" y="542935"/>
                </a:lnTo>
                <a:lnTo>
                  <a:pt x="0" y="54293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9829717" y="7111486"/>
            <a:ext cx="549733" cy="549733"/>
          </a:xfrm>
          <a:custGeom>
            <a:avLst/>
            <a:gdLst/>
            <a:ahLst/>
            <a:cxnLst/>
            <a:rect l="l" t="t" r="r" b="b"/>
            <a:pathLst>
              <a:path w="549733" h="549733">
                <a:moveTo>
                  <a:pt x="0" y="0"/>
                </a:moveTo>
                <a:lnTo>
                  <a:pt x="549733" y="0"/>
                </a:lnTo>
                <a:lnTo>
                  <a:pt x="549733" y="549733"/>
                </a:lnTo>
                <a:lnTo>
                  <a:pt x="0" y="54973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533365" y="6362972"/>
            <a:ext cx="551337" cy="541689"/>
          </a:xfrm>
          <a:custGeom>
            <a:avLst/>
            <a:gdLst/>
            <a:ahLst/>
            <a:cxnLst/>
            <a:rect l="l" t="t" r="r" b="b"/>
            <a:pathLst>
              <a:path w="551337" h="541689">
                <a:moveTo>
                  <a:pt x="0" y="0"/>
                </a:moveTo>
                <a:lnTo>
                  <a:pt x="551337" y="0"/>
                </a:lnTo>
                <a:lnTo>
                  <a:pt x="551337" y="541689"/>
                </a:lnTo>
                <a:lnTo>
                  <a:pt x="0" y="54168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588489" y="5331664"/>
            <a:ext cx="528005" cy="528666"/>
          </a:xfrm>
          <a:custGeom>
            <a:avLst/>
            <a:gdLst/>
            <a:ahLst/>
            <a:cxnLst/>
            <a:rect l="l" t="t" r="r" b="b"/>
            <a:pathLst>
              <a:path w="528005" h="528666">
                <a:moveTo>
                  <a:pt x="0" y="0"/>
                </a:moveTo>
                <a:lnTo>
                  <a:pt x="528005" y="0"/>
                </a:lnTo>
                <a:lnTo>
                  <a:pt x="528005" y="528666"/>
                </a:lnTo>
                <a:lnTo>
                  <a:pt x="0" y="52866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2475424" y="4444636"/>
            <a:ext cx="6108009" cy="4013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2"/>
              </a:lnSpc>
            </a:pPr>
            <a:r>
              <a:rPr lang="en-US" sz="2560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purchase of equipment</a:t>
            </a: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r>
              <a:rPr lang="en-US" sz="2560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installation of equipment</a:t>
            </a: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r>
              <a:rPr lang="en-US" sz="2560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commissioning of SPP</a:t>
            </a: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r>
              <a:rPr lang="en-US" sz="2560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electric capacity of SPP: 300 kW</a:t>
            </a: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097711" y="1291352"/>
            <a:ext cx="16674740" cy="651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0"/>
              </a:lnSpc>
            </a:pPr>
            <a:r>
              <a:rPr lang="en-US" sz="4481" b="1" spc="2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Construction of a solar power plant (SPP)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26238" y="2850893"/>
            <a:ext cx="8406381" cy="854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32"/>
              </a:lnSpc>
            </a:pPr>
            <a:r>
              <a:rPr lang="en-US" sz="2860" b="1" spc="48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projects include the </a:t>
            </a:r>
          </a:p>
          <a:p>
            <a:pPr algn="l">
              <a:lnSpc>
                <a:spcPts val="3232"/>
              </a:lnSpc>
            </a:pPr>
            <a:r>
              <a:rPr lang="en-US" sz="2860" b="1" spc="48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following works: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763566" y="2926581"/>
            <a:ext cx="7647009" cy="394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3"/>
              </a:lnSpc>
            </a:pPr>
            <a:r>
              <a:rPr lang="en-US" sz="2560" b="1" spc="43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Social significance of projects:</a:t>
            </a:r>
          </a:p>
        </p:txBody>
      </p:sp>
      <p:sp>
        <p:nvSpPr>
          <p:cNvPr id="26" name="Freeform 26"/>
          <p:cNvSpPr/>
          <p:nvPr/>
        </p:nvSpPr>
        <p:spPr>
          <a:xfrm rot="-8100000">
            <a:off x="-899754" y="-1505197"/>
            <a:ext cx="4154615" cy="4114800"/>
          </a:xfrm>
          <a:custGeom>
            <a:avLst/>
            <a:gdLst/>
            <a:ahLst/>
            <a:cxnLst/>
            <a:rect l="l" t="t" r="r" b="b"/>
            <a:pathLst>
              <a:path w="4154615" h="4114800">
                <a:moveTo>
                  <a:pt x="0" y="0"/>
                </a:moveTo>
                <a:lnTo>
                  <a:pt x="4154615" y="0"/>
                </a:lnTo>
                <a:lnTo>
                  <a:pt x="4154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 rot="8100000" flipH="1">
            <a:off x="15303444" y="-1384910"/>
            <a:ext cx="3911712" cy="3874224"/>
          </a:xfrm>
          <a:custGeom>
            <a:avLst/>
            <a:gdLst/>
            <a:ahLst/>
            <a:cxnLst/>
            <a:rect l="l" t="t" r="r" b="b"/>
            <a:pathLst>
              <a:path w="3911712" h="3874224">
                <a:moveTo>
                  <a:pt x="3911712" y="0"/>
                </a:moveTo>
                <a:lnTo>
                  <a:pt x="0" y="0"/>
                </a:lnTo>
                <a:lnTo>
                  <a:pt x="0" y="3874225"/>
                </a:lnTo>
                <a:lnTo>
                  <a:pt x="3911712" y="3874225"/>
                </a:lnTo>
                <a:lnTo>
                  <a:pt x="3911712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1620281" y="7661219"/>
            <a:ext cx="464421" cy="460357"/>
          </a:xfrm>
          <a:custGeom>
            <a:avLst/>
            <a:gdLst/>
            <a:ahLst/>
            <a:cxnLst/>
            <a:rect l="l" t="t" r="r" b="b"/>
            <a:pathLst>
              <a:path w="464421" h="460357">
                <a:moveTo>
                  <a:pt x="0" y="0"/>
                </a:moveTo>
                <a:lnTo>
                  <a:pt x="464421" y="0"/>
                </a:lnTo>
                <a:lnTo>
                  <a:pt x="464421" y="460357"/>
                </a:lnTo>
                <a:lnTo>
                  <a:pt x="0" y="460357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grpSp>
        <p:nvGrpSpPr>
          <p:cNvPr id="29" name="Group 29"/>
          <p:cNvGrpSpPr/>
          <p:nvPr/>
        </p:nvGrpSpPr>
        <p:grpSpPr>
          <a:xfrm>
            <a:off x="13503212" y="8281618"/>
            <a:ext cx="6778625" cy="3210272"/>
            <a:chOff x="0" y="0"/>
            <a:chExt cx="1501729" cy="7112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4153972" y="7270652"/>
            <a:ext cx="6778625" cy="3210272"/>
            <a:chOff x="0" y="0"/>
            <a:chExt cx="1501729" cy="7112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234645" y="292100"/>
              <a:ext cx="103243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0589520" y="3825643"/>
            <a:ext cx="7037391" cy="4737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2"/>
              </a:lnSpc>
            </a:pPr>
            <a:r>
              <a:rPr lang="en-US" sz="2559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provision of 24-hour water supply and drainage for the residents of Cherkasy, </a:t>
            </a:r>
          </a:p>
          <a:p>
            <a:pPr algn="l">
              <a:lnSpc>
                <a:spcPts val="2892"/>
              </a:lnSpc>
            </a:pPr>
            <a:r>
              <a:rPr lang="en-US" sz="2559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in conditions of war and blackouts</a:t>
            </a: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r>
              <a:rPr lang="en-US" sz="2559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reducing the risks of environmental pollution</a:t>
            </a: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r>
              <a:rPr lang="en-US" sz="2559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269 000 residents of the city will receive high-quality centralized water supply services</a:t>
            </a: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36" name="Freeform 36"/>
          <p:cNvSpPr/>
          <p:nvPr/>
        </p:nvSpPr>
        <p:spPr>
          <a:xfrm>
            <a:off x="15999599" y="9235487"/>
            <a:ext cx="710797" cy="828075"/>
          </a:xfrm>
          <a:custGeom>
            <a:avLst/>
            <a:gdLst/>
            <a:ahLst/>
            <a:cxnLst/>
            <a:rect l="l" t="t" r="r" b="b"/>
            <a:pathLst>
              <a:path w="710797" h="828075">
                <a:moveTo>
                  <a:pt x="0" y="0"/>
                </a:moveTo>
                <a:lnTo>
                  <a:pt x="710798" y="0"/>
                </a:lnTo>
                <a:lnTo>
                  <a:pt x="710798" y="828075"/>
                </a:lnTo>
                <a:lnTo>
                  <a:pt x="0" y="828075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t="-18851" r="-191602" b="-48017"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16710397" y="9258300"/>
            <a:ext cx="1400357" cy="782449"/>
          </a:xfrm>
          <a:custGeom>
            <a:avLst/>
            <a:gdLst/>
            <a:ahLst/>
            <a:cxnLst/>
            <a:rect l="l" t="t" r="r" b="b"/>
            <a:pathLst>
              <a:path w="1400357" h="782449">
                <a:moveTo>
                  <a:pt x="0" y="0"/>
                </a:moveTo>
                <a:lnTo>
                  <a:pt x="1400357" y="0"/>
                </a:lnTo>
                <a:lnTo>
                  <a:pt x="1400357" y="782449"/>
                </a:lnTo>
                <a:lnTo>
                  <a:pt x="0" y="782449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6" r="-17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758131" y="-278977"/>
            <a:ext cx="19046131" cy="10662752"/>
            <a:chOff x="0" y="0"/>
            <a:chExt cx="5016265" cy="28082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265" cy="2808297"/>
            </a:xfrm>
            <a:custGeom>
              <a:avLst/>
              <a:gdLst/>
              <a:ahLst/>
              <a:cxnLst/>
              <a:rect l="l" t="t" r="r" b="b"/>
              <a:pathLst>
                <a:path w="5016265" h="2808297">
                  <a:moveTo>
                    <a:pt x="0" y="0"/>
                  </a:moveTo>
                  <a:lnTo>
                    <a:pt x="5016265" y="0"/>
                  </a:lnTo>
                  <a:lnTo>
                    <a:pt x="5016265" y="2808297"/>
                  </a:lnTo>
                  <a:lnTo>
                    <a:pt x="0" y="2808297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16265" cy="2846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68587" y="5990032"/>
            <a:ext cx="11705459" cy="3373525"/>
            <a:chOff x="0" y="0"/>
            <a:chExt cx="3082919" cy="8885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82919" cy="888500"/>
            </a:xfrm>
            <a:custGeom>
              <a:avLst/>
              <a:gdLst/>
              <a:ahLst/>
              <a:cxnLst/>
              <a:rect l="l" t="t" r="r" b="b"/>
              <a:pathLst>
                <a:path w="3082919" h="888500">
                  <a:moveTo>
                    <a:pt x="0" y="0"/>
                  </a:moveTo>
                  <a:lnTo>
                    <a:pt x="3082919" y="0"/>
                  </a:lnTo>
                  <a:lnTo>
                    <a:pt x="3082919" y="888500"/>
                  </a:lnTo>
                  <a:lnTo>
                    <a:pt x="0" y="888500"/>
                  </a:lnTo>
                  <a:close/>
                </a:path>
              </a:pathLst>
            </a:custGeom>
            <a:solidFill>
              <a:srgbClr val="FFFFFF">
                <a:alpha val="63922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082919" cy="92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881662" y="1256141"/>
            <a:ext cx="11954903" cy="4296968"/>
            <a:chOff x="0" y="0"/>
            <a:chExt cx="3148617" cy="113171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148617" cy="1131712"/>
            </a:xfrm>
            <a:custGeom>
              <a:avLst/>
              <a:gdLst/>
              <a:ahLst/>
              <a:cxnLst/>
              <a:rect l="l" t="t" r="r" b="b"/>
              <a:pathLst>
                <a:path w="3148617" h="1131712">
                  <a:moveTo>
                    <a:pt x="0" y="0"/>
                  </a:moveTo>
                  <a:lnTo>
                    <a:pt x="3148617" y="0"/>
                  </a:lnTo>
                  <a:lnTo>
                    <a:pt x="3148617" y="1131712"/>
                  </a:lnTo>
                  <a:lnTo>
                    <a:pt x="0" y="1131712"/>
                  </a:lnTo>
                  <a:close/>
                </a:path>
              </a:pathLst>
            </a:custGeom>
            <a:solidFill>
              <a:srgbClr val="FFFFFF">
                <a:alpha val="63922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3148617" cy="1169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517011" y="2390357"/>
            <a:ext cx="10163293" cy="2753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2"/>
              </a:lnSpc>
            </a:pPr>
            <a:endParaRPr/>
          </a:p>
          <a:p>
            <a:pPr algn="l">
              <a:lnSpc>
                <a:spcPts val="3632"/>
              </a:lnSpc>
            </a:pPr>
            <a:r>
              <a:rPr lang="en-US" sz="2594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to reduce the effects of climate change, to save 1061 trees, 11228 liters of fuel annually</a:t>
            </a:r>
          </a:p>
          <a:p>
            <a:pPr algn="l">
              <a:lnSpc>
                <a:spcPts val="3632"/>
              </a:lnSpc>
            </a:pPr>
            <a:endParaRPr lang="en-US" sz="2594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3632"/>
              </a:lnSpc>
              <a:spcBef>
                <a:spcPct val="0"/>
              </a:spcBef>
            </a:pPr>
            <a:r>
              <a:rPr lang="en-US" sz="2594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to reduce the level of carbon emissions, to reduce CO2 emissions - 8 tons/year, SOx NOx - 78 kg/year</a:t>
            </a:r>
          </a:p>
        </p:txBody>
      </p:sp>
      <p:sp>
        <p:nvSpPr>
          <p:cNvPr id="13" name="Freeform 13"/>
          <p:cNvSpPr/>
          <p:nvPr/>
        </p:nvSpPr>
        <p:spPr>
          <a:xfrm rot="-8100000">
            <a:off x="-899754" y="-1505197"/>
            <a:ext cx="4154615" cy="4114800"/>
          </a:xfrm>
          <a:custGeom>
            <a:avLst/>
            <a:gdLst/>
            <a:ahLst/>
            <a:cxnLst/>
            <a:rect l="l" t="t" r="r" b="b"/>
            <a:pathLst>
              <a:path w="4154615" h="4114800">
                <a:moveTo>
                  <a:pt x="0" y="0"/>
                </a:moveTo>
                <a:lnTo>
                  <a:pt x="4154615" y="0"/>
                </a:lnTo>
                <a:lnTo>
                  <a:pt x="4154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8100000" flipH="1">
            <a:off x="15464725" y="-1384910"/>
            <a:ext cx="3911712" cy="3874224"/>
          </a:xfrm>
          <a:custGeom>
            <a:avLst/>
            <a:gdLst/>
            <a:ahLst/>
            <a:cxnLst/>
            <a:rect l="l" t="t" r="r" b="b"/>
            <a:pathLst>
              <a:path w="3911712" h="3874224">
                <a:moveTo>
                  <a:pt x="3911712" y="0"/>
                </a:moveTo>
                <a:lnTo>
                  <a:pt x="0" y="0"/>
                </a:lnTo>
                <a:lnTo>
                  <a:pt x="0" y="3874225"/>
                </a:lnTo>
                <a:lnTo>
                  <a:pt x="3911712" y="3874225"/>
                </a:lnTo>
                <a:lnTo>
                  <a:pt x="391171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-3502800" y="7173503"/>
            <a:ext cx="6778625" cy="3210272"/>
            <a:chOff x="0" y="0"/>
            <a:chExt cx="1501729" cy="7112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-1636146" y="6379234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4"/>
                </a:lnTo>
                <a:lnTo>
                  <a:pt x="0" y="44601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-3389312" y="7719542"/>
            <a:ext cx="6778625" cy="3210272"/>
            <a:chOff x="0" y="0"/>
            <a:chExt cx="1501729" cy="7112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3269876" y="6011948"/>
            <a:ext cx="2795921" cy="3246352"/>
          </a:xfrm>
          <a:custGeom>
            <a:avLst/>
            <a:gdLst/>
            <a:ahLst/>
            <a:cxnLst/>
            <a:rect l="l" t="t" r="r" b="b"/>
            <a:pathLst>
              <a:path w="2795921" h="3246352">
                <a:moveTo>
                  <a:pt x="0" y="0"/>
                </a:moveTo>
                <a:lnTo>
                  <a:pt x="2795921" y="0"/>
                </a:lnTo>
                <a:lnTo>
                  <a:pt x="2795921" y="3246352"/>
                </a:lnTo>
                <a:lnTo>
                  <a:pt x="0" y="32463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177554" y="1811667"/>
            <a:ext cx="3516620" cy="3077043"/>
          </a:xfrm>
          <a:custGeom>
            <a:avLst/>
            <a:gdLst/>
            <a:ahLst/>
            <a:cxnLst/>
            <a:rect l="l" t="t" r="r" b="b"/>
            <a:pathLst>
              <a:path w="3516620" h="3077043">
                <a:moveTo>
                  <a:pt x="0" y="0"/>
                </a:moveTo>
                <a:lnTo>
                  <a:pt x="3516620" y="0"/>
                </a:lnTo>
                <a:lnTo>
                  <a:pt x="3516620" y="3077043"/>
                </a:lnTo>
                <a:lnTo>
                  <a:pt x="0" y="307704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6254177" y="2819122"/>
            <a:ext cx="1024957" cy="1062132"/>
          </a:xfrm>
          <a:custGeom>
            <a:avLst/>
            <a:gdLst/>
            <a:ahLst/>
            <a:cxnLst/>
            <a:rect l="l" t="t" r="r" b="b"/>
            <a:pathLst>
              <a:path w="1024957" h="1062132">
                <a:moveTo>
                  <a:pt x="0" y="0"/>
                </a:moveTo>
                <a:lnTo>
                  <a:pt x="1024957" y="0"/>
                </a:lnTo>
                <a:lnTo>
                  <a:pt x="1024957" y="1062132"/>
                </a:lnTo>
                <a:lnTo>
                  <a:pt x="0" y="106213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6373710" y="4233522"/>
            <a:ext cx="785890" cy="909978"/>
          </a:xfrm>
          <a:custGeom>
            <a:avLst/>
            <a:gdLst/>
            <a:ahLst/>
            <a:cxnLst/>
            <a:rect l="l" t="t" r="r" b="b"/>
            <a:pathLst>
              <a:path w="785890" h="909978">
                <a:moveTo>
                  <a:pt x="0" y="0"/>
                </a:moveTo>
                <a:lnTo>
                  <a:pt x="785891" y="0"/>
                </a:lnTo>
                <a:lnTo>
                  <a:pt x="785891" y="909978"/>
                </a:lnTo>
                <a:lnTo>
                  <a:pt x="0" y="90997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631002" y="7885843"/>
            <a:ext cx="693683" cy="1130236"/>
          </a:xfrm>
          <a:custGeom>
            <a:avLst/>
            <a:gdLst/>
            <a:ahLst/>
            <a:cxnLst/>
            <a:rect l="l" t="t" r="r" b="b"/>
            <a:pathLst>
              <a:path w="693683" h="1130236">
                <a:moveTo>
                  <a:pt x="0" y="0"/>
                </a:moveTo>
                <a:lnTo>
                  <a:pt x="693683" y="0"/>
                </a:lnTo>
                <a:lnTo>
                  <a:pt x="693683" y="1130237"/>
                </a:lnTo>
                <a:lnTo>
                  <a:pt x="0" y="113023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463884" y="6266803"/>
            <a:ext cx="860801" cy="1003849"/>
          </a:xfrm>
          <a:custGeom>
            <a:avLst/>
            <a:gdLst/>
            <a:ahLst/>
            <a:cxnLst/>
            <a:rect l="l" t="t" r="r" b="b"/>
            <a:pathLst>
              <a:path w="860801" h="1003849">
                <a:moveTo>
                  <a:pt x="0" y="0"/>
                </a:moveTo>
                <a:lnTo>
                  <a:pt x="860801" y="0"/>
                </a:lnTo>
                <a:lnTo>
                  <a:pt x="860801" y="1003849"/>
                </a:lnTo>
                <a:lnTo>
                  <a:pt x="0" y="100384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2712399" y="6381825"/>
            <a:ext cx="9609225" cy="3732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4"/>
              </a:lnSpc>
            </a:pPr>
            <a:r>
              <a:rPr lang="en-US" sz="2660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100% 100% provision of the station's electrical energy needs</a:t>
            </a:r>
          </a:p>
          <a:p>
            <a:pPr algn="l">
              <a:lnSpc>
                <a:spcPts val="3724"/>
              </a:lnSpc>
            </a:pPr>
            <a:endParaRPr lang="en-US" sz="2660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3724"/>
              </a:lnSpc>
            </a:pPr>
            <a:endParaRPr lang="en-US" sz="2660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3724"/>
              </a:lnSpc>
            </a:pPr>
            <a:r>
              <a:rPr lang="en-US" sz="2660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to give excess electricity to the power grid</a:t>
            </a:r>
          </a:p>
          <a:p>
            <a:pPr algn="l">
              <a:lnSpc>
                <a:spcPts val="3724"/>
              </a:lnSpc>
            </a:pPr>
            <a:endParaRPr lang="en-US" sz="2660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3724"/>
              </a:lnSpc>
            </a:pPr>
            <a:endParaRPr lang="en-US" sz="2660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3724"/>
              </a:lnSpc>
              <a:spcBef>
                <a:spcPct val="0"/>
              </a:spcBef>
            </a:pPr>
            <a:endParaRPr lang="en-US" sz="2660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254177" y="1674777"/>
            <a:ext cx="10843203" cy="633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81"/>
              </a:lnSpc>
              <a:spcBef>
                <a:spcPct val="0"/>
              </a:spcBef>
            </a:pPr>
            <a:r>
              <a:rPr lang="en-US" sz="3558" b="1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Implementation of the project will allow: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13503212" y="8281618"/>
            <a:ext cx="6778625" cy="3210272"/>
            <a:chOff x="0" y="0"/>
            <a:chExt cx="1501729" cy="7112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4153972" y="7270652"/>
            <a:ext cx="6778625" cy="3210272"/>
            <a:chOff x="0" y="0"/>
            <a:chExt cx="1501729" cy="7112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234645" y="292100"/>
              <a:ext cx="103243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6" name="Freeform 36"/>
          <p:cNvSpPr/>
          <p:nvPr/>
        </p:nvSpPr>
        <p:spPr>
          <a:xfrm flipH="1">
            <a:off x="15461080" y="6263803"/>
            <a:ext cx="4164408" cy="4217122"/>
          </a:xfrm>
          <a:custGeom>
            <a:avLst/>
            <a:gdLst/>
            <a:ahLst/>
            <a:cxnLst/>
            <a:rect l="l" t="t" r="r" b="b"/>
            <a:pathLst>
              <a:path w="4164408" h="4217122">
                <a:moveTo>
                  <a:pt x="4164408" y="0"/>
                </a:moveTo>
                <a:lnTo>
                  <a:pt x="0" y="0"/>
                </a:lnTo>
                <a:lnTo>
                  <a:pt x="0" y="4217122"/>
                </a:lnTo>
                <a:lnTo>
                  <a:pt x="4164408" y="4217122"/>
                </a:lnTo>
                <a:lnTo>
                  <a:pt x="416440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15999599" y="9235487"/>
            <a:ext cx="710797" cy="828075"/>
          </a:xfrm>
          <a:custGeom>
            <a:avLst/>
            <a:gdLst/>
            <a:ahLst/>
            <a:cxnLst/>
            <a:rect l="l" t="t" r="r" b="b"/>
            <a:pathLst>
              <a:path w="710797" h="828075">
                <a:moveTo>
                  <a:pt x="0" y="0"/>
                </a:moveTo>
                <a:lnTo>
                  <a:pt x="710798" y="0"/>
                </a:lnTo>
                <a:lnTo>
                  <a:pt x="710798" y="828075"/>
                </a:lnTo>
                <a:lnTo>
                  <a:pt x="0" y="828075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t="-18851" r="-191602" b="-48017"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16710397" y="9258300"/>
            <a:ext cx="1400357" cy="782449"/>
          </a:xfrm>
          <a:custGeom>
            <a:avLst/>
            <a:gdLst/>
            <a:ahLst/>
            <a:cxnLst/>
            <a:rect l="l" t="t" r="r" b="b"/>
            <a:pathLst>
              <a:path w="1400357" h="782449">
                <a:moveTo>
                  <a:pt x="0" y="0"/>
                </a:moveTo>
                <a:lnTo>
                  <a:pt x="1400357" y="0"/>
                </a:lnTo>
                <a:lnTo>
                  <a:pt x="1400357" y="782449"/>
                </a:lnTo>
                <a:lnTo>
                  <a:pt x="0" y="782449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211</Words>
  <Application>Microsoft Office PowerPoint</Application>
  <PresentationFormat>Довільний</PresentationFormat>
  <Paragraphs>40</Paragraphs>
  <Slides>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</vt:i4>
      </vt:variant>
    </vt:vector>
  </HeadingPairs>
  <TitlesOfParts>
    <vt:vector size="9" baseType="lpstr">
      <vt:lpstr>Helios Extended Bold</vt:lpstr>
      <vt:lpstr>Calibri</vt:lpstr>
      <vt:lpstr>Helios Extended</vt:lpstr>
      <vt:lpstr>Arial</vt:lpstr>
      <vt:lpstr>Office Theme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Cherkasy presents</dc:title>
  <dc:creator>Mars</dc:creator>
  <cp:lastModifiedBy>Sisan Mession</cp:lastModifiedBy>
  <cp:revision>5</cp:revision>
  <dcterms:created xsi:type="dcterms:W3CDTF">2006-08-16T00:00:00Z</dcterms:created>
  <dcterms:modified xsi:type="dcterms:W3CDTF">2024-11-11T07:14:52Z</dcterms:modified>
  <dc:identifier>DAGTDkWGydA</dc:identifier>
</cp:coreProperties>
</file>