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57" r:id="rId4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Helios Extended" panose="020B0604020202020204" charset="0"/>
      <p:regular r:id="rId9"/>
    </p:embeddedFont>
    <p:embeddedFont>
      <p:font typeface="Helios Extended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53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9.png"/><Relationship Id="rId2" Type="http://schemas.openxmlformats.org/officeDocument/2006/relationships/image" Target="../media/image10.jpeg"/><Relationship Id="rId16" Type="http://schemas.openxmlformats.org/officeDocument/2006/relationships/image" Target="../media/image16.sv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5.png"/><Relationship Id="rId10" Type="http://schemas.openxmlformats.org/officeDocument/2006/relationships/image" Target="../media/image28.svg"/><Relationship Id="rId19" Type="http://schemas.openxmlformats.org/officeDocument/2006/relationships/image" Target="../media/image21.png"/><Relationship Id="rId4" Type="http://schemas.openxmlformats.org/officeDocument/2006/relationships/image" Target="../media/image1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127" b="-91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0" y="-216991"/>
            <a:ext cx="18390522" cy="10749528"/>
          </a:xfrm>
          <a:custGeom>
            <a:avLst/>
            <a:gdLst/>
            <a:ahLst/>
            <a:cxnLst/>
            <a:rect l="l" t="t" r="r" b="b"/>
            <a:pathLst>
              <a:path w="18390522" h="10749528">
                <a:moveTo>
                  <a:pt x="0" y="0"/>
                </a:moveTo>
                <a:lnTo>
                  <a:pt x="18390522" y="0"/>
                </a:lnTo>
                <a:lnTo>
                  <a:pt x="18390522" y="10749528"/>
                </a:lnTo>
                <a:lnTo>
                  <a:pt x="0" y="1074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37841" y="269961"/>
            <a:ext cx="5824545" cy="9813030"/>
            <a:chOff x="0" y="0"/>
            <a:chExt cx="7766060" cy="130840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6050" cy="13084048"/>
            </a:xfrm>
            <a:custGeom>
              <a:avLst/>
              <a:gdLst/>
              <a:ahLst/>
              <a:cxnLst/>
              <a:rect l="l" t="t" r="r" b="b"/>
              <a:pathLst>
                <a:path w="7766050" h="13084048">
                  <a:moveTo>
                    <a:pt x="0" y="0"/>
                  </a:moveTo>
                  <a:lnTo>
                    <a:pt x="7766050" y="0"/>
                  </a:lnTo>
                  <a:lnTo>
                    <a:pt x="7766050" y="13084048"/>
                  </a:lnTo>
                  <a:lnTo>
                    <a:pt x="0" y="13084048"/>
                  </a:lnTo>
                  <a:close/>
                </a:path>
              </a:pathLst>
            </a:custGeom>
            <a:solidFill>
              <a:srgbClr val="1B507A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68921" y="9841158"/>
            <a:ext cx="7479577" cy="59358"/>
            <a:chOff x="0" y="0"/>
            <a:chExt cx="9972769" cy="791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870444" y="556200"/>
            <a:ext cx="7479577" cy="59358"/>
            <a:chOff x="0" y="0"/>
            <a:chExt cx="9972769" cy="7914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972802" cy="79121"/>
            </a:xfrm>
            <a:custGeom>
              <a:avLst/>
              <a:gdLst/>
              <a:ahLst/>
              <a:cxnLst/>
              <a:rect l="l" t="t" r="r" b="b"/>
              <a:pathLst>
                <a:path w="9972802" h="79121">
                  <a:moveTo>
                    <a:pt x="0" y="0"/>
                  </a:moveTo>
                  <a:lnTo>
                    <a:pt x="9972802" y="0"/>
                  </a:lnTo>
                  <a:lnTo>
                    <a:pt x="9972802" y="79121"/>
                  </a:lnTo>
                  <a:lnTo>
                    <a:pt x="0" y="79121"/>
                  </a:lnTo>
                  <a:close/>
                </a:path>
              </a:pathLst>
            </a:custGeom>
            <a:solidFill>
              <a:srgbClr val="154062"/>
            </a:solidFill>
          </p:spPr>
        </p:sp>
      </p:grp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64" b="-64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5826825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4" b="-14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890233" y="8602503"/>
            <a:ext cx="2704331" cy="1413916"/>
            <a:chOff x="0" y="0"/>
            <a:chExt cx="3605775" cy="188522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05785" cy="1885188"/>
            </a:xfrm>
            <a:custGeom>
              <a:avLst/>
              <a:gdLst/>
              <a:ahLst/>
              <a:cxnLst/>
              <a:rect l="l" t="t" r="r" b="b"/>
              <a:pathLst>
                <a:path w="3605785" h="1885188">
                  <a:moveTo>
                    <a:pt x="0" y="0"/>
                  </a:moveTo>
                  <a:lnTo>
                    <a:pt x="3605785" y="0"/>
                  </a:lnTo>
                  <a:lnTo>
                    <a:pt x="3605785" y="1885188"/>
                  </a:lnTo>
                  <a:lnTo>
                    <a:pt x="0" y="1885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3717" b="-13720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245223" y="8602503"/>
            <a:ext cx="2269949" cy="1268334"/>
            <a:chOff x="0" y="0"/>
            <a:chExt cx="2679201" cy="149700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79192" cy="1496949"/>
            </a:xfrm>
            <a:custGeom>
              <a:avLst/>
              <a:gdLst/>
              <a:ahLst/>
              <a:cxnLst/>
              <a:rect l="l" t="t" r="r" b="b"/>
              <a:pathLst>
                <a:path w="2679192" h="1496949">
                  <a:moveTo>
                    <a:pt x="0" y="0"/>
                  </a:moveTo>
                  <a:lnTo>
                    <a:pt x="2679192" y="0"/>
                  </a:lnTo>
                  <a:lnTo>
                    <a:pt x="2679192" y="1496949"/>
                  </a:lnTo>
                  <a:lnTo>
                    <a:pt x="0" y="1496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51" b="-54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11952781" y="676334"/>
            <a:ext cx="4481439" cy="4481439"/>
          </a:xfrm>
          <a:custGeom>
            <a:avLst/>
            <a:gdLst/>
            <a:ahLst/>
            <a:cxnLst/>
            <a:rect l="l" t="t" r="r" b="b"/>
            <a:pathLst>
              <a:path w="4481439" h="4481439">
                <a:moveTo>
                  <a:pt x="0" y="0"/>
                </a:moveTo>
                <a:lnTo>
                  <a:pt x="4481438" y="0"/>
                </a:lnTo>
                <a:lnTo>
                  <a:pt x="4481438" y="4481439"/>
                </a:lnTo>
                <a:lnTo>
                  <a:pt x="0" y="44814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502145" y="5185501"/>
            <a:ext cx="4370951" cy="4627928"/>
          </a:xfrm>
          <a:custGeom>
            <a:avLst/>
            <a:gdLst/>
            <a:ahLst/>
            <a:cxnLst/>
            <a:rect l="l" t="t" r="r" b="b"/>
            <a:pathLst>
              <a:path w="4370951" h="4627928">
                <a:moveTo>
                  <a:pt x="0" y="0"/>
                </a:moveTo>
                <a:lnTo>
                  <a:pt x="4370951" y="0"/>
                </a:lnTo>
                <a:lnTo>
                  <a:pt x="4370951" y="4627928"/>
                </a:lnTo>
                <a:lnTo>
                  <a:pt x="0" y="46279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879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67271" y="766950"/>
            <a:ext cx="10622646" cy="397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0"/>
              </a:lnSpc>
            </a:pPr>
            <a:r>
              <a:rPr lang="en-US" sz="5000" b="1" spc="29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 of reconstruction of the section of </a:t>
            </a:r>
            <a:r>
              <a:rPr lang="en-US" sz="5000" b="1" spc="29">
                <a:solidFill>
                  <a:srgbClr val="0083C5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main sewage collector on Hoholia street in Cherkasy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17" t="-25777" r="-6727" b="-1225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63847" y="-376628"/>
            <a:ext cx="19046131" cy="11040256"/>
            <a:chOff x="0" y="0"/>
            <a:chExt cx="5016265" cy="29077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907722"/>
            </a:xfrm>
            <a:custGeom>
              <a:avLst/>
              <a:gdLst/>
              <a:ahLst/>
              <a:cxnLst/>
              <a:rect l="l" t="t" r="r" b="b"/>
              <a:pathLst>
                <a:path w="5016265" h="2907722">
                  <a:moveTo>
                    <a:pt x="0" y="0"/>
                  </a:moveTo>
                  <a:lnTo>
                    <a:pt x="5016265" y="0"/>
                  </a:lnTo>
                  <a:lnTo>
                    <a:pt x="5016265" y="2907722"/>
                  </a:lnTo>
                  <a:lnTo>
                    <a:pt x="0" y="2907722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945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306892" y="770244"/>
            <a:ext cx="9044874" cy="8488056"/>
            <a:chOff x="0" y="0"/>
            <a:chExt cx="2382189" cy="2235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2189" cy="2235537"/>
            </a:xfrm>
            <a:custGeom>
              <a:avLst/>
              <a:gdLst/>
              <a:ahLst/>
              <a:cxnLst/>
              <a:rect l="l" t="t" r="r" b="b"/>
              <a:pathLst>
                <a:path w="2382189" h="2235537">
                  <a:moveTo>
                    <a:pt x="0" y="0"/>
                  </a:moveTo>
                  <a:lnTo>
                    <a:pt x="2382189" y="0"/>
                  </a:lnTo>
                  <a:lnTo>
                    <a:pt x="2382189" y="2235537"/>
                  </a:lnTo>
                  <a:lnTo>
                    <a:pt x="0" y="223553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382189" cy="2273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615876" y="1766825"/>
            <a:ext cx="2267284" cy="912302"/>
            <a:chOff x="0" y="0"/>
            <a:chExt cx="597145" cy="2402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97145" cy="240277"/>
            </a:xfrm>
            <a:custGeom>
              <a:avLst/>
              <a:gdLst/>
              <a:ahLst/>
              <a:cxnLst/>
              <a:rect l="l" t="t" r="r" b="b"/>
              <a:pathLst>
                <a:path w="597145" h="240277">
                  <a:moveTo>
                    <a:pt x="0" y="0"/>
                  </a:moveTo>
                  <a:lnTo>
                    <a:pt x="597145" y="0"/>
                  </a:lnTo>
                  <a:lnTo>
                    <a:pt x="597145" y="240277"/>
                  </a:lnTo>
                  <a:lnTo>
                    <a:pt x="0" y="240277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97145" cy="278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1788546" y="6226834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4"/>
                </a:lnTo>
                <a:lnTo>
                  <a:pt x="0" y="4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01712" y="770244"/>
            <a:ext cx="7248142" cy="3924148"/>
          </a:xfrm>
          <a:custGeom>
            <a:avLst/>
            <a:gdLst/>
            <a:ahLst/>
            <a:cxnLst/>
            <a:rect l="l" t="t" r="r" b="b"/>
            <a:pathLst>
              <a:path w="7248142" h="3924148">
                <a:moveTo>
                  <a:pt x="0" y="0"/>
                </a:moveTo>
                <a:lnTo>
                  <a:pt x="7248142" y="0"/>
                </a:lnTo>
                <a:lnTo>
                  <a:pt x="7248142" y="3924148"/>
                </a:lnTo>
                <a:lnTo>
                  <a:pt x="0" y="3924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369" t="-12957" r="-6603" b="-33290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01712" y="4530130"/>
            <a:ext cx="7248142" cy="4810614"/>
          </a:xfrm>
          <a:custGeom>
            <a:avLst/>
            <a:gdLst/>
            <a:ahLst/>
            <a:cxnLst/>
            <a:rect l="l" t="t" r="r" b="b"/>
            <a:pathLst>
              <a:path w="7248142" h="4810614">
                <a:moveTo>
                  <a:pt x="0" y="0"/>
                </a:moveTo>
                <a:lnTo>
                  <a:pt x="7248142" y="0"/>
                </a:lnTo>
                <a:lnTo>
                  <a:pt x="7248142" y="4810614"/>
                </a:lnTo>
                <a:lnTo>
                  <a:pt x="0" y="4810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71" t="-8244" r="-5654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934542" y="1028700"/>
            <a:ext cx="1138120" cy="995855"/>
          </a:xfrm>
          <a:custGeom>
            <a:avLst/>
            <a:gdLst/>
            <a:ahLst/>
            <a:cxnLst/>
            <a:rect l="l" t="t" r="r" b="b"/>
            <a:pathLst>
              <a:path w="1138120" h="995855">
                <a:moveTo>
                  <a:pt x="0" y="0"/>
                </a:moveTo>
                <a:lnTo>
                  <a:pt x="1138120" y="0"/>
                </a:lnTo>
                <a:lnTo>
                  <a:pt x="1138120" y="995855"/>
                </a:lnTo>
                <a:lnTo>
                  <a:pt x="0" y="995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851958" y="5143500"/>
            <a:ext cx="1303288" cy="1290256"/>
          </a:xfrm>
          <a:custGeom>
            <a:avLst/>
            <a:gdLst/>
            <a:ahLst/>
            <a:cxnLst/>
            <a:rect l="l" t="t" r="r" b="b"/>
            <a:pathLst>
              <a:path w="1303288" h="1290256">
                <a:moveTo>
                  <a:pt x="0" y="0"/>
                </a:moveTo>
                <a:lnTo>
                  <a:pt x="1303288" y="0"/>
                </a:lnTo>
                <a:lnTo>
                  <a:pt x="1303288" y="1290256"/>
                </a:lnTo>
                <a:lnTo>
                  <a:pt x="0" y="12902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8100000">
            <a:off x="-1048608" y="-1676133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6" y="0"/>
                </a:lnTo>
                <a:lnTo>
                  <a:pt x="41546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8100000" flipH="1">
            <a:off x="15303444" y="-1384910"/>
            <a:ext cx="3911712" cy="3874224"/>
          </a:xfrm>
          <a:custGeom>
            <a:avLst/>
            <a:gdLst/>
            <a:ahLst/>
            <a:cxnLst/>
            <a:rect l="l" t="t" r="r" b="b"/>
            <a:pathLst>
              <a:path w="3911712" h="3874224">
                <a:moveTo>
                  <a:pt x="3911712" y="0"/>
                </a:moveTo>
                <a:lnTo>
                  <a:pt x="0" y="0"/>
                </a:lnTo>
                <a:lnTo>
                  <a:pt x="0" y="3874225"/>
                </a:lnTo>
                <a:lnTo>
                  <a:pt x="3911712" y="3874225"/>
                </a:lnTo>
                <a:lnTo>
                  <a:pt x="391171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687077" y="2320396"/>
            <a:ext cx="8205447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Khimikiv Avenue in the city of Cherkasy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12021" y="3696038"/>
            <a:ext cx="7280119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     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1 064 275 EUR</a:t>
            </a:r>
          </a:p>
        </p:txBody>
      </p:sp>
      <p:sp>
        <p:nvSpPr>
          <p:cNvPr id="21" name="AutoShape 21"/>
          <p:cNvSpPr/>
          <p:nvPr/>
        </p:nvSpPr>
        <p:spPr>
          <a:xfrm>
            <a:off x="9144000" y="4669054"/>
            <a:ext cx="6831157" cy="50675"/>
          </a:xfrm>
          <a:prstGeom prst="rect">
            <a:avLst/>
          </a:prstGeom>
          <a:solidFill>
            <a:srgbClr val="154062"/>
          </a:solidFill>
        </p:spPr>
      </p:sp>
      <p:sp>
        <p:nvSpPr>
          <p:cNvPr id="22" name="TextBox 22"/>
          <p:cNvSpPr txBox="1"/>
          <p:nvPr/>
        </p:nvSpPr>
        <p:spPr>
          <a:xfrm>
            <a:off x="8549164" y="6485503"/>
            <a:ext cx="7805834" cy="115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5"/>
              </a:lnSpc>
            </a:pPr>
            <a:r>
              <a:rPr lang="en-US" sz="2597" spc="44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The project of reconstruction of the section of the main sewage collector on Hoholia  street in Cherkasy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84338" y="7861244"/>
            <a:ext cx="9803698" cy="77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total cost of the project is </a:t>
            </a:r>
          </a:p>
          <a:p>
            <a:pPr algn="ctr">
              <a:lnSpc>
                <a:spcPts val="2926"/>
              </a:lnSpc>
            </a:pPr>
            <a:r>
              <a:rPr lang="en-US" sz="2761" b="1" spc="1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≈ 1 932 616 EUR </a:t>
            </a:r>
          </a:p>
        </p:txBody>
      </p:sp>
      <p:sp>
        <p:nvSpPr>
          <p:cNvPr id="24" name="AutoShape 24"/>
          <p:cNvSpPr/>
          <p:nvPr/>
        </p:nvSpPr>
        <p:spPr>
          <a:xfrm>
            <a:off x="9413750" y="8912053"/>
            <a:ext cx="6831157" cy="50999"/>
          </a:xfrm>
          <a:prstGeom prst="rect">
            <a:avLst/>
          </a:prstGeom>
          <a:solidFill>
            <a:srgbClr val="154062"/>
          </a:solid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332417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58300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25" t="-18040" r="-6012" b="-2041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9065" y="-212919"/>
            <a:ext cx="19046131" cy="10662752"/>
            <a:chOff x="0" y="0"/>
            <a:chExt cx="5016265" cy="28082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265" cy="2808297"/>
            </a:xfrm>
            <a:custGeom>
              <a:avLst/>
              <a:gdLst/>
              <a:ahLst/>
              <a:cxnLst/>
              <a:rect l="l" t="t" r="r" b="b"/>
              <a:pathLst>
                <a:path w="5016265" h="2808297">
                  <a:moveTo>
                    <a:pt x="0" y="0"/>
                  </a:moveTo>
                  <a:lnTo>
                    <a:pt x="5016265" y="0"/>
                  </a:lnTo>
                  <a:lnTo>
                    <a:pt x="5016265" y="2808297"/>
                  </a:lnTo>
                  <a:lnTo>
                    <a:pt x="0" y="2808297"/>
                  </a:lnTo>
                  <a:close/>
                </a:path>
              </a:pathLst>
            </a:custGeom>
            <a:solidFill>
              <a:srgbClr val="FFFFFF">
                <a:alpha val="8392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16265" cy="2846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11920" y="1864550"/>
            <a:ext cx="9717734" cy="6507814"/>
            <a:chOff x="0" y="0"/>
            <a:chExt cx="2559403" cy="171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9403" cy="1713992"/>
            </a:xfrm>
            <a:custGeom>
              <a:avLst/>
              <a:gdLst/>
              <a:ahLst/>
              <a:cxnLst/>
              <a:rect l="l" t="t" r="r" b="b"/>
              <a:pathLst>
                <a:path w="2559403" h="1713992">
                  <a:moveTo>
                    <a:pt x="0" y="0"/>
                  </a:moveTo>
                  <a:lnTo>
                    <a:pt x="2559403" y="0"/>
                  </a:lnTo>
                  <a:lnTo>
                    <a:pt x="2559403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559403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864746" y="6152307"/>
            <a:ext cx="4404422" cy="4460175"/>
          </a:xfrm>
          <a:custGeom>
            <a:avLst/>
            <a:gdLst/>
            <a:ahLst/>
            <a:cxnLst/>
            <a:rect l="l" t="t" r="r" b="b"/>
            <a:pathLst>
              <a:path w="4404422" h="4460175">
                <a:moveTo>
                  <a:pt x="0" y="0"/>
                </a:moveTo>
                <a:lnTo>
                  <a:pt x="4404422" y="0"/>
                </a:lnTo>
                <a:lnTo>
                  <a:pt x="4404422" y="4460175"/>
                </a:lnTo>
                <a:lnTo>
                  <a:pt x="0" y="446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3835" y="6804185"/>
            <a:ext cx="701626" cy="701626"/>
          </a:xfrm>
          <a:custGeom>
            <a:avLst/>
            <a:gdLst/>
            <a:ahLst/>
            <a:cxnLst/>
            <a:rect l="l" t="t" r="r" b="b"/>
            <a:pathLst>
              <a:path w="701626" h="701626">
                <a:moveTo>
                  <a:pt x="0" y="0"/>
                </a:moveTo>
                <a:lnTo>
                  <a:pt x="701626" y="0"/>
                </a:lnTo>
                <a:lnTo>
                  <a:pt x="701626" y="701626"/>
                </a:lnTo>
                <a:lnTo>
                  <a:pt x="0" y="701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5400000" flipH="1">
            <a:off x="13492015" y="-1962525"/>
            <a:ext cx="4765822" cy="4826149"/>
          </a:xfrm>
          <a:custGeom>
            <a:avLst/>
            <a:gdLst/>
            <a:ahLst/>
            <a:cxnLst/>
            <a:rect l="l" t="t" r="r" b="b"/>
            <a:pathLst>
              <a:path w="4765822" h="4826149">
                <a:moveTo>
                  <a:pt x="4765822" y="0"/>
                </a:moveTo>
                <a:lnTo>
                  <a:pt x="0" y="0"/>
                </a:lnTo>
                <a:lnTo>
                  <a:pt x="0" y="4826149"/>
                </a:lnTo>
                <a:lnTo>
                  <a:pt x="4765822" y="4826149"/>
                </a:lnTo>
                <a:lnTo>
                  <a:pt x="47658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9482039" y="1864550"/>
            <a:ext cx="9088560" cy="6507814"/>
            <a:chOff x="0" y="0"/>
            <a:chExt cx="2393695" cy="17139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93695" cy="1713992"/>
            </a:xfrm>
            <a:custGeom>
              <a:avLst/>
              <a:gdLst/>
              <a:ahLst/>
              <a:cxnLst/>
              <a:rect l="l" t="t" r="r" b="b"/>
              <a:pathLst>
                <a:path w="2393695" h="1713992">
                  <a:moveTo>
                    <a:pt x="0" y="0"/>
                  </a:moveTo>
                  <a:lnTo>
                    <a:pt x="2393695" y="0"/>
                  </a:lnTo>
                  <a:lnTo>
                    <a:pt x="2393695" y="1713992"/>
                  </a:lnTo>
                  <a:lnTo>
                    <a:pt x="0" y="1713992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93695" cy="17520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082591" y="5295292"/>
            <a:ext cx="567167" cy="678135"/>
          </a:xfrm>
          <a:custGeom>
            <a:avLst/>
            <a:gdLst/>
            <a:ahLst/>
            <a:cxnLst/>
            <a:rect l="l" t="t" r="r" b="b"/>
            <a:pathLst>
              <a:path w="567167" h="678135">
                <a:moveTo>
                  <a:pt x="0" y="0"/>
                </a:moveTo>
                <a:lnTo>
                  <a:pt x="567168" y="0"/>
                </a:lnTo>
                <a:lnTo>
                  <a:pt x="567168" y="678134"/>
                </a:lnTo>
                <a:lnTo>
                  <a:pt x="0" y="6781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07567" y="3599667"/>
            <a:ext cx="7382366" cy="4554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rehabilitation of reinforced concrete pipelines Ø 800, which have exhausted their operational life, with pipelines made of new corrosion-resistant materials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modern equipment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83"/>
              </a:lnSpc>
            </a:pPr>
            <a:r>
              <a:rPr lang="en-US" sz="2463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total length of the collector: along Khimikiv Ave. 784.4 running meters p.m., along Hoholia street 1108.7 running meters</a:t>
            </a:r>
          </a:p>
          <a:p>
            <a:pPr algn="l">
              <a:lnSpc>
                <a:spcPts val="2783"/>
              </a:lnSpc>
            </a:pPr>
            <a:endParaRPr lang="en-US" sz="2463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0005021" y="6948284"/>
            <a:ext cx="644738" cy="644738"/>
          </a:xfrm>
          <a:custGeom>
            <a:avLst/>
            <a:gdLst/>
            <a:ahLst/>
            <a:cxnLst/>
            <a:rect l="l" t="t" r="r" b="b"/>
            <a:pathLst>
              <a:path w="644738" h="644738">
                <a:moveTo>
                  <a:pt x="0" y="0"/>
                </a:moveTo>
                <a:lnTo>
                  <a:pt x="644738" y="0"/>
                </a:lnTo>
                <a:lnTo>
                  <a:pt x="644738" y="644737"/>
                </a:lnTo>
                <a:lnTo>
                  <a:pt x="0" y="6447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945388" y="3475882"/>
            <a:ext cx="704371" cy="728974"/>
          </a:xfrm>
          <a:custGeom>
            <a:avLst/>
            <a:gdLst/>
            <a:ahLst/>
            <a:cxnLst/>
            <a:rect l="l" t="t" r="r" b="b"/>
            <a:pathLst>
              <a:path w="704371" h="728974">
                <a:moveTo>
                  <a:pt x="0" y="0"/>
                </a:moveTo>
                <a:lnTo>
                  <a:pt x="704371" y="0"/>
                </a:lnTo>
                <a:lnTo>
                  <a:pt x="704371" y="728974"/>
                </a:lnTo>
                <a:lnTo>
                  <a:pt x="0" y="7289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43047" y="3792738"/>
            <a:ext cx="734507" cy="668401"/>
          </a:xfrm>
          <a:custGeom>
            <a:avLst/>
            <a:gdLst/>
            <a:ahLst/>
            <a:cxnLst/>
            <a:rect l="l" t="t" r="r" b="b"/>
            <a:pathLst>
              <a:path w="734507" h="668401">
                <a:moveTo>
                  <a:pt x="0" y="0"/>
                </a:moveTo>
                <a:lnTo>
                  <a:pt x="734507" y="0"/>
                </a:lnTo>
                <a:lnTo>
                  <a:pt x="734507" y="668401"/>
                </a:lnTo>
                <a:lnTo>
                  <a:pt x="0" y="6684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3047" y="5385064"/>
            <a:ext cx="672414" cy="588362"/>
          </a:xfrm>
          <a:custGeom>
            <a:avLst/>
            <a:gdLst/>
            <a:ahLst/>
            <a:cxnLst/>
            <a:rect l="l" t="t" r="r" b="b"/>
            <a:pathLst>
              <a:path w="672414" h="588362">
                <a:moveTo>
                  <a:pt x="0" y="0"/>
                </a:moveTo>
                <a:lnTo>
                  <a:pt x="672414" y="0"/>
                </a:lnTo>
                <a:lnTo>
                  <a:pt x="672414" y="588362"/>
                </a:lnTo>
                <a:lnTo>
                  <a:pt x="0" y="5883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86821" y="2413078"/>
            <a:ext cx="8406381" cy="1196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The projects include the following works:</a:t>
            </a:r>
          </a:p>
          <a:p>
            <a:pPr algn="l">
              <a:lnSpc>
                <a:spcPts val="3119"/>
              </a:lnSpc>
            </a:pPr>
            <a:endParaRPr lang="en-US" sz="2760" b="1" spc="46">
              <a:solidFill>
                <a:srgbClr val="154062"/>
              </a:solidFill>
              <a:latin typeface="Helios Extended Bold"/>
              <a:ea typeface="Helios Extended Bold"/>
              <a:cs typeface="Helios Extended Bold"/>
              <a:sym typeface="Helios Extende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730406" y="2394028"/>
            <a:ext cx="7647009" cy="415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760" b="1" spc="46">
                <a:solidFill>
                  <a:srgbClr val="154062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Social significance of the projects: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69584" y="3309779"/>
            <a:ext cx="6340991" cy="5317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reduction risks of pollution of land cover, groundwater of the surrounding natural environment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stable and continuous provision of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r>
              <a:rPr lang="en-US" sz="2460" spc="41">
                <a:solidFill>
                  <a:srgbClr val="154062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269 000 residents of the city will receive high-quality centralized water drainage services</a:t>
            </a: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  <a:p>
            <a:pPr algn="l">
              <a:lnSpc>
                <a:spcPts val="2779"/>
              </a:lnSpc>
            </a:pPr>
            <a:endParaRPr lang="en-US" sz="2460" spc="41">
              <a:solidFill>
                <a:srgbClr val="154062"/>
              </a:solidFill>
              <a:latin typeface="Helios Extended"/>
              <a:ea typeface="Helios Extended"/>
              <a:cs typeface="Helios Extended"/>
              <a:sym typeface="Helios Extended"/>
            </a:endParaRPr>
          </a:p>
        </p:txBody>
      </p:sp>
      <p:sp>
        <p:nvSpPr>
          <p:cNvPr id="24" name="Freeform 24"/>
          <p:cNvSpPr/>
          <p:nvPr/>
        </p:nvSpPr>
        <p:spPr>
          <a:xfrm rot="-8100000">
            <a:off x="-899754" y="-1505197"/>
            <a:ext cx="4154615" cy="4114800"/>
          </a:xfrm>
          <a:custGeom>
            <a:avLst/>
            <a:gdLst/>
            <a:ahLst/>
            <a:cxnLst/>
            <a:rect l="l" t="t" r="r" b="b"/>
            <a:pathLst>
              <a:path w="4154615" h="4114800">
                <a:moveTo>
                  <a:pt x="0" y="0"/>
                </a:moveTo>
                <a:lnTo>
                  <a:pt x="4154615" y="0"/>
                </a:lnTo>
                <a:lnTo>
                  <a:pt x="415461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3503212" y="8281618"/>
            <a:ext cx="6778625" cy="3210272"/>
            <a:chOff x="0" y="0"/>
            <a:chExt cx="1501729" cy="7112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234645" y="273050"/>
              <a:ext cx="1032438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153972" y="7270652"/>
            <a:ext cx="6778625" cy="3210272"/>
            <a:chOff x="0" y="0"/>
            <a:chExt cx="1501729" cy="7112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501729" cy="711200"/>
            </a:xfrm>
            <a:custGeom>
              <a:avLst/>
              <a:gdLst/>
              <a:ahLst/>
              <a:cxnLst/>
              <a:rect l="l" t="t" r="r" b="b"/>
              <a:pathLst>
                <a:path w="1501729" h="711200">
                  <a:moveTo>
                    <a:pt x="750864" y="0"/>
                  </a:moveTo>
                  <a:lnTo>
                    <a:pt x="1501729" y="711200"/>
                  </a:lnTo>
                  <a:lnTo>
                    <a:pt x="0" y="711200"/>
                  </a:lnTo>
                  <a:lnTo>
                    <a:pt x="750864" y="0"/>
                  </a:lnTo>
                  <a:close/>
                </a:path>
              </a:pathLst>
            </a:custGeom>
            <a:solidFill>
              <a:srgbClr val="FFFFFF">
                <a:alpha val="54902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234645" y="292100"/>
              <a:ext cx="1032438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 flipH="1">
            <a:off x="15461080" y="6263803"/>
            <a:ext cx="4164408" cy="4217122"/>
          </a:xfrm>
          <a:custGeom>
            <a:avLst/>
            <a:gdLst/>
            <a:ahLst/>
            <a:cxnLst/>
            <a:rect l="l" t="t" r="r" b="b"/>
            <a:pathLst>
              <a:path w="4164408" h="4217122">
                <a:moveTo>
                  <a:pt x="4164408" y="0"/>
                </a:moveTo>
                <a:lnTo>
                  <a:pt x="0" y="0"/>
                </a:lnTo>
                <a:lnTo>
                  <a:pt x="0" y="4217122"/>
                </a:lnTo>
                <a:lnTo>
                  <a:pt x="4164408" y="4217122"/>
                </a:lnTo>
                <a:lnTo>
                  <a:pt x="41644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5999599" y="9235487"/>
            <a:ext cx="710797" cy="828075"/>
          </a:xfrm>
          <a:custGeom>
            <a:avLst/>
            <a:gdLst/>
            <a:ahLst/>
            <a:cxnLst/>
            <a:rect l="l" t="t" r="r" b="b"/>
            <a:pathLst>
              <a:path w="710797" h="828075">
                <a:moveTo>
                  <a:pt x="0" y="0"/>
                </a:moveTo>
                <a:lnTo>
                  <a:pt x="710798" y="0"/>
                </a:lnTo>
                <a:lnTo>
                  <a:pt x="710798" y="828075"/>
                </a:lnTo>
                <a:lnTo>
                  <a:pt x="0" y="8280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t="-18851" r="-191602" b="-48017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6710397" y="9258300"/>
            <a:ext cx="1400357" cy="782449"/>
          </a:xfrm>
          <a:custGeom>
            <a:avLst/>
            <a:gdLst/>
            <a:ahLst/>
            <a:cxnLst/>
            <a:rect l="l" t="t" r="r" b="b"/>
            <a:pathLst>
              <a:path w="1400357" h="782449">
                <a:moveTo>
                  <a:pt x="0" y="0"/>
                </a:moveTo>
                <a:lnTo>
                  <a:pt x="1400357" y="0"/>
                </a:lnTo>
                <a:lnTo>
                  <a:pt x="1400357" y="782449"/>
                </a:lnTo>
                <a:lnTo>
                  <a:pt x="0" y="78244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Довільний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8" baseType="lpstr">
      <vt:lpstr>Calibri</vt:lpstr>
      <vt:lpstr>Helios Extended</vt:lpstr>
      <vt:lpstr>Arial</vt:lpstr>
      <vt:lpstr>Helios Extended Bold</vt:lpstr>
      <vt:lpstr>Office Theme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Cherkasy presents</dc:title>
  <cp:lastModifiedBy>Sisan Mession</cp:lastModifiedBy>
  <cp:revision>2</cp:revision>
  <dcterms:created xsi:type="dcterms:W3CDTF">2006-08-16T00:00:00Z</dcterms:created>
  <dcterms:modified xsi:type="dcterms:W3CDTF">2024-11-05T15:02:51Z</dcterms:modified>
  <dc:identifier>DAGTDkWGydA</dc:identifier>
</cp:coreProperties>
</file>