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svg"/><Relationship Id="rId4" Type="http://schemas.openxmlformats.org/officeDocument/2006/relationships/image" Target="../media/image10.sv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18.png"/><Relationship Id="rId2" Type="http://schemas.openxmlformats.org/officeDocument/2006/relationships/image" Target="../media/image12.jpeg"/><Relationship Id="rId16" Type="http://schemas.openxmlformats.org/officeDocument/2006/relationships/image" Target="../media/image15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image" Target="../media/image27.svg"/><Relationship Id="rId19" Type="http://schemas.openxmlformats.org/officeDocument/2006/relationships/image" Target="../media/image20.png"/><Relationship Id="rId4" Type="http://schemas.openxmlformats.org/officeDocument/2006/relationships/image" Target="../media/image10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9397449" y="5176476"/>
            <a:ext cx="7902097" cy="4514073"/>
          </a:xfrm>
          <a:custGeom>
            <a:avLst/>
            <a:gdLst/>
            <a:ahLst/>
            <a:cxnLst/>
            <a:rect l="l" t="t" r="r" b="b"/>
            <a:pathLst>
              <a:path w="7902097" h="4514073">
                <a:moveTo>
                  <a:pt x="0" y="0"/>
                </a:moveTo>
                <a:lnTo>
                  <a:pt x="7902098" y="0"/>
                </a:lnTo>
                <a:lnTo>
                  <a:pt x="7902098" y="4514073"/>
                </a:lnTo>
                <a:lnTo>
                  <a:pt x="0" y="45140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7271" y="766950"/>
            <a:ext cx="9402503" cy="476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 of reconstruction of the section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main sewage collector on 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Khimikiv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Avenue in the city of Cherkasy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988077" y="824100"/>
            <a:ext cx="6947549" cy="4199976"/>
            <a:chOff x="0" y="0"/>
            <a:chExt cx="8192964" cy="49528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94234" cy="4952862"/>
            </a:xfrm>
            <a:custGeom>
              <a:avLst/>
              <a:gdLst/>
              <a:ahLst/>
              <a:cxnLst/>
              <a:rect l="l" t="t" r="r" b="b"/>
              <a:pathLst>
                <a:path w="8194234" h="4952862">
                  <a:moveTo>
                    <a:pt x="7722688" y="0"/>
                  </a:moveTo>
                  <a:lnTo>
                    <a:pt x="470276" y="0"/>
                  </a:lnTo>
                  <a:cubicBezTo>
                    <a:pt x="209740" y="0"/>
                    <a:pt x="0" y="126793"/>
                    <a:pt x="0" y="284294"/>
                  </a:cubicBezTo>
                  <a:lnTo>
                    <a:pt x="0" y="4669558"/>
                  </a:lnTo>
                  <a:cubicBezTo>
                    <a:pt x="0" y="4826069"/>
                    <a:pt x="209740" y="4952862"/>
                    <a:pt x="470276" y="4952862"/>
                  </a:cubicBezTo>
                  <a:lnTo>
                    <a:pt x="7724327" y="4952862"/>
                  </a:lnTo>
                  <a:cubicBezTo>
                    <a:pt x="7983224" y="4952862"/>
                    <a:pt x="8194234" y="4826069"/>
                    <a:pt x="8194234" y="4668567"/>
                  </a:cubicBezTo>
                  <a:lnTo>
                    <a:pt x="8194234" y="284294"/>
                  </a:lnTo>
                  <a:cubicBezTo>
                    <a:pt x="8192964" y="126793"/>
                    <a:pt x="7983224" y="0"/>
                    <a:pt x="7722688" y="0"/>
                  </a:cubicBezTo>
                  <a:close/>
                </a:path>
              </a:pathLst>
            </a:custGeom>
            <a:blipFill>
              <a:blip r:embed="rId9"/>
              <a:stretch>
                <a:fillRect t="-5116" b="-5116"/>
              </a:stretch>
            </a:blipFill>
          </p:spPr>
        </p:sp>
      </p:grpSp>
      <p:sp>
        <p:nvSpPr>
          <p:cNvPr id="21" name="Freeform 14">
            <a:extLst>
              <a:ext uri="{FF2B5EF4-FFF2-40B4-BE49-F238E27FC236}">
                <a16:creationId xmlns:a16="http://schemas.microsoft.com/office/drawing/2014/main" id="{F391C3A6-498E-41A1-993B-634DDD3CA081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043FF6DA-75A1-4767-B1B2-0331E87EF228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7" t="-25777" r="-6727" b="-122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63847" y="-376628"/>
            <a:ext cx="19046131" cy="11040256"/>
            <a:chOff x="0" y="0"/>
            <a:chExt cx="5016265" cy="29077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907722"/>
            </a:xfrm>
            <a:custGeom>
              <a:avLst/>
              <a:gdLst/>
              <a:ahLst/>
              <a:cxnLst/>
              <a:rect l="l" t="t" r="r" b="b"/>
              <a:pathLst>
                <a:path w="5016265" h="2907722">
                  <a:moveTo>
                    <a:pt x="0" y="0"/>
                  </a:moveTo>
                  <a:lnTo>
                    <a:pt x="5016265" y="0"/>
                  </a:lnTo>
                  <a:lnTo>
                    <a:pt x="5016265" y="2907722"/>
                  </a:lnTo>
                  <a:lnTo>
                    <a:pt x="0" y="2907722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945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06892" y="770244"/>
            <a:ext cx="9044874" cy="8488056"/>
            <a:chOff x="0" y="0"/>
            <a:chExt cx="2382189" cy="2235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2189" cy="2235537"/>
            </a:xfrm>
            <a:custGeom>
              <a:avLst/>
              <a:gdLst/>
              <a:ahLst/>
              <a:cxnLst/>
              <a:rect l="l" t="t" r="r" b="b"/>
              <a:pathLst>
                <a:path w="2382189" h="2235537">
                  <a:moveTo>
                    <a:pt x="0" y="0"/>
                  </a:moveTo>
                  <a:lnTo>
                    <a:pt x="2382189" y="0"/>
                  </a:lnTo>
                  <a:lnTo>
                    <a:pt x="2382189" y="2235537"/>
                  </a:lnTo>
                  <a:lnTo>
                    <a:pt x="0" y="223553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2189" cy="2273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615876" y="1766825"/>
            <a:ext cx="2267284" cy="912302"/>
            <a:chOff x="0" y="0"/>
            <a:chExt cx="597145" cy="2402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7145" cy="240277"/>
            </a:xfrm>
            <a:custGeom>
              <a:avLst/>
              <a:gdLst/>
              <a:ahLst/>
              <a:cxnLst/>
              <a:rect l="l" t="t" r="r" b="b"/>
              <a:pathLst>
                <a:path w="597145" h="240277">
                  <a:moveTo>
                    <a:pt x="0" y="0"/>
                  </a:moveTo>
                  <a:lnTo>
                    <a:pt x="597145" y="0"/>
                  </a:lnTo>
                  <a:lnTo>
                    <a:pt x="597145" y="240277"/>
                  </a:lnTo>
                  <a:lnTo>
                    <a:pt x="0" y="2402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97145" cy="278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01712" y="770244"/>
            <a:ext cx="7248142" cy="3924148"/>
          </a:xfrm>
          <a:custGeom>
            <a:avLst/>
            <a:gdLst/>
            <a:ahLst/>
            <a:cxnLst/>
            <a:rect l="l" t="t" r="r" b="b"/>
            <a:pathLst>
              <a:path w="7248142" h="3924148">
                <a:moveTo>
                  <a:pt x="0" y="0"/>
                </a:moveTo>
                <a:lnTo>
                  <a:pt x="7248142" y="0"/>
                </a:lnTo>
                <a:lnTo>
                  <a:pt x="7248142" y="3924148"/>
                </a:lnTo>
                <a:lnTo>
                  <a:pt x="0" y="3924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69" t="-12957" r="-6603" b="-3329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01712" y="4530130"/>
            <a:ext cx="7248142" cy="4810614"/>
          </a:xfrm>
          <a:custGeom>
            <a:avLst/>
            <a:gdLst/>
            <a:ahLst/>
            <a:cxnLst/>
            <a:rect l="l" t="t" r="r" b="b"/>
            <a:pathLst>
              <a:path w="7248142" h="4810614">
                <a:moveTo>
                  <a:pt x="0" y="0"/>
                </a:moveTo>
                <a:lnTo>
                  <a:pt x="7248142" y="0"/>
                </a:lnTo>
                <a:lnTo>
                  <a:pt x="7248142" y="4810614"/>
                </a:lnTo>
                <a:lnTo>
                  <a:pt x="0" y="4810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71" t="-8244" r="-565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934542" y="1028700"/>
            <a:ext cx="1138120" cy="995855"/>
          </a:xfrm>
          <a:custGeom>
            <a:avLst/>
            <a:gdLst/>
            <a:ahLst/>
            <a:cxnLst/>
            <a:rect l="l" t="t" r="r" b="b"/>
            <a:pathLst>
              <a:path w="1138120" h="995855">
                <a:moveTo>
                  <a:pt x="0" y="0"/>
                </a:moveTo>
                <a:lnTo>
                  <a:pt x="1138120" y="0"/>
                </a:lnTo>
                <a:lnTo>
                  <a:pt x="1138120" y="995855"/>
                </a:lnTo>
                <a:lnTo>
                  <a:pt x="0" y="995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851958" y="5143500"/>
            <a:ext cx="1303288" cy="1290256"/>
          </a:xfrm>
          <a:custGeom>
            <a:avLst/>
            <a:gdLst/>
            <a:ahLst/>
            <a:cxnLst/>
            <a:rect l="l" t="t" r="r" b="b"/>
            <a:pathLst>
              <a:path w="1303288" h="1290256">
                <a:moveTo>
                  <a:pt x="0" y="0"/>
                </a:moveTo>
                <a:lnTo>
                  <a:pt x="1303288" y="0"/>
                </a:lnTo>
                <a:lnTo>
                  <a:pt x="1303288" y="1290256"/>
                </a:lnTo>
                <a:lnTo>
                  <a:pt x="0" y="1290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8100000">
            <a:off x="-1048608" y="-1676133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6" y="0"/>
                </a:lnTo>
                <a:lnTo>
                  <a:pt x="4154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87077" y="2320396"/>
            <a:ext cx="8205447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Khimikiv Avenue in the city of Cherkasy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2021" y="3696038"/>
            <a:ext cx="7280119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  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1 064 275 EUR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144000" y="4669054"/>
            <a:ext cx="6831157" cy="50675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2" name="TextBox 22"/>
          <p:cNvSpPr txBox="1"/>
          <p:nvPr/>
        </p:nvSpPr>
        <p:spPr>
          <a:xfrm>
            <a:off x="8549164" y="6485503"/>
            <a:ext cx="7805834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Hoholia  street in Cherkasy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84338" y="7861244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1 932 616 EUR </a:t>
            </a:r>
          </a:p>
        </p:txBody>
      </p:sp>
      <p:sp>
        <p:nvSpPr>
          <p:cNvPr id="24" name="AutoShape 24"/>
          <p:cNvSpPr/>
          <p:nvPr/>
        </p:nvSpPr>
        <p:spPr>
          <a:xfrm>
            <a:off x="9413750" y="8912053"/>
            <a:ext cx="6831157" cy="50999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332417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58300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25" t="-18040" r="-6012" b="-2041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11920" y="1864550"/>
            <a:ext cx="9717734" cy="6507814"/>
            <a:chOff x="0" y="0"/>
            <a:chExt cx="2559403" cy="171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9403" cy="1713992"/>
            </a:xfrm>
            <a:custGeom>
              <a:avLst/>
              <a:gdLst/>
              <a:ahLst/>
              <a:cxnLst/>
              <a:rect l="l" t="t" r="r" b="b"/>
              <a:pathLst>
                <a:path w="2559403" h="1713992">
                  <a:moveTo>
                    <a:pt x="0" y="0"/>
                  </a:moveTo>
                  <a:lnTo>
                    <a:pt x="2559403" y="0"/>
                  </a:lnTo>
                  <a:lnTo>
                    <a:pt x="2559403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59403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864746" y="6152307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3835" y="6804185"/>
            <a:ext cx="701626" cy="701626"/>
          </a:xfrm>
          <a:custGeom>
            <a:avLst/>
            <a:gdLst/>
            <a:ahLst/>
            <a:cxnLst/>
            <a:rect l="l" t="t" r="r" b="b"/>
            <a:pathLst>
              <a:path w="701626" h="701626">
                <a:moveTo>
                  <a:pt x="0" y="0"/>
                </a:moveTo>
                <a:lnTo>
                  <a:pt x="701626" y="0"/>
                </a:lnTo>
                <a:lnTo>
                  <a:pt x="701626" y="701626"/>
                </a:lnTo>
                <a:lnTo>
                  <a:pt x="0" y="70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482039" y="1864550"/>
            <a:ext cx="9088560" cy="6507814"/>
            <a:chOff x="0" y="0"/>
            <a:chExt cx="2393695" cy="17139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695" cy="1713992"/>
            </a:xfrm>
            <a:custGeom>
              <a:avLst/>
              <a:gdLst/>
              <a:ahLst/>
              <a:cxnLst/>
              <a:rect l="l" t="t" r="r" b="b"/>
              <a:pathLst>
                <a:path w="2393695" h="1713992">
                  <a:moveTo>
                    <a:pt x="0" y="0"/>
                  </a:moveTo>
                  <a:lnTo>
                    <a:pt x="2393695" y="0"/>
                  </a:lnTo>
                  <a:lnTo>
                    <a:pt x="2393695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93695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82591" y="5295292"/>
            <a:ext cx="567167" cy="678135"/>
          </a:xfrm>
          <a:custGeom>
            <a:avLst/>
            <a:gdLst/>
            <a:ahLst/>
            <a:cxnLst/>
            <a:rect l="l" t="t" r="r" b="b"/>
            <a:pathLst>
              <a:path w="567167" h="678135">
                <a:moveTo>
                  <a:pt x="0" y="0"/>
                </a:moveTo>
                <a:lnTo>
                  <a:pt x="567168" y="0"/>
                </a:lnTo>
                <a:lnTo>
                  <a:pt x="567168" y="678134"/>
                </a:lnTo>
                <a:lnTo>
                  <a:pt x="0" y="678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7567" y="3599667"/>
            <a:ext cx="7382366" cy="455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rehabilitation of reinforced concrete pipelines Ø 800, which have exhausted their operational life, with pipelines made of new corrosion-resistant materials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modern equipment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total length of the collector: along Khimikiv Ave. 784.4 running meters p.m., along Hoholia street 1108.7 running meters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005021" y="6948284"/>
            <a:ext cx="644738" cy="644738"/>
          </a:xfrm>
          <a:custGeom>
            <a:avLst/>
            <a:gdLst/>
            <a:ahLst/>
            <a:cxnLst/>
            <a:rect l="l" t="t" r="r" b="b"/>
            <a:pathLst>
              <a:path w="644738" h="644738">
                <a:moveTo>
                  <a:pt x="0" y="0"/>
                </a:moveTo>
                <a:lnTo>
                  <a:pt x="644738" y="0"/>
                </a:lnTo>
                <a:lnTo>
                  <a:pt x="644738" y="644737"/>
                </a:lnTo>
                <a:lnTo>
                  <a:pt x="0" y="6447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45388" y="3475882"/>
            <a:ext cx="704371" cy="728974"/>
          </a:xfrm>
          <a:custGeom>
            <a:avLst/>
            <a:gdLst/>
            <a:ahLst/>
            <a:cxnLst/>
            <a:rect l="l" t="t" r="r" b="b"/>
            <a:pathLst>
              <a:path w="704371" h="728974">
                <a:moveTo>
                  <a:pt x="0" y="0"/>
                </a:moveTo>
                <a:lnTo>
                  <a:pt x="704371" y="0"/>
                </a:lnTo>
                <a:lnTo>
                  <a:pt x="704371" y="728974"/>
                </a:lnTo>
                <a:lnTo>
                  <a:pt x="0" y="7289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43047" y="3792738"/>
            <a:ext cx="734507" cy="668401"/>
          </a:xfrm>
          <a:custGeom>
            <a:avLst/>
            <a:gdLst/>
            <a:ahLst/>
            <a:cxnLst/>
            <a:rect l="l" t="t" r="r" b="b"/>
            <a:pathLst>
              <a:path w="734507" h="668401">
                <a:moveTo>
                  <a:pt x="0" y="0"/>
                </a:moveTo>
                <a:lnTo>
                  <a:pt x="734507" y="0"/>
                </a:lnTo>
                <a:lnTo>
                  <a:pt x="734507" y="668401"/>
                </a:lnTo>
                <a:lnTo>
                  <a:pt x="0" y="668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3047" y="5385064"/>
            <a:ext cx="672414" cy="588362"/>
          </a:xfrm>
          <a:custGeom>
            <a:avLst/>
            <a:gdLst/>
            <a:ahLst/>
            <a:cxnLst/>
            <a:rect l="l" t="t" r="r" b="b"/>
            <a:pathLst>
              <a:path w="672414" h="588362">
                <a:moveTo>
                  <a:pt x="0" y="0"/>
                </a:moveTo>
                <a:lnTo>
                  <a:pt x="672414" y="0"/>
                </a:lnTo>
                <a:lnTo>
                  <a:pt x="672414" y="588362"/>
                </a:lnTo>
                <a:lnTo>
                  <a:pt x="0" y="5883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86821" y="2413078"/>
            <a:ext cx="8406381" cy="119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following works:</a:t>
            </a:r>
          </a:p>
          <a:p>
            <a:pPr algn="l">
              <a:lnSpc>
                <a:spcPts val="3119"/>
              </a:lnSpc>
            </a:pPr>
            <a:endParaRPr lang="en-US" sz="2760" b="1" spc="46">
              <a:solidFill>
                <a:srgbClr val="154062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730406" y="2394028"/>
            <a:ext cx="7647009" cy="41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69584" y="3309779"/>
            <a:ext cx="6340991" cy="531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reduction risks of pollution of land cover, groundwater of the surrounding natural environment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stable and continuous provision of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4" name="Freeform 24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Довільний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Helios Extended</vt:lpstr>
      <vt:lpstr>Calibri</vt:lpstr>
      <vt:lpstr>Helios Extended Bold</vt:lpstr>
      <vt:lpstr>Arial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cp:lastModifiedBy>Sisan Mession</cp:lastModifiedBy>
  <cp:revision>3</cp:revision>
  <dcterms:created xsi:type="dcterms:W3CDTF">2006-08-16T00:00:00Z</dcterms:created>
  <dcterms:modified xsi:type="dcterms:W3CDTF">2024-11-06T14:07:30Z</dcterms:modified>
  <dc:identifier>DAGTDkWGydA</dc:identifier>
</cp:coreProperties>
</file>