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2"/>
    <p:sldId id="256" r:id="rId3"/>
    <p:sldId id="257" r:id="rId4"/>
  </p:sldIdLst>
  <p:sldSz cx="18288000" cy="10287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Helios Extended" panose="020B0604020202020204" charset="0"/>
      <p:regular r:id="rId9"/>
    </p:embeddedFont>
    <p:embeddedFont>
      <p:font typeface="Helios Extended Bold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2" d="100"/>
          <a:sy n="102" d="100"/>
        </p:scale>
        <p:origin x="1212" y="-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8.jpe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11" Type="http://schemas.openxmlformats.org/officeDocument/2006/relationships/image" Target="../media/image18.png"/><Relationship Id="rId5" Type="http://schemas.openxmlformats.org/officeDocument/2006/relationships/image" Target="../media/image9.png"/><Relationship Id="rId10" Type="http://schemas.openxmlformats.org/officeDocument/2006/relationships/image" Target="../media/image17.svg"/><Relationship Id="rId4" Type="http://schemas.openxmlformats.org/officeDocument/2006/relationships/image" Target="../media/image13.jpe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8.png"/><Relationship Id="rId18" Type="http://schemas.openxmlformats.org/officeDocument/2006/relationships/image" Target="../media/image33.svg"/><Relationship Id="rId3" Type="http://schemas.openxmlformats.org/officeDocument/2006/relationships/image" Target="../media/image22.png"/><Relationship Id="rId21" Type="http://schemas.openxmlformats.org/officeDocument/2006/relationships/image" Target="../media/image36.png"/><Relationship Id="rId7" Type="http://schemas.openxmlformats.org/officeDocument/2006/relationships/image" Target="../media/image14.png"/><Relationship Id="rId12" Type="http://schemas.openxmlformats.org/officeDocument/2006/relationships/image" Target="../media/image27.svg"/><Relationship Id="rId17" Type="http://schemas.openxmlformats.org/officeDocument/2006/relationships/image" Target="../media/image32.png"/><Relationship Id="rId2" Type="http://schemas.openxmlformats.org/officeDocument/2006/relationships/image" Target="../media/image12.jpeg"/><Relationship Id="rId16" Type="http://schemas.openxmlformats.org/officeDocument/2006/relationships/image" Target="../media/image31.svg"/><Relationship Id="rId20" Type="http://schemas.openxmlformats.org/officeDocument/2006/relationships/image" Target="../media/image3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11" Type="http://schemas.openxmlformats.org/officeDocument/2006/relationships/image" Target="../media/image26.png"/><Relationship Id="rId5" Type="http://schemas.openxmlformats.org/officeDocument/2006/relationships/image" Target="../media/image9.png"/><Relationship Id="rId15" Type="http://schemas.openxmlformats.org/officeDocument/2006/relationships/image" Target="../media/image30.png"/><Relationship Id="rId10" Type="http://schemas.openxmlformats.org/officeDocument/2006/relationships/image" Target="../media/image25.svg"/><Relationship Id="rId19" Type="http://schemas.openxmlformats.org/officeDocument/2006/relationships/image" Target="../media/image34.png"/><Relationship Id="rId4" Type="http://schemas.openxmlformats.org/officeDocument/2006/relationships/image" Target="../media/image23.svg"/><Relationship Id="rId9" Type="http://schemas.openxmlformats.org/officeDocument/2006/relationships/image" Target="../media/image24.png"/><Relationship Id="rId14" Type="http://schemas.openxmlformats.org/officeDocument/2006/relationships/image" Target="../media/image29.svg"/><Relationship Id="rId22" Type="http://schemas.openxmlformats.org/officeDocument/2006/relationships/image" Target="../media/image3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9127" b="-9127"/>
              </a:stretch>
            </a:blipFill>
          </p:spPr>
        </p:sp>
      </p:grpSp>
      <p:sp>
        <p:nvSpPr>
          <p:cNvPr id="4" name="Freeform 4"/>
          <p:cNvSpPr/>
          <p:nvPr/>
        </p:nvSpPr>
        <p:spPr>
          <a:xfrm>
            <a:off x="-770637" y="-462528"/>
            <a:ext cx="19161159" cy="11199977"/>
          </a:xfrm>
          <a:custGeom>
            <a:avLst/>
            <a:gdLst/>
            <a:ahLst/>
            <a:cxnLst/>
            <a:rect l="l" t="t" r="r" b="b"/>
            <a:pathLst>
              <a:path w="19161159" h="11199977">
                <a:moveTo>
                  <a:pt x="0" y="0"/>
                </a:moveTo>
                <a:lnTo>
                  <a:pt x="19161159" y="0"/>
                </a:lnTo>
                <a:lnTo>
                  <a:pt x="19161159" y="11199977"/>
                </a:lnTo>
                <a:lnTo>
                  <a:pt x="0" y="111999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2037841" y="269961"/>
            <a:ext cx="5824545" cy="9813030"/>
            <a:chOff x="0" y="0"/>
            <a:chExt cx="7766060" cy="1308404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766050" cy="13084048"/>
            </a:xfrm>
            <a:custGeom>
              <a:avLst/>
              <a:gdLst/>
              <a:ahLst/>
              <a:cxnLst/>
              <a:rect l="l" t="t" r="r" b="b"/>
              <a:pathLst>
                <a:path w="7766050" h="13084048">
                  <a:moveTo>
                    <a:pt x="0" y="0"/>
                  </a:moveTo>
                  <a:lnTo>
                    <a:pt x="7766050" y="0"/>
                  </a:lnTo>
                  <a:lnTo>
                    <a:pt x="7766050" y="13084048"/>
                  </a:lnTo>
                  <a:lnTo>
                    <a:pt x="0" y="13084048"/>
                  </a:lnTo>
                  <a:close/>
                </a:path>
              </a:pathLst>
            </a:custGeom>
            <a:solidFill>
              <a:srgbClr val="1B507A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5868921" y="9841158"/>
            <a:ext cx="7479577" cy="59358"/>
            <a:chOff x="0" y="0"/>
            <a:chExt cx="9972769" cy="7914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972802" cy="79121"/>
            </a:xfrm>
            <a:custGeom>
              <a:avLst/>
              <a:gdLst/>
              <a:ahLst/>
              <a:cxnLst/>
              <a:rect l="l" t="t" r="r" b="b"/>
              <a:pathLst>
                <a:path w="9972802" h="79121">
                  <a:moveTo>
                    <a:pt x="0" y="0"/>
                  </a:moveTo>
                  <a:lnTo>
                    <a:pt x="9972802" y="0"/>
                  </a:lnTo>
                  <a:lnTo>
                    <a:pt x="9972802" y="79121"/>
                  </a:lnTo>
                  <a:lnTo>
                    <a:pt x="0" y="79121"/>
                  </a:lnTo>
                  <a:close/>
                </a:path>
              </a:pathLst>
            </a:custGeom>
            <a:solidFill>
              <a:srgbClr val="154062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5870444" y="556200"/>
            <a:ext cx="7479577" cy="59358"/>
            <a:chOff x="0" y="0"/>
            <a:chExt cx="9972769" cy="7914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9972802" cy="79121"/>
            </a:xfrm>
            <a:custGeom>
              <a:avLst/>
              <a:gdLst/>
              <a:ahLst/>
              <a:cxnLst/>
              <a:rect l="l" t="t" r="r" b="b"/>
              <a:pathLst>
                <a:path w="9972802" h="79121">
                  <a:moveTo>
                    <a:pt x="0" y="0"/>
                  </a:moveTo>
                  <a:lnTo>
                    <a:pt x="9972802" y="0"/>
                  </a:lnTo>
                  <a:lnTo>
                    <a:pt x="9972802" y="79121"/>
                  </a:lnTo>
                  <a:lnTo>
                    <a:pt x="0" y="79121"/>
                  </a:lnTo>
                  <a:close/>
                </a:path>
              </a:pathLst>
            </a:custGeom>
            <a:solidFill>
              <a:srgbClr val="154062"/>
            </a:solidFill>
          </p:spPr>
        </p:sp>
      </p:grpSp>
      <p:sp>
        <p:nvSpPr>
          <p:cNvPr id="11" name="Freeform 11"/>
          <p:cNvSpPr/>
          <p:nvPr/>
        </p:nvSpPr>
        <p:spPr>
          <a:xfrm rot="-5400000" flipH="1">
            <a:off x="13492015" y="-1962525"/>
            <a:ext cx="4765822" cy="4826149"/>
          </a:xfrm>
          <a:custGeom>
            <a:avLst/>
            <a:gdLst/>
            <a:ahLst/>
            <a:cxnLst/>
            <a:rect l="l" t="t" r="r" b="b"/>
            <a:pathLst>
              <a:path w="4765822" h="4826149">
                <a:moveTo>
                  <a:pt x="4765822" y="0"/>
                </a:moveTo>
                <a:lnTo>
                  <a:pt x="0" y="0"/>
                </a:lnTo>
                <a:lnTo>
                  <a:pt x="0" y="4826149"/>
                </a:lnTo>
                <a:lnTo>
                  <a:pt x="4765822" y="4826149"/>
                </a:lnTo>
                <a:lnTo>
                  <a:pt x="476582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t="-64" b="-64"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2890233" y="8602503"/>
            <a:ext cx="2704331" cy="1413916"/>
            <a:chOff x="0" y="0"/>
            <a:chExt cx="3605775" cy="1885221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605785" cy="1885188"/>
            </a:xfrm>
            <a:custGeom>
              <a:avLst/>
              <a:gdLst/>
              <a:ahLst/>
              <a:cxnLst/>
              <a:rect l="l" t="t" r="r" b="b"/>
              <a:pathLst>
                <a:path w="3605785" h="1885188">
                  <a:moveTo>
                    <a:pt x="0" y="0"/>
                  </a:moveTo>
                  <a:lnTo>
                    <a:pt x="3605785" y="0"/>
                  </a:lnTo>
                  <a:lnTo>
                    <a:pt x="3605785" y="1885188"/>
                  </a:lnTo>
                  <a:lnTo>
                    <a:pt x="0" y="18851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13717" b="-13720"/>
              </a:stretch>
            </a:blipFill>
          </p:spPr>
        </p:sp>
      </p:grpSp>
      <p:sp>
        <p:nvSpPr>
          <p:cNvPr id="17" name="Freeform 17"/>
          <p:cNvSpPr/>
          <p:nvPr/>
        </p:nvSpPr>
        <p:spPr>
          <a:xfrm>
            <a:off x="10631060" y="615558"/>
            <a:ext cx="6457097" cy="4698357"/>
          </a:xfrm>
          <a:custGeom>
            <a:avLst/>
            <a:gdLst/>
            <a:ahLst/>
            <a:cxnLst/>
            <a:rect l="l" t="t" r="r" b="b"/>
            <a:pathLst>
              <a:path w="6457097" h="4698357">
                <a:moveTo>
                  <a:pt x="0" y="0"/>
                </a:moveTo>
                <a:lnTo>
                  <a:pt x="6457097" y="0"/>
                </a:lnTo>
                <a:lnTo>
                  <a:pt x="6457097" y="4698357"/>
                </a:lnTo>
                <a:lnTo>
                  <a:pt x="0" y="469835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1537" b="-1537"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530382" y="1598767"/>
            <a:ext cx="9150060" cy="318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50"/>
              </a:lnSpc>
            </a:pPr>
            <a:r>
              <a:rPr lang="en-US" sz="5000" b="1" spc="29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Alternative energy supply for the facilities </a:t>
            </a:r>
            <a:r>
              <a:rPr lang="en-US" sz="5000" b="1" spc="29">
                <a:solidFill>
                  <a:srgbClr val="0083C5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of Municipal Enterprise "Cherkasyvodokanal"</a:t>
            </a:r>
          </a:p>
        </p:txBody>
      </p:sp>
      <p:sp>
        <p:nvSpPr>
          <p:cNvPr id="19" name="Freeform 19"/>
          <p:cNvSpPr/>
          <p:nvPr/>
        </p:nvSpPr>
        <p:spPr>
          <a:xfrm>
            <a:off x="10631060" y="5594411"/>
            <a:ext cx="6457097" cy="3982641"/>
          </a:xfrm>
          <a:custGeom>
            <a:avLst/>
            <a:gdLst/>
            <a:ahLst/>
            <a:cxnLst/>
            <a:rect l="l" t="t" r="r" b="b"/>
            <a:pathLst>
              <a:path w="6457097" h="3982641">
                <a:moveTo>
                  <a:pt x="0" y="0"/>
                </a:moveTo>
                <a:lnTo>
                  <a:pt x="6457097" y="0"/>
                </a:lnTo>
                <a:lnTo>
                  <a:pt x="6457097" y="3982641"/>
                </a:lnTo>
                <a:lnTo>
                  <a:pt x="0" y="398264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t="-14146" r="-5565" b="-395"/>
            </a:stretch>
          </a:blipFill>
        </p:spPr>
      </p:sp>
      <p:sp>
        <p:nvSpPr>
          <p:cNvPr id="20" name="Freeform 14">
            <a:extLst>
              <a:ext uri="{FF2B5EF4-FFF2-40B4-BE49-F238E27FC236}">
                <a16:creationId xmlns:a16="http://schemas.microsoft.com/office/drawing/2014/main" id="{2A13437C-7A6F-451E-B0FD-68F1034ECA1D}"/>
              </a:ext>
            </a:extLst>
          </p:cNvPr>
          <p:cNvSpPr/>
          <p:nvPr/>
        </p:nvSpPr>
        <p:spPr>
          <a:xfrm>
            <a:off x="-1788546" y="6226834"/>
            <a:ext cx="4404422" cy="4460175"/>
          </a:xfrm>
          <a:custGeom>
            <a:avLst/>
            <a:gdLst/>
            <a:ahLst/>
            <a:cxnLst/>
            <a:rect l="l" t="t" r="r" b="b"/>
            <a:pathLst>
              <a:path w="4404422" h="4460175">
                <a:moveTo>
                  <a:pt x="0" y="0"/>
                </a:moveTo>
                <a:lnTo>
                  <a:pt x="4404422" y="0"/>
                </a:lnTo>
                <a:lnTo>
                  <a:pt x="4404422" y="4460174"/>
                </a:lnTo>
                <a:lnTo>
                  <a:pt x="0" y="446017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17">
            <a:extLst>
              <a:ext uri="{FF2B5EF4-FFF2-40B4-BE49-F238E27FC236}">
                <a16:creationId xmlns:a16="http://schemas.microsoft.com/office/drawing/2014/main" id="{C9DDC40A-A005-41C5-ABB8-13E762AFC7CE}"/>
              </a:ext>
            </a:extLst>
          </p:cNvPr>
          <p:cNvSpPr/>
          <p:nvPr/>
        </p:nvSpPr>
        <p:spPr>
          <a:xfrm>
            <a:off x="245223" y="8748084"/>
            <a:ext cx="2009401" cy="1122753"/>
          </a:xfrm>
          <a:custGeom>
            <a:avLst/>
            <a:gdLst/>
            <a:ahLst/>
            <a:cxnLst/>
            <a:rect l="l" t="t" r="r" b="b"/>
            <a:pathLst>
              <a:path w="2009401" h="1122753">
                <a:moveTo>
                  <a:pt x="0" y="0"/>
                </a:moveTo>
                <a:lnTo>
                  <a:pt x="2009401" y="0"/>
                </a:lnTo>
                <a:lnTo>
                  <a:pt x="2009401" y="1122753"/>
                </a:lnTo>
                <a:lnTo>
                  <a:pt x="0" y="1122753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187" r="-3187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797019" y="2864051"/>
            <a:ext cx="10165970" cy="7253802"/>
            <a:chOff x="0" y="0"/>
            <a:chExt cx="2677457" cy="191046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677457" cy="1910466"/>
            </a:xfrm>
            <a:custGeom>
              <a:avLst/>
              <a:gdLst/>
              <a:ahLst/>
              <a:cxnLst/>
              <a:rect l="l" t="t" r="r" b="b"/>
              <a:pathLst>
                <a:path w="2677457" h="1910466">
                  <a:moveTo>
                    <a:pt x="0" y="0"/>
                  </a:moveTo>
                  <a:lnTo>
                    <a:pt x="2677457" y="0"/>
                  </a:lnTo>
                  <a:lnTo>
                    <a:pt x="2677457" y="1910466"/>
                  </a:lnTo>
                  <a:lnTo>
                    <a:pt x="0" y="1910466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677457" cy="19485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352914" y="-433499"/>
            <a:ext cx="19046131" cy="10914424"/>
            <a:chOff x="0" y="0"/>
            <a:chExt cx="5016265" cy="287458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016265" cy="2874581"/>
            </a:xfrm>
            <a:custGeom>
              <a:avLst/>
              <a:gdLst/>
              <a:ahLst/>
              <a:cxnLst/>
              <a:rect l="l" t="t" r="r" b="b"/>
              <a:pathLst>
                <a:path w="5016265" h="2874581">
                  <a:moveTo>
                    <a:pt x="0" y="0"/>
                  </a:moveTo>
                  <a:lnTo>
                    <a:pt x="5016265" y="0"/>
                  </a:lnTo>
                  <a:lnTo>
                    <a:pt x="5016265" y="2874581"/>
                  </a:lnTo>
                  <a:lnTo>
                    <a:pt x="0" y="2874581"/>
                  </a:lnTo>
                  <a:close/>
                </a:path>
              </a:pathLst>
            </a:custGeom>
            <a:solidFill>
              <a:srgbClr val="FFFFFF">
                <a:alpha val="83922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016265" cy="29126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2830208" y="3956082"/>
            <a:ext cx="817971" cy="500472"/>
            <a:chOff x="0" y="0"/>
            <a:chExt cx="215433" cy="13181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15433" cy="131812"/>
            </a:xfrm>
            <a:custGeom>
              <a:avLst/>
              <a:gdLst/>
              <a:ahLst/>
              <a:cxnLst/>
              <a:rect l="l" t="t" r="r" b="b"/>
              <a:pathLst>
                <a:path w="215433" h="131812">
                  <a:moveTo>
                    <a:pt x="0" y="0"/>
                  </a:moveTo>
                  <a:lnTo>
                    <a:pt x="215433" y="0"/>
                  </a:lnTo>
                  <a:lnTo>
                    <a:pt x="215433" y="131812"/>
                  </a:lnTo>
                  <a:lnTo>
                    <a:pt x="0" y="131812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15433" cy="1699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3503212" y="8281618"/>
            <a:ext cx="6778625" cy="3210272"/>
            <a:chOff x="0" y="0"/>
            <a:chExt cx="1501729" cy="7112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501729" cy="711200"/>
            </a:xfrm>
            <a:custGeom>
              <a:avLst/>
              <a:gdLst/>
              <a:ahLst/>
              <a:cxnLst/>
              <a:rect l="l" t="t" r="r" b="b"/>
              <a:pathLst>
                <a:path w="1501729" h="711200">
                  <a:moveTo>
                    <a:pt x="750864" y="0"/>
                  </a:moveTo>
                  <a:lnTo>
                    <a:pt x="1501729" y="711200"/>
                  </a:lnTo>
                  <a:lnTo>
                    <a:pt x="0" y="711200"/>
                  </a:lnTo>
                  <a:lnTo>
                    <a:pt x="75086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234645" y="273050"/>
              <a:ext cx="1032438" cy="387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11098323" y="2864051"/>
            <a:ext cx="6816466" cy="3490978"/>
          </a:xfrm>
          <a:custGeom>
            <a:avLst/>
            <a:gdLst/>
            <a:ahLst/>
            <a:cxnLst/>
            <a:rect l="l" t="t" r="r" b="b"/>
            <a:pathLst>
              <a:path w="6816466" h="3490978">
                <a:moveTo>
                  <a:pt x="0" y="0"/>
                </a:moveTo>
                <a:lnTo>
                  <a:pt x="6816466" y="0"/>
                </a:lnTo>
                <a:lnTo>
                  <a:pt x="6816466" y="3490979"/>
                </a:lnTo>
                <a:lnTo>
                  <a:pt x="0" y="34909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0472" b="-10201"/>
            </a:stretch>
          </a:blipFill>
        </p:spPr>
      </p:sp>
      <p:grpSp>
        <p:nvGrpSpPr>
          <p:cNvPr id="16" name="Group 16"/>
          <p:cNvGrpSpPr/>
          <p:nvPr/>
        </p:nvGrpSpPr>
        <p:grpSpPr>
          <a:xfrm>
            <a:off x="14153972" y="7270652"/>
            <a:ext cx="6778625" cy="3210272"/>
            <a:chOff x="0" y="0"/>
            <a:chExt cx="1501729" cy="7112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501729" cy="711200"/>
            </a:xfrm>
            <a:custGeom>
              <a:avLst/>
              <a:gdLst/>
              <a:ahLst/>
              <a:cxnLst/>
              <a:rect l="l" t="t" r="r" b="b"/>
              <a:pathLst>
                <a:path w="1501729" h="711200">
                  <a:moveTo>
                    <a:pt x="750864" y="0"/>
                  </a:moveTo>
                  <a:lnTo>
                    <a:pt x="1501729" y="711200"/>
                  </a:lnTo>
                  <a:lnTo>
                    <a:pt x="0" y="711200"/>
                  </a:lnTo>
                  <a:lnTo>
                    <a:pt x="750864" y="0"/>
                  </a:lnTo>
                  <a:close/>
                </a:path>
              </a:pathLst>
            </a:custGeom>
            <a:solidFill>
              <a:srgbClr val="FFFFFF">
                <a:alpha val="54902"/>
              </a:srgbClr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234645" y="292100"/>
              <a:ext cx="1032438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9" name="Freeform 19"/>
          <p:cNvSpPr/>
          <p:nvPr/>
        </p:nvSpPr>
        <p:spPr>
          <a:xfrm>
            <a:off x="11098323" y="6519829"/>
            <a:ext cx="6816466" cy="3598024"/>
          </a:xfrm>
          <a:custGeom>
            <a:avLst/>
            <a:gdLst/>
            <a:ahLst/>
            <a:cxnLst/>
            <a:rect l="l" t="t" r="r" b="b"/>
            <a:pathLst>
              <a:path w="6816466" h="3598024">
                <a:moveTo>
                  <a:pt x="0" y="0"/>
                </a:moveTo>
                <a:lnTo>
                  <a:pt x="6816466" y="0"/>
                </a:lnTo>
                <a:lnTo>
                  <a:pt x="6816466" y="3598024"/>
                </a:lnTo>
                <a:lnTo>
                  <a:pt x="0" y="35980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104" t="-7656" r="-2874" b="-3015"/>
            </a:stretch>
          </a:blipFill>
        </p:spPr>
      </p:sp>
      <p:sp>
        <p:nvSpPr>
          <p:cNvPr id="20" name="Freeform 20"/>
          <p:cNvSpPr/>
          <p:nvPr/>
        </p:nvSpPr>
        <p:spPr>
          <a:xfrm flipH="1">
            <a:off x="15461080" y="6263803"/>
            <a:ext cx="4164408" cy="4217122"/>
          </a:xfrm>
          <a:custGeom>
            <a:avLst/>
            <a:gdLst/>
            <a:ahLst/>
            <a:cxnLst/>
            <a:rect l="l" t="t" r="r" b="b"/>
            <a:pathLst>
              <a:path w="4164408" h="4217122">
                <a:moveTo>
                  <a:pt x="4164408" y="0"/>
                </a:moveTo>
                <a:lnTo>
                  <a:pt x="0" y="0"/>
                </a:lnTo>
                <a:lnTo>
                  <a:pt x="0" y="4217122"/>
                </a:lnTo>
                <a:lnTo>
                  <a:pt x="4164408" y="4217122"/>
                </a:lnTo>
                <a:lnTo>
                  <a:pt x="4164408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-2555125" y="6877119"/>
            <a:ext cx="4404422" cy="4460175"/>
          </a:xfrm>
          <a:custGeom>
            <a:avLst/>
            <a:gdLst/>
            <a:ahLst/>
            <a:cxnLst/>
            <a:rect l="l" t="t" r="r" b="b"/>
            <a:pathLst>
              <a:path w="4404422" h="4460175">
                <a:moveTo>
                  <a:pt x="0" y="0"/>
                </a:moveTo>
                <a:lnTo>
                  <a:pt x="4404422" y="0"/>
                </a:lnTo>
                <a:lnTo>
                  <a:pt x="4404422" y="4460175"/>
                </a:lnTo>
                <a:lnTo>
                  <a:pt x="0" y="446017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15999599" y="9340744"/>
            <a:ext cx="710797" cy="828075"/>
          </a:xfrm>
          <a:custGeom>
            <a:avLst/>
            <a:gdLst/>
            <a:ahLst/>
            <a:cxnLst/>
            <a:rect l="l" t="t" r="r" b="b"/>
            <a:pathLst>
              <a:path w="710797" h="828075">
                <a:moveTo>
                  <a:pt x="0" y="0"/>
                </a:moveTo>
                <a:lnTo>
                  <a:pt x="710798" y="0"/>
                </a:lnTo>
                <a:lnTo>
                  <a:pt x="710798" y="828074"/>
                </a:lnTo>
                <a:lnTo>
                  <a:pt x="0" y="82807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18851" r="-191602" b="-48017"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16710397" y="9363556"/>
            <a:ext cx="1400357" cy="782449"/>
          </a:xfrm>
          <a:custGeom>
            <a:avLst/>
            <a:gdLst/>
            <a:ahLst/>
            <a:cxnLst/>
            <a:rect l="l" t="t" r="r" b="b"/>
            <a:pathLst>
              <a:path w="1400357" h="782449">
                <a:moveTo>
                  <a:pt x="0" y="0"/>
                </a:moveTo>
                <a:lnTo>
                  <a:pt x="1400357" y="0"/>
                </a:lnTo>
                <a:lnTo>
                  <a:pt x="1400357" y="782450"/>
                </a:lnTo>
                <a:lnTo>
                  <a:pt x="0" y="78245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grpSp>
        <p:nvGrpSpPr>
          <p:cNvPr id="24" name="Group 24"/>
          <p:cNvGrpSpPr/>
          <p:nvPr/>
        </p:nvGrpSpPr>
        <p:grpSpPr>
          <a:xfrm>
            <a:off x="797019" y="1028700"/>
            <a:ext cx="16746266" cy="1596107"/>
            <a:chOff x="0" y="0"/>
            <a:chExt cx="4410539" cy="420374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4410539" cy="420374"/>
            </a:xfrm>
            <a:custGeom>
              <a:avLst/>
              <a:gdLst/>
              <a:ahLst/>
              <a:cxnLst/>
              <a:rect l="l" t="t" r="r" b="b"/>
              <a:pathLst>
                <a:path w="4410539" h="420374">
                  <a:moveTo>
                    <a:pt x="0" y="0"/>
                  </a:moveTo>
                  <a:lnTo>
                    <a:pt x="4410539" y="0"/>
                  </a:lnTo>
                  <a:lnTo>
                    <a:pt x="4410539" y="420374"/>
                  </a:lnTo>
                  <a:lnTo>
                    <a:pt x="0" y="420374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4410539" cy="4584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7" name="Freeform 27"/>
          <p:cNvSpPr/>
          <p:nvPr/>
        </p:nvSpPr>
        <p:spPr>
          <a:xfrm rot="-8100000">
            <a:off x="-899754" y="-1505197"/>
            <a:ext cx="4154615" cy="4114800"/>
          </a:xfrm>
          <a:custGeom>
            <a:avLst/>
            <a:gdLst/>
            <a:ahLst/>
            <a:cxnLst/>
            <a:rect l="l" t="t" r="r" b="b"/>
            <a:pathLst>
              <a:path w="4154615" h="4114800">
                <a:moveTo>
                  <a:pt x="0" y="0"/>
                </a:moveTo>
                <a:lnTo>
                  <a:pt x="4154615" y="0"/>
                </a:lnTo>
                <a:lnTo>
                  <a:pt x="415461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 rot="8100000" flipH="1">
            <a:off x="15303444" y="-1384910"/>
            <a:ext cx="3911712" cy="3874224"/>
          </a:xfrm>
          <a:custGeom>
            <a:avLst/>
            <a:gdLst/>
            <a:ahLst/>
            <a:cxnLst/>
            <a:rect l="l" t="t" r="r" b="b"/>
            <a:pathLst>
              <a:path w="3911712" h="3874224">
                <a:moveTo>
                  <a:pt x="3911712" y="0"/>
                </a:moveTo>
                <a:lnTo>
                  <a:pt x="0" y="0"/>
                </a:lnTo>
                <a:lnTo>
                  <a:pt x="0" y="3874225"/>
                </a:lnTo>
                <a:lnTo>
                  <a:pt x="3911712" y="3874225"/>
                </a:lnTo>
                <a:lnTo>
                  <a:pt x="3911712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29" name="AutoShape 29"/>
          <p:cNvSpPr/>
          <p:nvPr/>
        </p:nvSpPr>
        <p:spPr>
          <a:xfrm>
            <a:off x="1726161" y="6067494"/>
            <a:ext cx="8373494" cy="38100"/>
          </a:xfrm>
          <a:prstGeom prst="rect">
            <a:avLst/>
          </a:prstGeom>
          <a:solidFill>
            <a:srgbClr val="154062"/>
          </a:solidFill>
        </p:spPr>
      </p:sp>
      <p:sp>
        <p:nvSpPr>
          <p:cNvPr id="30" name="AutoShape 30"/>
          <p:cNvSpPr/>
          <p:nvPr/>
        </p:nvSpPr>
        <p:spPr>
          <a:xfrm>
            <a:off x="1693256" y="9867704"/>
            <a:ext cx="8373494" cy="38100"/>
          </a:xfrm>
          <a:prstGeom prst="rect">
            <a:avLst/>
          </a:prstGeom>
          <a:solidFill>
            <a:srgbClr val="154062"/>
          </a:solidFill>
        </p:spPr>
      </p:sp>
      <p:sp>
        <p:nvSpPr>
          <p:cNvPr id="31" name="Freeform 31"/>
          <p:cNvSpPr/>
          <p:nvPr/>
        </p:nvSpPr>
        <p:spPr>
          <a:xfrm>
            <a:off x="876380" y="3858380"/>
            <a:ext cx="1699564" cy="1803250"/>
          </a:xfrm>
          <a:custGeom>
            <a:avLst/>
            <a:gdLst/>
            <a:ahLst/>
            <a:cxnLst/>
            <a:rect l="l" t="t" r="r" b="b"/>
            <a:pathLst>
              <a:path w="1699564" h="1803250">
                <a:moveTo>
                  <a:pt x="0" y="0"/>
                </a:moveTo>
                <a:lnTo>
                  <a:pt x="1699563" y="0"/>
                </a:lnTo>
                <a:lnTo>
                  <a:pt x="1699563" y="1803251"/>
                </a:lnTo>
                <a:lnTo>
                  <a:pt x="0" y="180325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32" name="Freeform 32"/>
          <p:cNvSpPr/>
          <p:nvPr/>
        </p:nvSpPr>
        <p:spPr>
          <a:xfrm>
            <a:off x="993183" y="8171518"/>
            <a:ext cx="1465958" cy="1408541"/>
          </a:xfrm>
          <a:custGeom>
            <a:avLst/>
            <a:gdLst/>
            <a:ahLst/>
            <a:cxnLst/>
            <a:rect l="l" t="t" r="r" b="b"/>
            <a:pathLst>
              <a:path w="1465958" h="1408541">
                <a:moveTo>
                  <a:pt x="0" y="0"/>
                </a:moveTo>
                <a:lnTo>
                  <a:pt x="1465957" y="0"/>
                </a:lnTo>
                <a:lnTo>
                  <a:pt x="1465957" y="1408541"/>
                </a:lnTo>
                <a:lnTo>
                  <a:pt x="0" y="140854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33" name="TextBox 33"/>
          <p:cNvSpPr txBox="1"/>
          <p:nvPr/>
        </p:nvSpPr>
        <p:spPr>
          <a:xfrm>
            <a:off x="1589099" y="1136198"/>
            <a:ext cx="15954186" cy="12083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5"/>
              </a:lnSpc>
            </a:pPr>
            <a:r>
              <a:rPr lang="en-US" sz="3425" b="1" spc="20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Alternative energy supply for the facilities of Municipal Enterprise "Cherkasyvodokanal"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304322" y="3368274"/>
            <a:ext cx="9432554" cy="1156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35"/>
              </a:lnSpc>
            </a:pPr>
            <a:r>
              <a:rPr lang="en-US" sz="2597" spc="44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Construction of a 1MW wind power plant (WPP) at the Dnipro water treatment plant</a:t>
            </a:r>
          </a:p>
          <a:p>
            <a:pPr algn="ctr">
              <a:lnSpc>
                <a:spcPts val="2935"/>
              </a:lnSpc>
            </a:pPr>
            <a:endParaRPr lang="en-US" sz="2597" spc="44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1304322" y="6805384"/>
            <a:ext cx="9351031" cy="1899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35"/>
              </a:lnSpc>
            </a:pPr>
            <a:endParaRPr/>
          </a:p>
          <a:p>
            <a:pPr algn="ctr">
              <a:lnSpc>
                <a:spcPts val="2935"/>
              </a:lnSpc>
            </a:pPr>
            <a:r>
              <a:rPr lang="en-US" sz="2597" spc="44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Purchase of a 1MW container-type cogeneration gas-piston unit for the Dnipro water treatment plant</a:t>
            </a:r>
          </a:p>
          <a:p>
            <a:pPr algn="ctr">
              <a:lnSpc>
                <a:spcPts val="2935"/>
              </a:lnSpc>
            </a:pPr>
            <a:endParaRPr lang="en-US" sz="2597" spc="44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1028700" y="4950649"/>
            <a:ext cx="9715222" cy="735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4"/>
              </a:lnSpc>
            </a:pPr>
            <a:r>
              <a:rPr lang="en-US" sz="2636" b="1" spc="15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  The total cost of the project</a:t>
            </a:r>
          </a:p>
          <a:p>
            <a:pPr algn="ctr">
              <a:lnSpc>
                <a:spcPts val="2794"/>
              </a:lnSpc>
            </a:pPr>
            <a:r>
              <a:rPr lang="en-US" sz="2636" b="1" spc="15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   ≈ 2 000 000 EUR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757114" y="8844214"/>
            <a:ext cx="8445447" cy="735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4"/>
              </a:lnSpc>
            </a:pPr>
            <a:r>
              <a:rPr lang="en-US" sz="2636" b="1" spc="15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The total cost of the project </a:t>
            </a:r>
          </a:p>
          <a:p>
            <a:pPr algn="ctr">
              <a:lnSpc>
                <a:spcPts val="2794"/>
              </a:lnSpc>
            </a:pPr>
            <a:r>
              <a:rPr lang="en-US" sz="2636" b="1" spc="15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   ≈ 578 894 EUR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187" r="-3187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507741" y="-346979"/>
            <a:ext cx="19046131" cy="10662752"/>
            <a:chOff x="0" y="0"/>
            <a:chExt cx="5016265" cy="280829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016265" cy="2808297"/>
            </a:xfrm>
            <a:custGeom>
              <a:avLst/>
              <a:gdLst/>
              <a:ahLst/>
              <a:cxnLst/>
              <a:rect l="l" t="t" r="r" b="b"/>
              <a:pathLst>
                <a:path w="5016265" h="2808297">
                  <a:moveTo>
                    <a:pt x="0" y="0"/>
                  </a:moveTo>
                  <a:lnTo>
                    <a:pt x="5016265" y="0"/>
                  </a:lnTo>
                  <a:lnTo>
                    <a:pt x="5016265" y="2808297"/>
                  </a:lnTo>
                  <a:lnTo>
                    <a:pt x="0" y="2808297"/>
                  </a:lnTo>
                  <a:close/>
                </a:path>
              </a:pathLst>
            </a:custGeom>
            <a:solidFill>
              <a:srgbClr val="FFFFFF">
                <a:alpha val="83922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016265" cy="28463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347222" y="2543188"/>
            <a:ext cx="8702532" cy="7059099"/>
            <a:chOff x="0" y="0"/>
            <a:chExt cx="2292025" cy="185918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92025" cy="1859187"/>
            </a:xfrm>
            <a:custGeom>
              <a:avLst/>
              <a:gdLst/>
              <a:ahLst/>
              <a:cxnLst/>
              <a:rect l="l" t="t" r="r" b="b"/>
              <a:pathLst>
                <a:path w="2292025" h="1859187">
                  <a:moveTo>
                    <a:pt x="0" y="0"/>
                  </a:moveTo>
                  <a:lnTo>
                    <a:pt x="2292025" y="0"/>
                  </a:lnTo>
                  <a:lnTo>
                    <a:pt x="2292025" y="1859187"/>
                  </a:lnTo>
                  <a:lnTo>
                    <a:pt x="0" y="1859187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292025" cy="18972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841633" y="8197255"/>
            <a:ext cx="583577" cy="573365"/>
          </a:xfrm>
          <a:custGeom>
            <a:avLst/>
            <a:gdLst/>
            <a:ahLst/>
            <a:cxnLst/>
            <a:rect l="l" t="t" r="r" b="b"/>
            <a:pathLst>
              <a:path w="583577" h="573365">
                <a:moveTo>
                  <a:pt x="0" y="0"/>
                </a:moveTo>
                <a:lnTo>
                  <a:pt x="583577" y="0"/>
                </a:lnTo>
                <a:lnTo>
                  <a:pt x="583577" y="573365"/>
                </a:lnTo>
                <a:lnTo>
                  <a:pt x="0" y="5733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5400000" flipH="1">
            <a:off x="13492015" y="-1962525"/>
            <a:ext cx="4765822" cy="4826149"/>
          </a:xfrm>
          <a:custGeom>
            <a:avLst/>
            <a:gdLst/>
            <a:ahLst/>
            <a:cxnLst/>
            <a:rect l="l" t="t" r="r" b="b"/>
            <a:pathLst>
              <a:path w="4765822" h="4826149">
                <a:moveTo>
                  <a:pt x="4765822" y="0"/>
                </a:moveTo>
                <a:lnTo>
                  <a:pt x="0" y="0"/>
                </a:lnTo>
                <a:lnTo>
                  <a:pt x="0" y="4826149"/>
                </a:lnTo>
                <a:lnTo>
                  <a:pt x="4765822" y="4826149"/>
                </a:lnTo>
                <a:lnTo>
                  <a:pt x="476582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347222" y="485742"/>
            <a:ext cx="17405065" cy="1914724"/>
            <a:chOff x="0" y="0"/>
            <a:chExt cx="4584050" cy="50428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584050" cy="504289"/>
            </a:xfrm>
            <a:custGeom>
              <a:avLst/>
              <a:gdLst/>
              <a:ahLst/>
              <a:cxnLst/>
              <a:rect l="l" t="t" r="r" b="b"/>
              <a:pathLst>
                <a:path w="4584050" h="504289">
                  <a:moveTo>
                    <a:pt x="0" y="0"/>
                  </a:moveTo>
                  <a:lnTo>
                    <a:pt x="4584050" y="0"/>
                  </a:lnTo>
                  <a:lnTo>
                    <a:pt x="4584050" y="504289"/>
                  </a:lnTo>
                  <a:lnTo>
                    <a:pt x="0" y="504289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584050" cy="5423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3503212" y="8281618"/>
            <a:ext cx="6778625" cy="3210272"/>
            <a:chOff x="0" y="0"/>
            <a:chExt cx="1501729" cy="7112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501729" cy="711200"/>
            </a:xfrm>
            <a:custGeom>
              <a:avLst/>
              <a:gdLst/>
              <a:ahLst/>
              <a:cxnLst/>
              <a:rect l="l" t="t" r="r" b="b"/>
              <a:pathLst>
                <a:path w="1501729" h="711200">
                  <a:moveTo>
                    <a:pt x="750864" y="0"/>
                  </a:moveTo>
                  <a:lnTo>
                    <a:pt x="1501729" y="711200"/>
                  </a:lnTo>
                  <a:lnTo>
                    <a:pt x="0" y="711200"/>
                  </a:lnTo>
                  <a:lnTo>
                    <a:pt x="75086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234645" y="273050"/>
              <a:ext cx="1032438" cy="387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67315" y="2543188"/>
            <a:ext cx="8584972" cy="7059099"/>
            <a:chOff x="0" y="0"/>
            <a:chExt cx="2261062" cy="1859187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261063" cy="1859187"/>
            </a:xfrm>
            <a:custGeom>
              <a:avLst/>
              <a:gdLst/>
              <a:ahLst/>
              <a:cxnLst/>
              <a:rect l="l" t="t" r="r" b="b"/>
              <a:pathLst>
                <a:path w="2261063" h="1859187">
                  <a:moveTo>
                    <a:pt x="0" y="0"/>
                  </a:moveTo>
                  <a:lnTo>
                    <a:pt x="2261063" y="0"/>
                  </a:lnTo>
                  <a:lnTo>
                    <a:pt x="2261063" y="1859187"/>
                  </a:lnTo>
                  <a:lnTo>
                    <a:pt x="0" y="1859187"/>
                  </a:lnTo>
                  <a:close/>
                </a:path>
              </a:pathLst>
            </a:custGeom>
            <a:solidFill>
              <a:srgbClr val="FFFFFF">
                <a:alpha val="90980"/>
              </a:srgbClr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2261062" cy="18972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4226810" y="7437887"/>
            <a:ext cx="6778625" cy="3210272"/>
            <a:chOff x="0" y="0"/>
            <a:chExt cx="1501729" cy="7112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501729" cy="711200"/>
            </a:xfrm>
            <a:custGeom>
              <a:avLst/>
              <a:gdLst/>
              <a:ahLst/>
              <a:cxnLst/>
              <a:rect l="l" t="t" r="r" b="b"/>
              <a:pathLst>
                <a:path w="1501729" h="711200">
                  <a:moveTo>
                    <a:pt x="750864" y="0"/>
                  </a:moveTo>
                  <a:lnTo>
                    <a:pt x="1501729" y="711200"/>
                  </a:lnTo>
                  <a:lnTo>
                    <a:pt x="0" y="711200"/>
                  </a:lnTo>
                  <a:lnTo>
                    <a:pt x="750864" y="0"/>
                  </a:lnTo>
                  <a:close/>
                </a:path>
              </a:pathLst>
            </a:custGeom>
            <a:solidFill>
              <a:srgbClr val="FFFFFF">
                <a:alpha val="54902"/>
              </a:srgbClr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234645" y="292100"/>
              <a:ext cx="1032438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3" name="Freeform 23"/>
          <p:cNvSpPr/>
          <p:nvPr/>
        </p:nvSpPr>
        <p:spPr>
          <a:xfrm flipH="1">
            <a:off x="15874926" y="6469557"/>
            <a:ext cx="4164408" cy="4217122"/>
          </a:xfrm>
          <a:custGeom>
            <a:avLst/>
            <a:gdLst/>
            <a:ahLst/>
            <a:cxnLst/>
            <a:rect l="l" t="t" r="r" b="b"/>
            <a:pathLst>
              <a:path w="4164408" h="4217122">
                <a:moveTo>
                  <a:pt x="4164408" y="0"/>
                </a:moveTo>
                <a:lnTo>
                  <a:pt x="0" y="0"/>
                </a:lnTo>
                <a:lnTo>
                  <a:pt x="0" y="4217122"/>
                </a:lnTo>
                <a:lnTo>
                  <a:pt x="4164408" y="4217122"/>
                </a:lnTo>
                <a:lnTo>
                  <a:pt x="4164408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-2979212" y="8281618"/>
            <a:ext cx="4404422" cy="4460175"/>
          </a:xfrm>
          <a:custGeom>
            <a:avLst/>
            <a:gdLst/>
            <a:ahLst/>
            <a:cxnLst/>
            <a:rect l="l" t="t" r="r" b="b"/>
            <a:pathLst>
              <a:path w="4404422" h="4460175">
                <a:moveTo>
                  <a:pt x="0" y="0"/>
                </a:moveTo>
                <a:lnTo>
                  <a:pt x="4404422" y="0"/>
                </a:lnTo>
                <a:lnTo>
                  <a:pt x="4404422" y="4460175"/>
                </a:lnTo>
                <a:lnTo>
                  <a:pt x="0" y="446017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15999599" y="9340744"/>
            <a:ext cx="710797" cy="828075"/>
          </a:xfrm>
          <a:custGeom>
            <a:avLst/>
            <a:gdLst/>
            <a:ahLst/>
            <a:cxnLst/>
            <a:rect l="l" t="t" r="r" b="b"/>
            <a:pathLst>
              <a:path w="710797" h="828075">
                <a:moveTo>
                  <a:pt x="0" y="0"/>
                </a:moveTo>
                <a:lnTo>
                  <a:pt x="710798" y="0"/>
                </a:lnTo>
                <a:lnTo>
                  <a:pt x="710798" y="828074"/>
                </a:lnTo>
                <a:lnTo>
                  <a:pt x="0" y="82807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18851" r="-191602" b="-48017"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16710397" y="9363556"/>
            <a:ext cx="1400357" cy="782449"/>
          </a:xfrm>
          <a:custGeom>
            <a:avLst/>
            <a:gdLst/>
            <a:ahLst/>
            <a:cxnLst/>
            <a:rect l="l" t="t" r="r" b="b"/>
            <a:pathLst>
              <a:path w="1400357" h="782449">
                <a:moveTo>
                  <a:pt x="0" y="0"/>
                </a:moveTo>
                <a:lnTo>
                  <a:pt x="1400357" y="0"/>
                </a:lnTo>
                <a:lnTo>
                  <a:pt x="1400357" y="782450"/>
                </a:lnTo>
                <a:lnTo>
                  <a:pt x="0" y="78245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9583709" y="5382430"/>
            <a:ext cx="549733" cy="568934"/>
          </a:xfrm>
          <a:custGeom>
            <a:avLst/>
            <a:gdLst/>
            <a:ahLst/>
            <a:cxnLst/>
            <a:rect l="l" t="t" r="r" b="b"/>
            <a:pathLst>
              <a:path w="549733" h="568934">
                <a:moveTo>
                  <a:pt x="0" y="0"/>
                </a:moveTo>
                <a:lnTo>
                  <a:pt x="549733" y="0"/>
                </a:lnTo>
                <a:lnTo>
                  <a:pt x="549733" y="568934"/>
                </a:lnTo>
                <a:lnTo>
                  <a:pt x="0" y="56893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>
            <a:off x="9628211" y="7854769"/>
            <a:ext cx="479587" cy="479587"/>
          </a:xfrm>
          <a:custGeom>
            <a:avLst/>
            <a:gdLst/>
            <a:ahLst/>
            <a:cxnLst/>
            <a:rect l="l" t="t" r="r" b="b"/>
            <a:pathLst>
              <a:path w="479587" h="479587">
                <a:moveTo>
                  <a:pt x="0" y="0"/>
                </a:moveTo>
                <a:lnTo>
                  <a:pt x="479587" y="0"/>
                </a:lnTo>
                <a:lnTo>
                  <a:pt x="479587" y="479587"/>
                </a:lnTo>
                <a:lnTo>
                  <a:pt x="0" y="47958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>
            <a:off x="876704" y="5382430"/>
            <a:ext cx="575160" cy="575880"/>
          </a:xfrm>
          <a:custGeom>
            <a:avLst/>
            <a:gdLst/>
            <a:ahLst/>
            <a:cxnLst/>
            <a:rect l="l" t="t" r="r" b="b"/>
            <a:pathLst>
              <a:path w="575160" h="575880">
                <a:moveTo>
                  <a:pt x="0" y="0"/>
                </a:moveTo>
                <a:lnTo>
                  <a:pt x="575160" y="0"/>
                </a:lnTo>
                <a:lnTo>
                  <a:pt x="575160" y="575880"/>
                </a:lnTo>
                <a:lnTo>
                  <a:pt x="0" y="57588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30" name="Freeform 30"/>
          <p:cNvSpPr/>
          <p:nvPr/>
        </p:nvSpPr>
        <p:spPr>
          <a:xfrm>
            <a:off x="9571335" y="6683364"/>
            <a:ext cx="586248" cy="586248"/>
          </a:xfrm>
          <a:custGeom>
            <a:avLst/>
            <a:gdLst/>
            <a:ahLst/>
            <a:cxnLst/>
            <a:rect l="l" t="t" r="r" b="b"/>
            <a:pathLst>
              <a:path w="586248" h="586248">
                <a:moveTo>
                  <a:pt x="0" y="0"/>
                </a:moveTo>
                <a:lnTo>
                  <a:pt x="586248" y="0"/>
                </a:lnTo>
                <a:lnTo>
                  <a:pt x="586248" y="586248"/>
                </a:lnTo>
                <a:lnTo>
                  <a:pt x="0" y="586248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31" name="Freeform 31"/>
          <p:cNvSpPr/>
          <p:nvPr/>
        </p:nvSpPr>
        <p:spPr>
          <a:xfrm>
            <a:off x="918063" y="4211294"/>
            <a:ext cx="492442" cy="659889"/>
          </a:xfrm>
          <a:custGeom>
            <a:avLst/>
            <a:gdLst/>
            <a:ahLst/>
            <a:cxnLst/>
            <a:rect l="l" t="t" r="r" b="b"/>
            <a:pathLst>
              <a:path w="492442" h="659889">
                <a:moveTo>
                  <a:pt x="0" y="0"/>
                </a:moveTo>
                <a:lnTo>
                  <a:pt x="492442" y="0"/>
                </a:lnTo>
                <a:lnTo>
                  <a:pt x="492442" y="659888"/>
                </a:lnTo>
                <a:lnTo>
                  <a:pt x="0" y="659888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</p:sp>
      <p:sp>
        <p:nvSpPr>
          <p:cNvPr id="32" name="Freeform 32"/>
          <p:cNvSpPr/>
          <p:nvPr/>
        </p:nvSpPr>
        <p:spPr>
          <a:xfrm>
            <a:off x="903358" y="6835764"/>
            <a:ext cx="548506" cy="568400"/>
          </a:xfrm>
          <a:custGeom>
            <a:avLst/>
            <a:gdLst/>
            <a:ahLst/>
            <a:cxnLst/>
            <a:rect l="l" t="t" r="r" b="b"/>
            <a:pathLst>
              <a:path w="548506" h="568400">
                <a:moveTo>
                  <a:pt x="0" y="0"/>
                </a:moveTo>
                <a:lnTo>
                  <a:pt x="548506" y="0"/>
                </a:lnTo>
                <a:lnTo>
                  <a:pt x="548506" y="568400"/>
                </a:lnTo>
                <a:lnTo>
                  <a:pt x="0" y="5684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</p:sp>
      <p:sp>
        <p:nvSpPr>
          <p:cNvPr id="33" name="Freeform 33"/>
          <p:cNvSpPr/>
          <p:nvPr/>
        </p:nvSpPr>
        <p:spPr>
          <a:xfrm>
            <a:off x="9583709" y="4541238"/>
            <a:ext cx="561500" cy="585658"/>
          </a:xfrm>
          <a:custGeom>
            <a:avLst/>
            <a:gdLst/>
            <a:ahLst/>
            <a:cxnLst/>
            <a:rect l="l" t="t" r="r" b="b"/>
            <a:pathLst>
              <a:path w="561500" h="585658">
                <a:moveTo>
                  <a:pt x="0" y="0"/>
                </a:moveTo>
                <a:lnTo>
                  <a:pt x="561500" y="0"/>
                </a:lnTo>
                <a:lnTo>
                  <a:pt x="561500" y="585659"/>
                </a:lnTo>
                <a:lnTo>
                  <a:pt x="0" y="585659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</p:sp>
      <p:sp>
        <p:nvSpPr>
          <p:cNvPr id="34" name="TextBox 34"/>
          <p:cNvSpPr txBox="1"/>
          <p:nvPr/>
        </p:nvSpPr>
        <p:spPr>
          <a:xfrm>
            <a:off x="1679807" y="4299608"/>
            <a:ext cx="6765146" cy="4852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15"/>
              </a:lnSpc>
            </a:pPr>
            <a:r>
              <a:rPr lang="en-US" sz="2845" spc="48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purchase of equipment</a:t>
            </a:r>
          </a:p>
          <a:p>
            <a:pPr algn="l">
              <a:lnSpc>
                <a:spcPts val="3215"/>
              </a:lnSpc>
            </a:pPr>
            <a:endParaRPr lang="en-US" sz="2845" spc="48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3215"/>
              </a:lnSpc>
            </a:pPr>
            <a:endParaRPr lang="en-US" sz="2845" spc="48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3215"/>
              </a:lnSpc>
            </a:pPr>
            <a:r>
              <a:rPr lang="en-US" sz="2845" spc="48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installation of equipment</a:t>
            </a:r>
          </a:p>
          <a:p>
            <a:pPr algn="l">
              <a:lnSpc>
                <a:spcPts val="3215"/>
              </a:lnSpc>
            </a:pPr>
            <a:endParaRPr lang="en-US" sz="2845" spc="48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3215"/>
              </a:lnSpc>
            </a:pPr>
            <a:endParaRPr lang="en-US" sz="2845" spc="48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3215"/>
              </a:lnSpc>
            </a:pPr>
            <a:r>
              <a:rPr lang="en-US" sz="2845" spc="48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commissioning works of the </a:t>
            </a:r>
          </a:p>
          <a:p>
            <a:pPr algn="l">
              <a:lnSpc>
                <a:spcPts val="3215"/>
              </a:lnSpc>
            </a:pPr>
            <a:r>
              <a:rPr lang="en-US" sz="2845" spc="48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wind power plant;</a:t>
            </a:r>
          </a:p>
          <a:p>
            <a:pPr algn="l">
              <a:lnSpc>
                <a:spcPts val="3215"/>
              </a:lnSpc>
            </a:pPr>
            <a:endParaRPr lang="en-US" sz="2845" spc="48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3215"/>
              </a:lnSpc>
            </a:pPr>
            <a:endParaRPr lang="en-US" sz="2845" spc="48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3215"/>
              </a:lnSpc>
            </a:pPr>
            <a:r>
              <a:rPr lang="en-US" sz="2845" spc="48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electric capacity of 1MW</a:t>
            </a:r>
          </a:p>
          <a:p>
            <a:pPr algn="l">
              <a:lnSpc>
                <a:spcPts val="3215"/>
              </a:lnSpc>
            </a:pPr>
            <a:endParaRPr lang="en-US" sz="2845" spc="48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10427139" y="3812379"/>
            <a:ext cx="7099704" cy="5741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94"/>
              </a:lnSpc>
            </a:pPr>
            <a:endParaRPr/>
          </a:p>
          <a:p>
            <a:pPr algn="l">
              <a:lnSpc>
                <a:spcPts val="2440"/>
              </a:lnSpc>
            </a:pPr>
            <a:endParaRPr/>
          </a:p>
          <a:p>
            <a:pPr algn="l">
              <a:lnSpc>
                <a:spcPts val="2440"/>
              </a:lnSpc>
            </a:pPr>
            <a:r>
              <a:rPr lang="en-US" sz="2160" spc="36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provision of 24-hour water supply and drainage to the residents of Cherkasy, in conditions of war and blackouts</a:t>
            </a:r>
          </a:p>
          <a:p>
            <a:pPr algn="l">
              <a:lnSpc>
                <a:spcPts val="2440"/>
              </a:lnSpc>
            </a:pPr>
            <a:endParaRPr lang="en-US" sz="2160" spc="36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440"/>
              </a:lnSpc>
            </a:pPr>
            <a:r>
              <a:rPr lang="en-US" sz="2160" spc="36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reducing the risks of environmental pollution</a:t>
            </a:r>
          </a:p>
          <a:p>
            <a:pPr algn="l">
              <a:lnSpc>
                <a:spcPts val="4730"/>
              </a:lnSpc>
            </a:pPr>
            <a:endParaRPr lang="en-US" sz="2160" spc="36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440"/>
              </a:lnSpc>
            </a:pPr>
            <a:r>
              <a:rPr lang="en-US" sz="2160" spc="36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providing electrical and thermal energy to the facilities of the Dnipro water treatment plant, including during blackouts</a:t>
            </a:r>
          </a:p>
          <a:p>
            <a:pPr algn="l">
              <a:lnSpc>
                <a:spcPts val="2440"/>
              </a:lnSpc>
            </a:pPr>
            <a:endParaRPr lang="en-US" sz="2160" spc="36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440"/>
              </a:lnSpc>
            </a:pPr>
            <a:r>
              <a:rPr lang="en-US" sz="2160" spc="36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269 000 city residents will receive </a:t>
            </a:r>
          </a:p>
          <a:p>
            <a:pPr algn="l">
              <a:lnSpc>
                <a:spcPts val="2440"/>
              </a:lnSpc>
            </a:pPr>
            <a:r>
              <a:rPr lang="en-US" sz="2160" spc="36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high-quality centralized water supply </a:t>
            </a:r>
          </a:p>
          <a:p>
            <a:pPr algn="l">
              <a:lnSpc>
                <a:spcPts val="2440"/>
              </a:lnSpc>
            </a:pPr>
            <a:r>
              <a:rPr lang="en-US" sz="2160" spc="36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services</a:t>
            </a:r>
          </a:p>
          <a:p>
            <a:pPr algn="l">
              <a:lnSpc>
                <a:spcPts val="2440"/>
              </a:lnSpc>
            </a:pPr>
            <a:endParaRPr lang="en-US" sz="2160" spc="36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440"/>
              </a:lnSpc>
            </a:pPr>
            <a:endParaRPr lang="en-US" sz="2160" spc="36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440"/>
              </a:lnSpc>
            </a:pPr>
            <a:endParaRPr lang="en-US" sz="2160" spc="36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171422" y="1047750"/>
            <a:ext cx="17687804" cy="916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19"/>
              </a:lnSpc>
            </a:pPr>
            <a:r>
              <a:rPr lang="en-US" sz="3320" b="1" spc="19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Purchase of a wind power plant and a 1MW container-type cogeneration gas-piston unit for the Dnipro water treatment plant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643373" y="2911215"/>
            <a:ext cx="8406381" cy="8740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45"/>
              </a:lnSpc>
            </a:pPr>
            <a:r>
              <a:rPr lang="en-US" sz="2960" b="1" spc="50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The projects include the </a:t>
            </a:r>
          </a:p>
          <a:p>
            <a:pPr algn="l">
              <a:lnSpc>
                <a:spcPts val="3345"/>
              </a:lnSpc>
            </a:pPr>
            <a:r>
              <a:rPr lang="en-US" sz="2960" b="1" spc="50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following works: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9612291" y="2911215"/>
            <a:ext cx="7647009" cy="8740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45"/>
              </a:lnSpc>
            </a:pPr>
            <a:r>
              <a:rPr lang="en-US" sz="2960" b="1" spc="50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Social significance of the projects: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</Words>
  <Application>Microsoft Office PowerPoint</Application>
  <PresentationFormat>Довільний</PresentationFormat>
  <Paragraphs>36</Paragraphs>
  <Slides>3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</vt:i4>
      </vt:variant>
    </vt:vector>
  </HeadingPairs>
  <TitlesOfParts>
    <vt:vector size="8" baseType="lpstr">
      <vt:lpstr>Helios Extended</vt:lpstr>
      <vt:lpstr>Calibri</vt:lpstr>
      <vt:lpstr>Helios Extended Bold</vt:lpstr>
      <vt:lpstr>Arial</vt:lpstr>
      <vt:lpstr>Office Theme</vt:lpstr>
      <vt:lpstr>Презентація PowerPoint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Cherkasy presents</dc:title>
  <cp:lastModifiedBy>Sisan Mession</cp:lastModifiedBy>
  <cp:revision>3</cp:revision>
  <dcterms:created xsi:type="dcterms:W3CDTF">2006-08-16T00:00:00Z</dcterms:created>
  <dcterms:modified xsi:type="dcterms:W3CDTF">2024-11-06T14:08:39Z</dcterms:modified>
  <dc:identifier>DAGTDkWGydA</dc:identifier>
</cp:coreProperties>
</file>