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6" r:id="rId3"/>
    <p:sldId id="257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Helios Extended" panose="020B0604020202020204" charset="0"/>
      <p:regular r:id="rId9"/>
    </p:embeddedFont>
    <p:embeddedFont>
      <p:font typeface="Helios Extended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84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sv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18" Type="http://schemas.openxmlformats.org/officeDocument/2006/relationships/image" Target="../media/image18.svg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17.png"/><Relationship Id="rId2" Type="http://schemas.openxmlformats.org/officeDocument/2006/relationships/image" Target="../media/image11.jpeg"/><Relationship Id="rId16" Type="http://schemas.openxmlformats.org/officeDocument/2006/relationships/image" Target="../media/image16.sv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15.png"/><Relationship Id="rId10" Type="http://schemas.openxmlformats.org/officeDocument/2006/relationships/image" Target="../media/image26.svg"/><Relationship Id="rId19" Type="http://schemas.openxmlformats.org/officeDocument/2006/relationships/image" Target="../media/image19.png"/><Relationship Id="rId4" Type="http://schemas.openxmlformats.org/officeDocument/2006/relationships/image" Target="../media/image13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127" b="-912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0" y="-216991"/>
            <a:ext cx="18390522" cy="10749528"/>
          </a:xfrm>
          <a:custGeom>
            <a:avLst/>
            <a:gdLst/>
            <a:ahLst/>
            <a:cxnLst/>
            <a:rect l="l" t="t" r="r" b="b"/>
            <a:pathLst>
              <a:path w="18390522" h="10749528">
                <a:moveTo>
                  <a:pt x="0" y="0"/>
                </a:moveTo>
                <a:lnTo>
                  <a:pt x="18390522" y="0"/>
                </a:lnTo>
                <a:lnTo>
                  <a:pt x="18390522" y="10749528"/>
                </a:lnTo>
                <a:lnTo>
                  <a:pt x="0" y="10749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2037841" y="269961"/>
            <a:ext cx="5824545" cy="9813030"/>
            <a:chOff x="0" y="0"/>
            <a:chExt cx="7766060" cy="130840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66050" cy="13084048"/>
            </a:xfrm>
            <a:custGeom>
              <a:avLst/>
              <a:gdLst/>
              <a:ahLst/>
              <a:cxnLst/>
              <a:rect l="l" t="t" r="r" b="b"/>
              <a:pathLst>
                <a:path w="7766050" h="13084048">
                  <a:moveTo>
                    <a:pt x="0" y="0"/>
                  </a:moveTo>
                  <a:lnTo>
                    <a:pt x="7766050" y="0"/>
                  </a:lnTo>
                  <a:lnTo>
                    <a:pt x="7766050" y="13084048"/>
                  </a:lnTo>
                  <a:lnTo>
                    <a:pt x="0" y="13084048"/>
                  </a:lnTo>
                  <a:close/>
                </a:path>
              </a:pathLst>
            </a:custGeom>
            <a:solidFill>
              <a:srgbClr val="1B507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868921" y="9841158"/>
            <a:ext cx="7479577" cy="59358"/>
            <a:chOff x="0" y="0"/>
            <a:chExt cx="9972769" cy="791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870444" y="556200"/>
            <a:ext cx="7479577" cy="59358"/>
            <a:chOff x="0" y="0"/>
            <a:chExt cx="9972769" cy="791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sp>
        <p:nvSpPr>
          <p:cNvPr id="11" name="Freeform 11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64" b="-64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890233" y="8602503"/>
            <a:ext cx="2704331" cy="1413916"/>
            <a:chOff x="0" y="0"/>
            <a:chExt cx="3605775" cy="188522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05785" cy="1885188"/>
            </a:xfrm>
            <a:custGeom>
              <a:avLst/>
              <a:gdLst/>
              <a:ahLst/>
              <a:cxnLst/>
              <a:rect l="l" t="t" r="r" b="b"/>
              <a:pathLst>
                <a:path w="3605785" h="1885188">
                  <a:moveTo>
                    <a:pt x="0" y="0"/>
                  </a:moveTo>
                  <a:lnTo>
                    <a:pt x="3605785" y="0"/>
                  </a:lnTo>
                  <a:lnTo>
                    <a:pt x="3605785" y="1885188"/>
                  </a:lnTo>
                  <a:lnTo>
                    <a:pt x="0" y="1885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3717" b="-13720"/>
              </a:stretch>
            </a:blipFill>
          </p:spPr>
        </p:sp>
      </p:grpSp>
      <p:sp>
        <p:nvSpPr>
          <p:cNvPr id="17" name="Freeform 17"/>
          <p:cNvSpPr/>
          <p:nvPr/>
        </p:nvSpPr>
        <p:spPr>
          <a:xfrm>
            <a:off x="9397449" y="5176476"/>
            <a:ext cx="7902097" cy="4514073"/>
          </a:xfrm>
          <a:custGeom>
            <a:avLst/>
            <a:gdLst/>
            <a:ahLst/>
            <a:cxnLst/>
            <a:rect l="l" t="t" r="r" b="b"/>
            <a:pathLst>
              <a:path w="7902097" h="4514073">
                <a:moveTo>
                  <a:pt x="0" y="0"/>
                </a:moveTo>
                <a:lnTo>
                  <a:pt x="7902098" y="0"/>
                </a:lnTo>
                <a:lnTo>
                  <a:pt x="7902098" y="4514073"/>
                </a:lnTo>
                <a:lnTo>
                  <a:pt x="0" y="45140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67271" y="766950"/>
            <a:ext cx="9402503" cy="476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50"/>
              </a:lnSpc>
            </a:pPr>
            <a:r>
              <a:rPr lang="en-US" sz="5000" b="1" spc="29" dirty="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project of reconstruction of the section of </a:t>
            </a:r>
            <a:r>
              <a:rPr lang="en-US" sz="5000" b="1" spc="29" dirty="0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main sewage collector on </a:t>
            </a:r>
            <a:r>
              <a:rPr lang="en-US" sz="5000" b="1" spc="29" dirty="0" err="1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Khimikiv</a:t>
            </a:r>
            <a:r>
              <a:rPr lang="en-US" sz="5000" b="1" spc="29" dirty="0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Avenue in the city of Cherkasy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988077" y="824100"/>
            <a:ext cx="6947549" cy="4199976"/>
            <a:chOff x="0" y="0"/>
            <a:chExt cx="8192964" cy="495286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94234" cy="4952862"/>
            </a:xfrm>
            <a:custGeom>
              <a:avLst/>
              <a:gdLst/>
              <a:ahLst/>
              <a:cxnLst/>
              <a:rect l="l" t="t" r="r" b="b"/>
              <a:pathLst>
                <a:path w="8194234" h="4952862">
                  <a:moveTo>
                    <a:pt x="7722688" y="0"/>
                  </a:moveTo>
                  <a:lnTo>
                    <a:pt x="470276" y="0"/>
                  </a:lnTo>
                  <a:cubicBezTo>
                    <a:pt x="209740" y="0"/>
                    <a:pt x="0" y="126793"/>
                    <a:pt x="0" y="284294"/>
                  </a:cubicBezTo>
                  <a:lnTo>
                    <a:pt x="0" y="4669558"/>
                  </a:lnTo>
                  <a:cubicBezTo>
                    <a:pt x="0" y="4826069"/>
                    <a:pt x="209740" y="4952862"/>
                    <a:pt x="470276" y="4952862"/>
                  </a:cubicBezTo>
                  <a:lnTo>
                    <a:pt x="7724327" y="4952862"/>
                  </a:lnTo>
                  <a:cubicBezTo>
                    <a:pt x="7983224" y="4952862"/>
                    <a:pt x="8194234" y="4826069"/>
                    <a:pt x="8194234" y="4668567"/>
                  </a:cubicBezTo>
                  <a:lnTo>
                    <a:pt x="8194234" y="284294"/>
                  </a:lnTo>
                  <a:cubicBezTo>
                    <a:pt x="8192964" y="126793"/>
                    <a:pt x="7983224" y="0"/>
                    <a:pt x="7722688" y="0"/>
                  </a:cubicBezTo>
                  <a:close/>
                </a:path>
              </a:pathLst>
            </a:custGeom>
            <a:blipFill>
              <a:blip r:embed="rId9"/>
              <a:stretch>
                <a:fillRect t="-5116" b="-5116"/>
              </a:stretch>
            </a:blipFill>
          </p:spPr>
        </p:sp>
      </p:grpSp>
      <p:sp>
        <p:nvSpPr>
          <p:cNvPr id="21" name="Freeform 14">
            <a:extLst>
              <a:ext uri="{FF2B5EF4-FFF2-40B4-BE49-F238E27FC236}">
                <a16:creationId xmlns:a16="http://schemas.microsoft.com/office/drawing/2014/main" id="{F391C3A6-498E-41A1-993B-634DDD3CA081}"/>
              </a:ext>
            </a:extLst>
          </p:cNvPr>
          <p:cNvSpPr/>
          <p:nvPr/>
        </p:nvSpPr>
        <p:spPr>
          <a:xfrm>
            <a:off x="-1788546" y="62268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043FF6DA-75A1-4767-B1B2-0331E87EF228}"/>
              </a:ext>
            </a:extLst>
          </p:cNvPr>
          <p:cNvSpPr/>
          <p:nvPr/>
        </p:nvSpPr>
        <p:spPr>
          <a:xfrm>
            <a:off x="245223" y="8748084"/>
            <a:ext cx="2009401" cy="1122753"/>
          </a:xfrm>
          <a:custGeom>
            <a:avLst/>
            <a:gdLst/>
            <a:ahLst/>
            <a:cxnLst/>
            <a:rect l="l" t="t" r="r" b="b"/>
            <a:pathLst>
              <a:path w="2009401" h="1122753">
                <a:moveTo>
                  <a:pt x="0" y="0"/>
                </a:moveTo>
                <a:lnTo>
                  <a:pt x="2009401" y="0"/>
                </a:lnTo>
                <a:lnTo>
                  <a:pt x="2009401" y="1122753"/>
                </a:lnTo>
                <a:lnTo>
                  <a:pt x="0" y="112275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17" t="-25777" r="-6727" b="-1225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63847" y="-376628"/>
            <a:ext cx="19046131" cy="11040256"/>
            <a:chOff x="0" y="0"/>
            <a:chExt cx="5016265" cy="29077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907722"/>
            </a:xfrm>
            <a:custGeom>
              <a:avLst/>
              <a:gdLst/>
              <a:ahLst/>
              <a:cxnLst/>
              <a:rect l="l" t="t" r="r" b="b"/>
              <a:pathLst>
                <a:path w="5016265" h="2907722">
                  <a:moveTo>
                    <a:pt x="0" y="0"/>
                  </a:moveTo>
                  <a:lnTo>
                    <a:pt x="5016265" y="0"/>
                  </a:lnTo>
                  <a:lnTo>
                    <a:pt x="5016265" y="2907722"/>
                  </a:lnTo>
                  <a:lnTo>
                    <a:pt x="0" y="2907722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945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306892" y="770244"/>
            <a:ext cx="9044874" cy="8488056"/>
            <a:chOff x="0" y="0"/>
            <a:chExt cx="2382189" cy="22355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82189" cy="2235537"/>
            </a:xfrm>
            <a:custGeom>
              <a:avLst/>
              <a:gdLst/>
              <a:ahLst/>
              <a:cxnLst/>
              <a:rect l="l" t="t" r="r" b="b"/>
              <a:pathLst>
                <a:path w="2382189" h="2235537">
                  <a:moveTo>
                    <a:pt x="0" y="0"/>
                  </a:moveTo>
                  <a:lnTo>
                    <a:pt x="2382189" y="0"/>
                  </a:lnTo>
                  <a:lnTo>
                    <a:pt x="2382189" y="2235537"/>
                  </a:lnTo>
                  <a:lnTo>
                    <a:pt x="0" y="223553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382189" cy="22736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615876" y="1766825"/>
            <a:ext cx="2267284" cy="912302"/>
            <a:chOff x="0" y="0"/>
            <a:chExt cx="597145" cy="2402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97145" cy="240277"/>
            </a:xfrm>
            <a:custGeom>
              <a:avLst/>
              <a:gdLst/>
              <a:ahLst/>
              <a:cxnLst/>
              <a:rect l="l" t="t" r="r" b="b"/>
              <a:pathLst>
                <a:path w="597145" h="240277">
                  <a:moveTo>
                    <a:pt x="0" y="0"/>
                  </a:moveTo>
                  <a:lnTo>
                    <a:pt x="597145" y="0"/>
                  </a:lnTo>
                  <a:lnTo>
                    <a:pt x="597145" y="240277"/>
                  </a:lnTo>
                  <a:lnTo>
                    <a:pt x="0" y="24027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97145" cy="278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1788546" y="62268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01712" y="770244"/>
            <a:ext cx="7248142" cy="8488056"/>
          </a:xfrm>
          <a:custGeom>
            <a:avLst/>
            <a:gdLst/>
            <a:ahLst/>
            <a:cxnLst/>
            <a:rect l="l" t="t" r="r" b="b"/>
            <a:pathLst>
              <a:path w="7248142" h="8488056">
                <a:moveTo>
                  <a:pt x="0" y="0"/>
                </a:moveTo>
                <a:lnTo>
                  <a:pt x="7248142" y="0"/>
                </a:lnTo>
                <a:lnTo>
                  <a:pt x="7248142" y="8488056"/>
                </a:lnTo>
                <a:lnTo>
                  <a:pt x="0" y="84880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9853" t="-9721" r="-41856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260269" y="2222976"/>
            <a:ext cx="1138120" cy="995855"/>
          </a:xfrm>
          <a:custGeom>
            <a:avLst/>
            <a:gdLst/>
            <a:ahLst/>
            <a:cxnLst/>
            <a:rect l="l" t="t" r="r" b="b"/>
            <a:pathLst>
              <a:path w="1138120" h="995855">
                <a:moveTo>
                  <a:pt x="0" y="0"/>
                </a:moveTo>
                <a:lnTo>
                  <a:pt x="1138120" y="0"/>
                </a:lnTo>
                <a:lnTo>
                  <a:pt x="1138120" y="995854"/>
                </a:lnTo>
                <a:lnTo>
                  <a:pt x="0" y="9958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8100000">
            <a:off x="-1048608" y="-1676133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6" y="0"/>
                </a:lnTo>
                <a:lnTo>
                  <a:pt x="4154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687077" y="4196566"/>
            <a:ext cx="8205447" cy="115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5"/>
              </a:lnSpc>
            </a:pPr>
            <a:r>
              <a:rPr lang="en-US" sz="2597" spc="4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The project of reconstruction of the section of the main sewage collector on Khimikiv Avenue in the city of Cherkasy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259219" y="7599372"/>
            <a:ext cx="7280119" cy="77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     The total cost of the project is </a:t>
            </a:r>
          </a:p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≈ 1 064 275 EUR</a:t>
            </a:r>
          </a:p>
        </p:txBody>
      </p:sp>
      <p:sp>
        <p:nvSpPr>
          <p:cNvPr id="19" name="AutoShape 19"/>
          <p:cNvSpPr/>
          <p:nvPr/>
        </p:nvSpPr>
        <p:spPr>
          <a:xfrm>
            <a:off x="9144000" y="1475952"/>
            <a:ext cx="6831157" cy="50675"/>
          </a:xfrm>
          <a:prstGeom prst="rect">
            <a:avLst/>
          </a:prstGeom>
          <a:solidFill>
            <a:srgbClr val="154062"/>
          </a:solidFill>
        </p:spPr>
      </p:sp>
      <p:sp>
        <p:nvSpPr>
          <p:cNvPr id="20" name="AutoShape 20"/>
          <p:cNvSpPr/>
          <p:nvPr/>
        </p:nvSpPr>
        <p:spPr>
          <a:xfrm>
            <a:off x="9413750" y="8912053"/>
            <a:ext cx="6831157" cy="50999"/>
          </a:xfrm>
          <a:prstGeom prst="rect">
            <a:avLst/>
          </a:prstGeom>
          <a:solidFill>
            <a:srgbClr val="154062"/>
          </a:solidFill>
        </p:spPr>
      </p:sp>
      <p:grpSp>
        <p:nvGrpSpPr>
          <p:cNvPr id="21" name="Group 21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153972" y="7332417"/>
            <a:ext cx="6778625" cy="3210272"/>
            <a:chOff x="0" y="0"/>
            <a:chExt cx="1501729" cy="7112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 flipH="1">
            <a:off x="15461080" y="626380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5999599" y="9258300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18851" r="-191602" b="-48017"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25" t="-18040" r="-6012" b="-2041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79065" y="-212919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11920" y="1864550"/>
            <a:ext cx="9717734" cy="6507814"/>
            <a:chOff x="0" y="0"/>
            <a:chExt cx="2559403" cy="17139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59403" cy="1713992"/>
            </a:xfrm>
            <a:custGeom>
              <a:avLst/>
              <a:gdLst/>
              <a:ahLst/>
              <a:cxnLst/>
              <a:rect l="l" t="t" r="r" b="b"/>
              <a:pathLst>
                <a:path w="2559403" h="1713992">
                  <a:moveTo>
                    <a:pt x="0" y="0"/>
                  </a:moveTo>
                  <a:lnTo>
                    <a:pt x="2559403" y="0"/>
                  </a:lnTo>
                  <a:lnTo>
                    <a:pt x="2559403" y="1713992"/>
                  </a:lnTo>
                  <a:lnTo>
                    <a:pt x="0" y="1713992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559403" cy="1752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1864746" y="6152307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13835" y="6804185"/>
            <a:ext cx="701626" cy="701626"/>
          </a:xfrm>
          <a:custGeom>
            <a:avLst/>
            <a:gdLst/>
            <a:ahLst/>
            <a:cxnLst/>
            <a:rect l="l" t="t" r="r" b="b"/>
            <a:pathLst>
              <a:path w="701626" h="701626">
                <a:moveTo>
                  <a:pt x="0" y="0"/>
                </a:moveTo>
                <a:lnTo>
                  <a:pt x="701626" y="0"/>
                </a:lnTo>
                <a:lnTo>
                  <a:pt x="701626" y="701626"/>
                </a:lnTo>
                <a:lnTo>
                  <a:pt x="0" y="701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9482039" y="1864550"/>
            <a:ext cx="9088560" cy="6507814"/>
            <a:chOff x="0" y="0"/>
            <a:chExt cx="2393695" cy="17139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93695" cy="1713992"/>
            </a:xfrm>
            <a:custGeom>
              <a:avLst/>
              <a:gdLst/>
              <a:ahLst/>
              <a:cxnLst/>
              <a:rect l="l" t="t" r="r" b="b"/>
              <a:pathLst>
                <a:path w="2393695" h="1713992">
                  <a:moveTo>
                    <a:pt x="0" y="0"/>
                  </a:moveTo>
                  <a:lnTo>
                    <a:pt x="2393695" y="0"/>
                  </a:lnTo>
                  <a:lnTo>
                    <a:pt x="2393695" y="1713992"/>
                  </a:lnTo>
                  <a:lnTo>
                    <a:pt x="0" y="1713992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393695" cy="1752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0082591" y="5295292"/>
            <a:ext cx="567167" cy="678135"/>
          </a:xfrm>
          <a:custGeom>
            <a:avLst/>
            <a:gdLst/>
            <a:ahLst/>
            <a:cxnLst/>
            <a:rect l="l" t="t" r="r" b="b"/>
            <a:pathLst>
              <a:path w="567167" h="678135">
                <a:moveTo>
                  <a:pt x="0" y="0"/>
                </a:moveTo>
                <a:lnTo>
                  <a:pt x="567168" y="0"/>
                </a:lnTo>
                <a:lnTo>
                  <a:pt x="567168" y="678134"/>
                </a:lnTo>
                <a:lnTo>
                  <a:pt x="0" y="6781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07567" y="3947590"/>
            <a:ext cx="7382366" cy="4206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3"/>
              </a:lnSpc>
            </a:pPr>
            <a:r>
              <a:rPr lang="en-US" sz="2463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rehabilitation of reinforced concrete pipelines Ø 800, which have exhausted their operational life, with pipelines made of new corrosion-resistant materials</a:t>
            </a: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83"/>
              </a:lnSpc>
            </a:pPr>
            <a:r>
              <a:rPr lang="en-US" sz="2463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modern equipment</a:t>
            </a: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83"/>
              </a:lnSpc>
            </a:pPr>
            <a:r>
              <a:rPr lang="en-US" sz="2463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total length of the collector: along Khimikiv Ave. 784.4 running meters</a:t>
            </a: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0005021" y="6948284"/>
            <a:ext cx="644738" cy="644738"/>
          </a:xfrm>
          <a:custGeom>
            <a:avLst/>
            <a:gdLst/>
            <a:ahLst/>
            <a:cxnLst/>
            <a:rect l="l" t="t" r="r" b="b"/>
            <a:pathLst>
              <a:path w="644738" h="644738">
                <a:moveTo>
                  <a:pt x="0" y="0"/>
                </a:moveTo>
                <a:lnTo>
                  <a:pt x="644738" y="0"/>
                </a:lnTo>
                <a:lnTo>
                  <a:pt x="644738" y="644737"/>
                </a:lnTo>
                <a:lnTo>
                  <a:pt x="0" y="6447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9945388" y="3475882"/>
            <a:ext cx="704371" cy="728974"/>
          </a:xfrm>
          <a:custGeom>
            <a:avLst/>
            <a:gdLst/>
            <a:ahLst/>
            <a:cxnLst/>
            <a:rect l="l" t="t" r="r" b="b"/>
            <a:pathLst>
              <a:path w="704371" h="728974">
                <a:moveTo>
                  <a:pt x="0" y="0"/>
                </a:moveTo>
                <a:lnTo>
                  <a:pt x="704371" y="0"/>
                </a:lnTo>
                <a:lnTo>
                  <a:pt x="704371" y="728974"/>
                </a:lnTo>
                <a:lnTo>
                  <a:pt x="0" y="72897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443047" y="3792738"/>
            <a:ext cx="734507" cy="668401"/>
          </a:xfrm>
          <a:custGeom>
            <a:avLst/>
            <a:gdLst/>
            <a:ahLst/>
            <a:cxnLst/>
            <a:rect l="l" t="t" r="r" b="b"/>
            <a:pathLst>
              <a:path w="734507" h="668401">
                <a:moveTo>
                  <a:pt x="0" y="0"/>
                </a:moveTo>
                <a:lnTo>
                  <a:pt x="734507" y="0"/>
                </a:lnTo>
                <a:lnTo>
                  <a:pt x="734507" y="668401"/>
                </a:lnTo>
                <a:lnTo>
                  <a:pt x="0" y="6684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43047" y="5385064"/>
            <a:ext cx="672414" cy="588362"/>
          </a:xfrm>
          <a:custGeom>
            <a:avLst/>
            <a:gdLst/>
            <a:ahLst/>
            <a:cxnLst/>
            <a:rect l="l" t="t" r="r" b="b"/>
            <a:pathLst>
              <a:path w="672414" h="588362">
                <a:moveTo>
                  <a:pt x="0" y="0"/>
                </a:moveTo>
                <a:lnTo>
                  <a:pt x="672414" y="0"/>
                </a:lnTo>
                <a:lnTo>
                  <a:pt x="672414" y="588362"/>
                </a:lnTo>
                <a:lnTo>
                  <a:pt x="0" y="5883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186821" y="2413078"/>
            <a:ext cx="8406381" cy="1196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760" b="1" spc="4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projects include the following works:</a:t>
            </a:r>
          </a:p>
          <a:p>
            <a:pPr algn="l">
              <a:lnSpc>
                <a:spcPts val="3119"/>
              </a:lnSpc>
            </a:pPr>
            <a:endParaRPr lang="en-US" sz="2760" b="1" spc="46">
              <a:solidFill>
                <a:srgbClr val="154062"/>
              </a:solidFill>
              <a:latin typeface="Helios Extended Bold"/>
              <a:ea typeface="Helios Extended Bold"/>
              <a:cs typeface="Helios Extended Bold"/>
              <a:sym typeface="Helios Extended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730406" y="2394028"/>
            <a:ext cx="7647009" cy="415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760" b="1" spc="4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Social significance of the projects: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069584" y="3309779"/>
            <a:ext cx="6340991" cy="5317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79"/>
              </a:lnSpc>
            </a:pPr>
            <a:r>
              <a:rPr lang="en-US" sz="2460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reduction risks of pollution of land cover, groundwater of the surrounding natural environment</a:t>
            </a: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r>
              <a:rPr lang="en-US" sz="2460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stable and continuous provision of high-quality centralized water drainage services</a:t>
            </a: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r>
              <a:rPr lang="en-US" sz="2460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269 000 residents of the city will receive high-quality centralized water drainage services</a:t>
            </a: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24" name="Freeform 24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 flipH="1">
            <a:off x="15461080" y="626380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5999599" y="9235487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t="-18851" r="-191602" b="-48017"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Довільний</PresentationFormat>
  <Paragraphs>20</Paragraphs>
  <Slides>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8" baseType="lpstr">
      <vt:lpstr>Calibri</vt:lpstr>
      <vt:lpstr>Helios Extended Bold</vt:lpstr>
      <vt:lpstr>Helios Extended</vt:lpstr>
      <vt:lpstr>Arial</vt:lpstr>
      <vt:lpstr>Office Theme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Cherkasy presents</dc:title>
  <cp:lastModifiedBy>Ярослав Солом'яний</cp:lastModifiedBy>
  <cp:revision>2</cp:revision>
  <dcterms:created xsi:type="dcterms:W3CDTF">2006-08-16T00:00:00Z</dcterms:created>
  <dcterms:modified xsi:type="dcterms:W3CDTF">2024-11-07T16:45:52Z</dcterms:modified>
  <dc:identifier>DAGTDkWGydA</dc:identifier>
</cp:coreProperties>
</file>