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6" r:id="rId3"/>
    <p:sldId id="257" r:id="rId4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Helios Extended" panose="020B0604020202020204" charset="0"/>
      <p:regular r:id="rId9"/>
    </p:embeddedFont>
    <p:embeddedFont>
      <p:font typeface="Helios Extended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84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11" Type="http://schemas.openxmlformats.org/officeDocument/2006/relationships/image" Target="../media/image19.png"/><Relationship Id="rId5" Type="http://schemas.openxmlformats.org/officeDocument/2006/relationships/image" Target="../media/image13.jpeg"/><Relationship Id="rId10" Type="http://schemas.openxmlformats.org/officeDocument/2006/relationships/image" Target="../media/image18.svg"/><Relationship Id="rId4" Type="http://schemas.openxmlformats.org/officeDocument/2006/relationships/image" Target="../media/image10.sv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18" Type="http://schemas.openxmlformats.org/officeDocument/2006/relationships/image" Target="../media/image20.svg"/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19.png"/><Relationship Id="rId2" Type="http://schemas.openxmlformats.org/officeDocument/2006/relationships/image" Target="../media/image12.jpeg"/><Relationship Id="rId16" Type="http://schemas.openxmlformats.org/officeDocument/2006/relationships/image" Target="../media/image16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15.png"/><Relationship Id="rId10" Type="http://schemas.openxmlformats.org/officeDocument/2006/relationships/image" Target="../media/image28.svg"/><Relationship Id="rId19" Type="http://schemas.openxmlformats.org/officeDocument/2006/relationships/image" Target="../media/image21.png"/><Relationship Id="rId4" Type="http://schemas.openxmlformats.org/officeDocument/2006/relationships/image" Target="../media/image10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9127" b="-9127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0" y="-216991"/>
            <a:ext cx="18390522" cy="10749528"/>
          </a:xfrm>
          <a:custGeom>
            <a:avLst/>
            <a:gdLst/>
            <a:ahLst/>
            <a:cxnLst/>
            <a:rect l="l" t="t" r="r" b="b"/>
            <a:pathLst>
              <a:path w="18390522" h="10749528">
                <a:moveTo>
                  <a:pt x="0" y="0"/>
                </a:moveTo>
                <a:lnTo>
                  <a:pt x="18390522" y="0"/>
                </a:lnTo>
                <a:lnTo>
                  <a:pt x="18390522" y="10749528"/>
                </a:lnTo>
                <a:lnTo>
                  <a:pt x="0" y="107495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2037841" y="269961"/>
            <a:ext cx="5824545" cy="9813030"/>
            <a:chOff x="0" y="0"/>
            <a:chExt cx="7766060" cy="130840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66050" cy="13084048"/>
            </a:xfrm>
            <a:custGeom>
              <a:avLst/>
              <a:gdLst/>
              <a:ahLst/>
              <a:cxnLst/>
              <a:rect l="l" t="t" r="r" b="b"/>
              <a:pathLst>
                <a:path w="7766050" h="13084048">
                  <a:moveTo>
                    <a:pt x="0" y="0"/>
                  </a:moveTo>
                  <a:lnTo>
                    <a:pt x="7766050" y="0"/>
                  </a:lnTo>
                  <a:lnTo>
                    <a:pt x="7766050" y="13084048"/>
                  </a:lnTo>
                  <a:lnTo>
                    <a:pt x="0" y="13084048"/>
                  </a:lnTo>
                  <a:close/>
                </a:path>
              </a:pathLst>
            </a:custGeom>
            <a:solidFill>
              <a:srgbClr val="1B507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868921" y="9841158"/>
            <a:ext cx="7479577" cy="59358"/>
            <a:chOff x="0" y="0"/>
            <a:chExt cx="9972769" cy="7914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870444" y="556200"/>
            <a:ext cx="7479577" cy="59358"/>
            <a:chOff x="0" y="0"/>
            <a:chExt cx="9972769" cy="7914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sp>
        <p:nvSpPr>
          <p:cNvPr id="11" name="Freeform 11"/>
          <p:cNvSpPr/>
          <p:nvPr/>
        </p:nvSpPr>
        <p:spPr>
          <a:xfrm rot="-5400000" flipH="1">
            <a:off x="13492015" y="-1962525"/>
            <a:ext cx="4765822" cy="4826149"/>
          </a:xfrm>
          <a:custGeom>
            <a:avLst/>
            <a:gdLst/>
            <a:ahLst/>
            <a:cxnLst/>
            <a:rect l="l" t="t" r="r" b="b"/>
            <a:pathLst>
              <a:path w="4765822" h="4826149">
                <a:moveTo>
                  <a:pt x="4765822" y="0"/>
                </a:moveTo>
                <a:lnTo>
                  <a:pt x="0" y="0"/>
                </a:lnTo>
                <a:lnTo>
                  <a:pt x="0" y="4826149"/>
                </a:lnTo>
                <a:lnTo>
                  <a:pt x="4765822" y="4826149"/>
                </a:lnTo>
                <a:lnTo>
                  <a:pt x="476582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64" b="-64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2890233" y="8602503"/>
            <a:ext cx="2704331" cy="1413916"/>
            <a:chOff x="0" y="0"/>
            <a:chExt cx="3605775" cy="188522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605785" cy="1885188"/>
            </a:xfrm>
            <a:custGeom>
              <a:avLst/>
              <a:gdLst/>
              <a:ahLst/>
              <a:cxnLst/>
              <a:rect l="l" t="t" r="r" b="b"/>
              <a:pathLst>
                <a:path w="3605785" h="1885188">
                  <a:moveTo>
                    <a:pt x="0" y="0"/>
                  </a:moveTo>
                  <a:lnTo>
                    <a:pt x="3605785" y="0"/>
                  </a:lnTo>
                  <a:lnTo>
                    <a:pt x="3605785" y="1885188"/>
                  </a:lnTo>
                  <a:lnTo>
                    <a:pt x="0" y="18851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3717" b="-13720"/>
              </a:stretch>
            </a:blipFill>
          </p:spPr>
        </p:sp>
      </p:grpSp>
      <p:sp>
        <p:nvSpPr>
          <p:cNvPr id="17" name="Freeform 17"/>
          <p:cNvSpPr/>
          <p:nvPr/>
        </p:nvSpPr>
        <p:spPr>
          <a:xfrm>
            <a:off x="11952781" y="676334"/>
            <a:ext cx="4481439" cy="4481439"/>
          </a:xfrm>
          <a:custGeom>
            <a:avLst/>
            <a:gdLst/>
            <a:ahLst/>
            <a:cxnLst/>
            <a:rect l="l" t="t" r="r" b="b"/>
            <a:pathLst>
              <a:path w="4481439" h="4481439">
                <a:moveTo>
                  <a:pt x="0" y="0"/>
                </a:moveTo>
                <a:lnTo>
                  <a:pt x="4481438" y="0"/>
                </a:lnTo>
                <a:lnTo>
                  <a:pt x="4481438" y="4481439"/>
                </a:lnTo>
                <a:lnTo>
                  <a:pt x="0" y="44814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0502145" y="5185501"/>
            <a:ext cx="4370951" cy="4627928"/>
          </a:xfrm>
          <a:custGeom>
            <a:avLst/>
            <a:gdLst/>
            <a:ahLst/>
            <a:cxnLst/>
            <a:rect l="l" t="t" r="r" b="b"/>
            <a:pathLst>
              <a:path w="4370951" h="4627928">
                <a:moveTo>
                  <a:pt x="0" y="0"/>
                </a:moveTo>
                <a:lnTo>
                  <a:pt x="4370951" y="0"/>
                </a:lnTo>
                <a:lnTo>
                  <a:pt x="4370951" y="4627928"/>
                </a:lnTo>
                <a:lnTo>
                  <a:pt x="0" y="462792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5879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67271" y="766950"/>
            <a:ext cx="10622646" cy="397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50"/>
              </a:lnSpc>
            </a:pPr>
            <a:r>
              <a:rPr lang="en-US" sz="5000" b="1" spc="29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project of reconstruction of the section of </a:t>
            </a:r>
            <a:r>
              <a:rPr lang="en-US" sz="5000" b="1" spc="29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main sewage collector on Hoholia street in Cherkasy</a:t>
            </a:r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F07F94C3-CCB5-4796-8024-326C637099C8}"/>
              </a:ext>
            </a:extLst>
          </p:cNvPr>
          <p:cNvSpPr/>
          <p:nvPr/>
        </p:nvSpPr>
        <p:spPr>
          <a:xfrm>
            <a:off x="-1788546" y="6226834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4"/>
                </a:lnTo>
                <a:lnTo>
                  <a:pt x="0" y="44601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45AE7DF0-4925-4CF9-B6BB-50B5F683F71C}"/>
              </a:ext>
            </a:extLst>
          </p:cNvPr>
          <p:cNvSpPr/>
          <p:nvPr/>
        </p:nvSpPr>
        <p:spPr>
          <a:xfrm>
            <a:off x="245223" y="8748084"/>
            <a:ext cx="2009401" cy="1122753"/>
          </a:xfrm>
          <a:custGeom>
            <a:avLst/>
            <a:gdLst/>
            <a:ahLst/>
            <a:cxnLst/>
            <a:rect l="l" t="t" r="r" b="b"/>
            <a:pathLst>
              <a:path w="2009401" h="1122753">
                <a:moveTo>
                  <a:pt x="0" y="0"/>
                </a:moveTo>
                <a:lnTo>
                  <a:pt x="2009401" y="0"/>
                </a:lnTo>
                <a:lnTo>
                  <a:pt x="2009401" y="1122753"/>
                </a:lnTo>
                <a:lnTo>
                  <a:pt x="0" y="112275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17" t="-25777" r="-6727" b="-1225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63847" y="-376628"/>
            <a:ext cx="19046131" cy="11040256"/>
            <a:chOff x="0" y="0"/>
            <a:chExt cx="5016265" cy="290772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907722"/>
            </a:xfrm>
            <a:custGeom>
              <a:avLst/>
              <a:gdLst/>
              <a:ahLst/>
              <a:cxnLst/>
              <a:rect l="l" t="t" r="r" b="b"/>
              <a:pathLst>
                <a:path w="5016265" h="2907722">
                  <a:moveTo>
                    <a:pt x="0" y="0"/>
                  </a:moveTo>
                  <a:lnTo>
                    <a:pt x="5016265" y="0"/>
                  </a:lnTo>
                  <a:lnTo>
                    <a:pt x="5016265" y="2907722"/>
                  </a:lnTo>
                  <a:lnTo>
                    <a:pt x="0" y="2907722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945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306892" y="770244"/>
            <a:ext cx="9044874" cy="8488056"/>
            <a:chOff x="0" y="0"/>
            <a:chExt cx="2382189" cy="22355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82189" cy="2235537"/>
            </a:xfrm>
            <a:custGeom>
              <a:avLst/>
              <a:gdLst/>
              <a:ahLst/>
              <a:cxnLst/>
              <a:rect l="l" t="t" r="r" b="b"/>
              <a:pathLst>
                <a:path w="2382189" h="2235537">
                  <a:moveTo>
                    <a:pt x="0" y="0"/>
                  </a:moveTo>
                  <a:lnTo>
                    <a:pt x="2382189" y="0"/>
                  </a:lnTo>
                  <a:lnTo>
                    <a:pt x="2382189" y="2235537"/>
                  </a:lnTo>
                  <a:lnTo>
                    <a:pt x="0" y="2235537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382189" cy="22736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615876" y="1766825"/>
            <a:ext cx="2267284" cy="912302"/>
            <a:chOff x="0" y="0"/>
            <a:chExt cx="597145" cy="2402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97145" cy="240277"/>
            </a:xfrm>
            <a:custGeom>
              <a:avLst/>
              <a:gdLst/>
              <a:ahLst/>
              <a:cxnLst/>
              <a:rect l="l" t="t" r="r" b="b"/>
              <a:pathLst>
                <a:path w="597145" h="240277">
                  <a:moveTo>
                    <a:pt x="0" y="0"/>
                  </a:moveTo>
                  <a:lnTo>
                    <a:pt x="597145" y="0"/>
                  </a:lnTo>
                  <a:lnTo>
                    <a:pt x="597145" y="240277"/>
                  </a:lnTo>
                  <a:lnTo>
                    <a:pt x="0" y="240277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97145" cy="278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-1788546" y="6226834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4"/>
                </a:lnTo>
                <a:lnTo>
                  <a:pt x="0" y="44601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01712" y="770244"/>
            <a:ext cx="7248142" cy="3924148"/>
          </a:xfrm>
          <a:custGeom>
            <a:avLst/>
            <a:gdLst/>
            <a:ahLst/>
            <a:cxnLst/>
            <a:rect l="l" t="t" r="r" b="b"/>
            <a:pathLst>
              <a:path w="7248142" h="3924148">
                <a:moveTo>
                  <a:pt x="0" y="0"/>
                </a:moveTo>
                <a:lnTo>
                  <a:pt x="7248142" y="0"/>
                </a:lnTo>
                <a:lnTo>
                  <a:pt x="7248142" y="3924148"/>
                </a:lnTo>
                <a:lnTo>
                  <a:pt x="0" y="39241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369" t="-12957" r="-6603" b="-33290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701712" y="4530130"/>
            <a:ext cx="7248142" cy="4810614"/>
          </a:xfrm>
          <a:custGeom>
            <a:avLst/>
            <a:gdLst/>
            <a:ahLst/>
            <a:cxnLst/>
            <a:rect l="l" t="t" r="r" b="b"/>
            <a:pathLst>
              <a:path w="7248142" h="4810614">
                <a:moveTo>
                  <a:pt x="0" y="0"/>
                </a:moveTo>
                <a:lnTo>
                  <a:pt x="7248142" y="0"/>
                </a:lnTo>
                <a:lnTo>
                  <a:pt x="7248142" y="4810614"/>
                </a:lnTo>
                <a:lnTo>
                  <a:pt x="0" y="48106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171" t="-8244" r="-5654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934542" y="1028700"/>
            <a:ext cx="1138120" cy="995855"/>
          </a:xfrm>
          <a:custGeom>
            <a:avLst/>
            <a:gdLst/>
            <a:ahLst/>
            <a:cxnLst/>
            <a:rect l="l" t="t" r="r" b="b"/>
            <a:pathLst>
              <a:path w="1138120" h="995855">
                <a:moveTo>
                  <a:pt x="0" y="0"/>
                </a:moveTo>
                <a:lnTo>
                  <a:pt x="1138120" y="0"/>
                </a:lnTo>
                <a:lnTo>
                  <a:pt x="1138120" y="995855"/>
                </a:lnTo>
                <a:lnTo>
                  <a:pt x="0" y="9958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851958" y="5143500"/>
            <a:ext cx="1303288" cy="1290256"/>
          </a:xfrm>
          <a:custGeom>
            <a:avLst/>
            <a:gdLst/>
            <a:ahLst/>
            <a:cxnLst/>
            <a:rect l="l" t="t" r="r" b="b"/>
            <a:pathLst>
              <a:path w="1303288" h="1290256">
                <a:moveTo>
                  <a:pt x="0" y="0"/>
                </a:moveTo>
                <a:lnTo>
                  <a:pt x="1303288" y="0"/>
                </a:lnTo>
                <a:lnTo>
                  <a:pt x="1303288" y="1290256"/>
                </a:lnTo>
                <a:lnTo>
                  <a:pt x="0" y="129025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8100000">
            <a:off x="-1048608" y="-1676133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6" y="0"/>
                </a:lnTo>
                <a:lnTo>
                  <a:pt x="4154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8100000" flipH="1">
            <a:off x="15303444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8687077" y="2320396"/>
            <a:ext cx="8205447" cy="1156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5"/>
              </a:lnSpc>
            </a:pPr>
            <a:r>
              <a:rPr lang="en-US" sz="2597" spc="44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The project of reconstruction of the section of the main sewage collector on Khimikiv Avenue in the city of Cherkasy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812021" y="3696038"/>
            <a:ext cx="7280119" cy="772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     The total cost of the project is </a:t>
            </a:r>
          </a:p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≈ 1 064 275 EUR</a:t>
            </a:r>
          </a:p>
        </p:txBody>
      </p:sp>
      <p:sp>
        <p:nvSpPr>
          <p:cNvPr id="21" name="AutoShape 21"/>
          <p:cNvSpPr/>
          <p:nvPr/>
        </p:nvSpPr>
        <p:spPr>
          <a:xfrm>
            <a:off x="9144000" y="4669054"/>
            <a:ext cx="6831157" cy="50675"/>
          </a:xfrm>
          <a:prstGeom prst="rect">
            <a:avLst/>
          </a:prstGeom>
          <a:solidFill>
            <a:srgbClr val="154062"/>
          </a:solidFill>
        </p:spPr>
      </p:sp>
      <p:sp>
        <p:nvSpPr>
          <p:cNvPr id="22" name="TextBox 22"/>
          <p:cNvSpPr txBox="1"/>
          <p:nvPr/>
        </p:nvSpPr>
        <p:spPr>
          <a:xfrm>
            <a:off x="8549164" y="6485503"/>
            <a:ext cx="7805834" cy="1156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5"/>
              </a:lnSpc>
            </a:pPr>
            <a:r>
              <a:rPr lang="en-US" sz="2597" spc="44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The project of reconstruction of the section of the main sewage collector on Hoholia  street in Cherkasy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684338" y="7861244"/>
            <a:ext cx="9803698" cy="772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total cost of the project is </a:t>
            </a:r>
          </a:p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≈ 1 932 616 EUR </a:t>
            </a:r>
          </a:p>
        </p:txBody>
      </p:sp>
      <p:sp>
        <p:nvSpPr>
          <p:cNvPr id="24" name="AutoShape 24"/>
          <p:cNvSpPr/>
          <p:nvPr/>
        </p:nvSpPr>
        <p:spPr>
          <a:xfrm>
            <a:off x="9413750" y="8912053"/>
            <a:ext cx="6831157" cy="50999"/>
          </a:xfrm>
          <a:prstGeom prst="rect">
            <a:avLst/>
          </a:prstGeom>
          <a:solidFill>
            <a:srgbClr val="154062"/>
          </a:solidFill>
        </p:spPr>
      </p:sp>
      <p:grpSp>
        <p:nvGrpSpPr>
          <p:cNvPr id="25" name="Group 25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4153972" y="7332417"/>
            <a:ext cx="6778625" cy="3210272"/>
            <a:chOff x="0" y="0"/>
            <a:chExt cx="1501729" cy="7112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 flipH="1">
            <a:off x="15461080" y="6263803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5999599" y="9258300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5"/>
                </a:lnTo>
                <a:lnTo>
                  <a:pt x="0" y="82807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t="-18851" r="-191602" b="-48017"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6710397" y="9258300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49"/>
                </a:lnTo>
                <a:lnTo>
                  <a:pt x="0" y="78244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25" t="-18040" r="-6012" b="-2041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379065" y="-212919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11920" y="1864550"/>
            <a:ext cx="9717734" cy="6507814"/>
            <a:chOff x="0" y="0"/>
            <a:chExt cx="2559403" cy="17139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59403" cy="1713992"/>
            </a:xfrm>
            <a:custGeom>
              <a:avLst/>
              <a:gdLst/>
              <a:ahLst/>
              <a:cxnLst/>
              <a:rect l="l" t="t" r="r" b="b"/>
              <a:pathLst>
                <a:path w="2559403" h="1713992">
                  <a:moveTo>
                    <a:pt x="0" y="0"/>
                  </a:moveTo>
                  <a:lnTo>
                    <a:pt x="2559403" y="0"/>
                  </a:lnTo>
                  <a:lnTo>
                    <a:pt x="2559403" y="1713992"/>
                  </a:lnTo>
                  <a:lnTo>
                    <a:pt x="0" y="1713992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559403" cy="1752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1864746" y="6152307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5"/>
                </a:lnTo>
                <a:lnTo>
                  <a:pt x="0" y="44601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13835" y="6804185"/>
            <a:ext cx="701626" cy="701626"/>
          </a:xfrm>
          <a:custGeom>
            <a:avLst/>
            <a:gdLst/>
            <a:ahLst/>
            <a:cxnLst/>
            <a:rect l="l" t="t" r="r" b="b"/>
            <a:pathLst>
              <a:path w="701626" h="701626">
                <a:moveTo>
                  <a:pt x="0" y="0"/>
                </a:moveTo>
                <a:lnTo>
                  <a:pt x="701626" y="0"/>
                </a:lnTo>
                <a:lnTo>
                  <a:pt x="701626" y="701626"/>
                </a:lnTo>
                <a:lnTo>
                  <a:pt x="0" y="701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5400000" flipH="1">
            <a:off x="13492015" y="-1962525"/>
            <a:ext cx="4765822" cy="4826149"/>
          </a:xfrm>
          <a:custGeom>
            <a:avLst/>
            <a:gdLst/>
            <a:ahLst/>
            <a:cxnLst/>
            <a:rect l="l" t="t" r="r" b="b"/>
            <a:pathLst>
              <a:path w="4765822" h="4826149">
                <a:moveTo>
                  <a:pt x="4765822" y="0"/>
                </a:moveTo>
                <a:lnTo>
                  <a:pt x="0" y="0"/>
                </a:lnTo>
                <a:lnTo>
                  <a:pt x="0" y="4826149"/>
                </a:lnTo>
                <a:lnTo>
                  <a:pt x="4765822" y="4826149"/>
                </a:lnTo>
                <a:lnTo>
                  <a:pt x="476582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9482039" y="1864550"/>
            <a:ext cx="9088560" cy="6507814"/>
            <a:chOff x="0" y="0"/>
            <a:chExt cx="2393695" cy="17139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93695" cy="1713992"/>
            </a:xfrm>
            <a:custGeom>
              <a:avLst/>
              <a:gdLst/>
              <a:ahLst/>
              <a:cxnLst/>
              <a:rect l="l" t="t" r="r" b="b"/>
              <a:pathLst>
                <a:path w="2393695" h="1713992">
                  <a:moveTo>
                    <a:pt x="0" y="0"/>
                  </a:moveTo>
                  <a:lnTo>
                    <a:pt x="2393695" y="0"/>
                  </a:lnTo>
                  <a:lnTo>
                    <a:pt x="2393695" y="1713992"/>
                  </a:lnTo>
                  <a:lnTo>
                    <a:pt x="0" y="1713992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393695" cy="1752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0082591" y="5295292"/>
            <a:ext cx="567167" cy="678135"/>
          </a:xfrm>
          <a:custGeom>
            <a:avLst/>
            <a:gdLst/>
            <a:ahLst/>
            <a:cxnLst/>
            <a:rect l="l" t="t" r="r" b="b"/>
            <a:pathLst>
              <a:path w="567167" h="678135">
                <a:moveTo>
                  <a:pt x="0" y="0"/>
                </a:moveTo>
                <a:lnTo>
                  <a:pt x="567168" y="0"/>
                </a:lnTo>
                <a:lnTo>
                  <a:pt x="567168" y="678134"/>
                </a:lnTo>
                <a:lnTo>
                  <a:pt x="0" y="6781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607567" y="3599667"/>
            <a:ext cx="7382366" cy="4554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3"/>
              </a:lnSpc>
            </a:pPr>
            <a:r>
              <a:rPr lang="en-US" sz="2463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rehabilitation of reinforced concrete pipelines Ø 800, which have exhausted their operational life, with pipelines made of new corrosion-resistant materials</a:t>
            </a:r>
          </a:p>
          <a:p>
            <a:pPr algn="l">
              <a:lnSpc>
                <a:spcPts val="2783"/>
              </a:lnSpc>
            </a:pPr>
            <a:endParaRPr lang="en-US" sz="2463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83"/>
              </a:lnSpc>
            </a:pPr>
            <a:endParaRPr lang="en-US" sz="2463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83"/>
              </a:lnSpc>
            </a:pPr>
            <a:r>
              <a:rPr lang="en-US" sz="2463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modern equipment</a:t>
            </a:r>
          </a:p>
          <a:p>
            <a:pPr algn="l">
              <a:lnSpc>
                <a:spcPts val="2783"/>
              </a:lnSpc>
            </a:pPr>
            <a:endParaRPr lang="en-US" sz="2463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83"/>
              </a:lnSpc>
            </a:pPr>
            <a:endParaRPr lang="en-US" sz="2463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83"/>
              </a:lnSpc>
            </a:pPr>
            <a:r>
              <a:rPr lang="en-US" sz="2463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total length of the collector: along Khimikiv Ave. 784.4 running meters p.m., along Hoholia street 1108.7 running meters</a:t>
            </a:r>
          </a:p>
          <a:p>
            <a:pPr algn="l">
              <a:lnSpc>
                <a:spcPts val="2783"/>
              </a:lnSpc>
            </a:pPr>
            <a:endParaRPr lang="en-US" sz="2463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10005021" y="6948284"/>
            <a:ext cx="644738" cy="644738"/>
          </a:xfrm>
          <a:custGeom>
            <a:avLst/>
            <a:gdLst/>
            <a:ahLst/>
            <a:cxnLst/>
            <a:rect l="l" t="t" r="r" b="b"/>
            <a:pathLst>
              <a:path w="644738" h="644738">
                <a:moveTo>
                  <a:pt x="0" y="0"/>
                </a:moveTo>
                <a:lnTo>
                  <a:pt x="644738" y="0"/>
                </a:lnTo>
                <a:lnTo>
                  <a:pt x="644738" y="644737"/>
                </a:lnTo>
                <a:lnTo>
                  <a:pt x="0" y="6447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9945388" y="3475882"/>
            <a:ext cx="704371" cy="728974"/>
          </a:xfrm>
          <a:custGeom>
            <a:avLst/>
            <a:gdLst/>
            <a:ahLst/>
            <a:cxnLst/>
            <a:rect l="l" t="t" r="r" b="b"/>
            <a:pathLst>
              <a:path w="704371" h="728974">
                <a:moveTo>
                  <a:pt x="0" y="0"/>
                </a:moveTo>
                <a:lnTo>
                  <a:pt x="704371" y="0"/>
                </a:lnTo>
                <a:lnTo>
                  <a:pt x="704371" y="728974"/>
                </a:lnTo>
                <a:lnTo>
                  <a:pt x="0" y="72897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443047" y="3792738"/>
            <a:ext cx="734507" cy="668401"/>
          </a:xfrm>
          <a:custGeom>
            <a:avLst/>
            <a:gdLst/>
            <a:ahLst/>
            <a:cxnLst/>
            <a:rect l="l" t="t" r="r" b="b"/>
            <a:pathLst>
              <a:path w="734507" h="668401">
                <a:moveTo>
                  <a:pt x="0" y="0"/>
                </a:moveTo>
                <a:lnTo>
                  <a:pt x="734507" y="0"/>
                </a:lnTo>
                <a:lnTo>
                  <a:pt x="734507" y="668401"/>
                </a:lnTo>
                <a:lnTo>
                  <a:pt x="0" y="6684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443047" y="5385064"/>
            <a:ext cx="672414" cy="588362"/>
          </a:xfrm>
          <a:custGeom>
            <a:avLst/>
            <a:gdLst/>
            <a:ahLst/>
            <a:cxnLst/>
            <a:rect l="l" t="t" r="r" b="b"/>
            <a:pathLst>
              <a:path w="672414" h="588362">
                <a:moveTo>
                  <a:pt x="0" y="0"/>
                </a:moveTo>
                <a:lnTo>
                  <a:pt x="672414" y="0"/>
                </a:lnTo>
                <a:lnTo>
                  <a:pt x="672414" y="588362"/>
                </a:lnTo>
                <a:lnTo>
                  <a:pt x="0" y="58836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186821" y="2413078"/>
            <a:ext cx="8406381" cy="1196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760" b="1" spc="4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projects include the following works:</a:t>
            </a:r>
          </a:p>
          <a:p>
            <a:pPr algn="l">
              <a:lnSpc>
                <a:spcPts val="3119"/>
              </a:lnSpc>
            </a:pPr>
            <a:endParaRPr lang="en-US" sz="2760" b="1" spc="46">
              <a:solidFill>
                <a:srgbClr val="154062"/>
              </a:solidFill>
              <a:latin typeface="Helios Extended Bold"/>
              <a:ea typeface="Helios Extended Bold"/>
              <a:cs typeface="Helios Extended Bold"/>
              <a:sym typeface="Helios Extended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730406" y="2394028"/>
            <a:ext cx="7647009" cy="415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760" b="1" spc="4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Social significance of the projects: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069584" y="3309779"/>
            <a:ext cx="6340991" cy="5317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79"/>
              </a:lnSpc>
            </a:pPr>
            <a:r>
              <a:rPr lang="en-US" sz="2460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reduction risks of pollution of land cover, groundwater of the surrounding natural environment</a:t>
            </a: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79"/>
              </a:lnSpc>
            </a:pPr>
            <a:r>
              <a:rPr lang="en-US" sz="2460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stable and continuous provision of high-quality centralized water drainage services</a:t>
            </a: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79"/>
              </a:lnSpc>
            </a:pPr>
            <a:r>
              <a:rPr lang="en-US" sz="2460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269 000 residents of the city will receive high-quality centralized water drainage services</a:t>
            </a: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24" name="Freeform 24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 flipH="1">
            <a:off x="15461080" y="6263803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5999599" y="9235487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5"/>
                </a:lnTo>
                <a:lnTo>
                  <a:pt x="0" y="828075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t="-18851" r="-191602" b="-48017"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6710397" y="9258300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49"/>
                </a:lnTo>
                <a:lnTo>
                  <a:pt x="0" y="782449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178</Words>
  <Application>Microsoft Office PowerPoint</Application>
  <PresentationFormat>Довільний</PresentationFormat>
  <Paragraphs>23</Paragraphs>
  <Slides>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</vt:i4>
      </vt:variant>
    </vt:vector>
  </HeadingPairs>
  <TitlesOfParts>
    <vt:vector size="8" baseType="lpstr">
      <vt:lpstr>Helios Extended</vt:lpstr>
      <vt:lpstr>Calibri</vt:lpstr>
      <vt:lpstr>Arial</vt:lpstr>
      <vt:lpstr>Helios Extended Bold</vt:lpstr>
      <vt:lpstr>Office Theme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Cherkasy presents</dc:title>
  <dc:creator>Yaroslav Solomianyi</dc:creator>
  <cp:lastModifiedBy>Ярослав Солом'яний</cp:lastModifiedBy>
  <cp:revision>3</cp:revision>
  <dcterms:created xsi:type="dcterms:W3CDTF">2006-08-16T00:00:00Z</dcterms:created>
  <dcterms:modified xsi:type="dcterms:W3CDTF">2024-11-07T19:56:27Z</dcterms:modified>
  <dc:identifier>DAGTDkWGydA</dc:identifier>
</cp:coreProperties>
</file>