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6" r:id="rId3"/>
    <p:sldId id="257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Helios Extended" panose="020B0604020202020204" charset="0"/>
      <p:regular r:id="rId9"/>
    </p:embeddedFont>
    <p:embeddedFont>
      <p:font typeface="Helios Extended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8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20.png"/><Relationship Id="rId21" Type="http://schemas.openxmlformats.org/officeDocument/2006/relationships/image" Target="../media/image34.png"/><Relationship Id="rId7" Type="http://schemas.openxmlformats.org/officeDocument/2006/relationships/image" Target="../media/image14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image" Target="../media/image10.jpeg"/><Relationship Id="rId16" Type="http://schemas.openxmlformats.org/officeDocument/2006/relationships/image" Target="../media/image29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19" Type="http://schemas.openxmlformats.org/officeDocument/2006/relationships/image" Target="../media/image32.png"/><Relationship Id="rId4" Type="http://schemas.openxmlformats.org/officeDocument/2006/relationships/image" Target="../media/image21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Relationship Id="rId22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127" b="-91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0" y="-216991"/>
            <a:ext cx="18390522" cy="10749528"/>
          </a:xfrm>
          <a:custGeom>
            <a:avLst/>
            <a:gdLst/>
            <a:ahLst/>
            <a:cxnLst/>
            <a:rect l="l" t="t" r="r" b="b"/>
            <a:pathLst>
              <a:path w="18390522" h="10749528">
                <a:moveTo>
                  <a:pt x="0" y="0"/>
                </a:moveTo>
                <a:lnTo>
                  <a:pt x="18390522" y="0"/>
                </a:lnTo>
                <a:lnTo>
                  <a:pt x="18390522" y="10749528"/>
                </a:lnTo>
                <a:lnTo>
                  <a:pt x="0" y="10749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037841" y="269961"/>
            <a:ext cx="5824545" cy="9813030"/>
            <a:chOff x="0" y="0"/>
            <a:chExt cx="7766060" cy="130840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66050" cy="13084048"/>
            </a:xfrm>
            <a:custGeom>
              <a:avLst/>
              <a:gdLst/>
              <a:ahLst/>
              <a:cxnLst/>
              <a:rect l="l" t="t" r="r" b="b"/>
              <a:pathLst>
                <a:path w="7766050" h="13084048">
                  <a:moveTo>
                    <a:pt x="0" y="0"/>
                  </a:moveTo>
                  <a:lnTo>
                    <a:pt x="7766050" y="0"/>
                  </a:lnTo>
                  <a:lnTo>
                    <a:pt x="7766050" y="13084048"/>
                  </a:lnTo>
                  <a:lnTo>
                    <a:pt x="0" y="13084048"/>
                  </a:lnTo>
                  <a:close/>
                </a:path>
              </a:pathLst>
            </a:custGeom>
            <a:solidFill>
              <a:srgbClr val="1B507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868921" y="9841158"/>
            <a:ext cx="7479577" cy="59358"/>
            <a:chOff x="0" y="0"/>
            <a:chExt cx="9972769" cy="791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870444" y="556200"/>
            <a:ext cx="7479577" cy="59358"/>
            <a:chOff x="0" y="0"/>
            <a:chExt cx="9972769" cy="791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4" b="-64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890233" y="8602503"/>
            <a:ext cx="2704331" cy="1413916"/>
            <a:chOff x="0" y="0"/>
            <a:chExt cx="3605775" cy="18852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05785" cy="1885188"/>
            </a:xfrm>
            <a:custGeom>
              <a:avLst/>
              <a:gdLst/>
              <a:ahLst/>
              <a:cxnLst/>
              <a:rect l="l" t="t" r="r" b="b"/>
              <a:pathLst>
                <a:path w="3605785" h="1885188">
                  <a:moveTo>
                    <a:pt x="0" y="0"/>
                  </a:moveTo>
                  <a:lnTo>
                    <a:pt x="3605785" y="0"/>
                  </a:lnTo>
                  <a:lnTo>
                    <a:pt x="3605785" y="1885188"/>
                  </a:lnTo>
                  <a:lnTo>
                    <a:pt x="0" y="1885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3717" b="-13720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467271" y="1422963"/>
            <a:ext cx="10622646" cy="318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50"/>
              </a:lnSpc>
            </a:pPr>
            <a:r>
              <a:rPr lang="en-US" sz="5000" b="1" spc="29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Municipal Enterprise "</a:t>
            </a:r>
            <a:r>
              <a:rPr lang="en-US" sz="5000" b="1" spc="29" dirty="0" err="1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Cherkasyvodokanal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"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67271" y="4826050"/>
            <a:ext cx="9509619" cy="306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3800" b="1" spc="19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Container-type cogeneration gas-piston unit for the Dnipro water treatment plant</a:t>
            </a:r>
          </a:p>
          <a:p>
            <a:pPr algn="l">
              <a:lnSpc>
                <a:spcPts val="4750"/>
              </a:lnSpc>
            </a:pPr>
            <a:endParaRPr lang="en-US" sz="3800" b="1" spc="19">
              <a:solidFill>
                <a:srgbClr val="154062"/>
              </a:solidFill>
              <a:latin typeface="Helios Extended Bold"/>
              <a:ea typeface="Helios Extended Bold"/>
              <a:cs typeface="Helios Extended Bold"/>
              <a:sym typeface="Helios Extended Bold"/>
            </a:endParaRP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9C9CC8DF-970A-4380-966A-746BDFD7D23E}"/>
              </a:ext>
            </a:extLst>
          </p:cNvPr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5691E035-4A29-46B2-920D-4A6C559CC95A}"/>
              </a:ext>
            </a:extLst>
          </p:cNvPr>
          <p:cNvSpPr/>
          <p:nvPr/>
        </p:nvSpPr>
        <p:spPr>
          <a:xfrm>
            <a:off x="245223" y="8748084"/>
            <a:ext cx="2009401" cy="1122753"/>
          </a:xfrm>
          <a:custGeom>
            <a:avLst/>
            <a:gdLst/>
            <a:ahLst/>
            <a:cxnLst/>
            <a:rect l="l" t="t" r="r" b="b"/>
            <a:pathLst>
              <a:path w="2009401" h="1122753">
                <a:moveTo>
                  <a:pt x="0" y="0"/>
                </a:moveTo>
                <a:lnTo>
                  <a:pt x="2009401" y="0"/>
                </a:lnTo>
                <a:lnTo>
                  <a:pt x="2009401" y="1122753"/>
                </a:lnTo>
                <a:lnTo>
                  <a:pt x="0" y="11227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17BCC3DA-0EF0-4901-AFBB-FC2BA8914243}"/>
              </a:ext>
            </a:extLst>
          </p:cNvPr>
          <p:cNvSpPr/>
          <p:nvPr/>
        </p:nvSpPr>
        <p:spPr>
          <a:xfrm>
            <a:off x="11661903" y="1028700"/>
            <a:ext cx="4635743" cy="8115086"/>
          </a:xfrm>
          <a:custGeom>
            <a:avLst/>
            <a:gdLst/>
            <a:ahLst/>
            <a:cxnLst/>
            <a:rect l="l" t="t" r="r" b="b"/>
            <a:pathLst>
              <a:path w="4635743" h="8115086">
                <a:moveTo>
                  <a:pt x="0" y="0"/>
                </a:moveTo>
                <a:lnTo>
                  <a:pt x="4635743" y="0"/>
                </a:lnTo>
                <a:lnTo>
                  <a:pt x="4635743" y="8115086"/>
                </a:lnTo>
                <a:lnTo>
                  <a:pt x="0" y="811508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87" r="-318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97019" y="2864051"/>
            <a:ext cx="10165970" cy="7253802"/>
            <a:chOff x="0" y="0"/>
            <a:chExt cx="2677457" cy="19104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77457" cy="1910466"/>
            </a:xfrm>
            <a:custGeom>
              <a:avLst/>
              <a:gdLst/>
              <a:ahLst/>
              <a:cxnLst/>
              <a:rect l="l" t="t" r="r" b="b"/>
              <a:pathLst>
                <a:path w="2677457" h="1910466">
                  <a:moveTo>
                    <a:pt x="0" y="0"/>
                  </a:moveTo>
                  <a:lnTo>
                    <a:pt x="2677457" y="0"/>
                  </a:lnTo>
                  <a:lnTo>
                    <a:pt x="2677457" y="1910466"/>
                  </a:lnTo>
                  <a:lnTo>
                    <a:pt x="0" y="1910466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677457" cy="19485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352914" y="-433499"/>
            <a:ext cx="19046131" cy="10914424"/>
            <a:chOff x="0" y="0"/>
            <a:chExt cx="5016265" cy="287458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16265" cy="2874581"/>
            </a:xfrm>
            <a:custGeom>
              <a:avLst/>
              <a:gdLst/>
              <a:ahLst/>
              <a:cxnLst/>
              <a:rect l="l" t="t" r="r" b="b"/>
              <a:pathLst>
                <a:path w="5016265" h="2874581">
                  <a:moveTo>
                    <a:pt x="0" y="0"/>
                  </a:moveTo>
                  <a:lnTo>
                    <a:pt x="5016265" y="0"/>
                  </a:lnTo>
                  <a:lnTo>
                    <a:pt x="5016265" y="2874581"/>
                  </a:lnTo>
                  <a:lnTo>
                    <a:pt x="0" y="2874581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16265" cy="2912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830208" y="3956082"/>
            <a:ext cx="817971" cy="500472"/>
            <a:chOff x="0" y="0"/>
            <a:chExt cx="215433" cy="13181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5433" cy="131812"/>
            </a:xfrm>
            <a:custGeom>
              <a:avLst/>
              <a:gdLst/>
              <a:ahLst/>
              <a:cxnLst/>
              <a:rect l="l" t="t" r="r" b="b"/>
              <a:pathLst>
                <a:path w="215433" h="131812">
                  <a:moveTo>
                    <a:pt x="0" y="0"/>
                  </a:moveTo>
                  <a:lnTo>
                    <a:pt x="215433" y="0"/>
                  </a:lnTo>
                  <a:lnTo>
                    <a:pt x="215433" y="131812"/>
                  </a:lnTo>
                  <a:lnTo>
                    <a:pt x="0" y="131812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15433" cy="1699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0962988" y="2864051"/>
            <a:ext cx="6788807" cy="7237020"/>
          </a:xfrm>
          <a:custGeom>
            <a:avLst/>
            <a:gdLst/>
            <a:ahLst/>
            <a:cxnLst/>
            <a:rect l="l" t="t" r="r" b="b"/>
            <a:pathLst>
              <a:path w="6788807" h="7237020">
                <a:moveTo>
                  <a:pt x="0" y="0"/>
                </a:moveTo>
                <a:lnTo>
                  <a:pt x="6788807" y="0"/>
                </a:lnTo>
                <a:lnTo>
                  <a:pt x="6788807" y="7237020"/>
                </a:lnTo>
                <a:lnTo>
                  <a:pt x="0" y="7237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7514" r="-57546" b="-2801"/>
            </a:stretch>
          </a:blipFill>
        </p:spPr>
      </p:sp>
      <p:sp>
        <p:nvSpPr>
          <p:cNvPr id="19" name="Freeform 19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-2555125" y="6877119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999599" y="9340744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4"/>
                </a:lnTo>
                <a:lnTo>
                  <a:pt x="0" y="8280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8851" r="-191602" b="-48017"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6710397" y="9363556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50"/>
                </a:lnTo>
                <a:lnTo>
                  <a:pt x="0" y="7824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797019" y="1028700"/>
            <a:ext cx="16746266" cy="1596107"/>
            <a:chOff x="0" y="0"/>
            <a:chExt cx="4410539" cy="42037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410539" cy="420374"/>
            </a:xfrm>
            <a:custGeom>
              <a:avLst/>
              <a:gdLst/>
              <a:ahLst/>
              <a:cxnLst/>
              <a:rect l="l" t="t" r="r" b="b"/>
              <a:pathLst>
                <a:path w="4410539" h="420374">
                  <a:moveTo>
                    <a:pt x="0" y="0"/>
                  </a:moveTo>
                  <a:lnTo>
                    <a:pt x="4410539" y="0"/>
                  </a:lnTo>
                  <a:lnTo>
                    <a:pt x="4410539" y="420374"/>
                  </a:lnTo>
                  <a:lnTo>
                    <a:pt x="0" y="42037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4410539" cy="458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8" name="AutoShape 28"/>
          <p:cNvSpPr/>
          <p:nvPr/>
        </p:nvSpPr>
        <p:spPr>
          <a:xfrm>
            <a:off x="1793090" y="3266847"/>
            <a:ext cx="8373494" cy="38100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29" name="AutoShape 29"/>
          <p:cNvSpPr/>
          <p:nvPr/>
        </p:nvSpPr>
        <p:spPr>
          <a:xfrm>
            <a:off x="1693256" y="9867704"/>
            <a:ext cx="8373494" cy="38100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30" name="Freeform 30"/>
          <p:cNvSpPr/>
          <p:nvPr/>
        </p:nvSpPr>
        <p:spPr>
          <a:xfrm>
            <a:off x="5486692" y="3615172"/>
            <a:ext cx="1465958" cy="1408541"/>
          </a:xfrm>
          <a:custGeom>
            <a:avLst/>
            <a:gdLst/>
            <a:ahLst/>
            <a:cxnLst/>
            <a:rect l="l" t="t" r="r" b="b"/>
            <a:pathLst>
              <a:path w="1465958" h="1408541">
                <a:moveTo>
                  <a:pt x="0" y="0"/>
                </a:moveTo>
                <a:lnTo>
                  <a:pt x="1465957" y="0"/>
                </a:lnTo>
                <a:lnTo>
                  <a:pt x="1465957" y="1408541"/>
                </a:lnTo>
                <a:lnTo>
                  <a:pt x="0" y="14085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589099" y="1136198"/>
            <a:ext cx="15954186" cy="1208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5"/>
              </a:lnSpc>
            </a:pPr>
            <a:r>
              <a:rPr lang="en-US" sz="3425" b="1" spc="2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Municipal Enterprise "Cherkasyvodokanal"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04322" y="5355310"/>
            <a:ext cx="9351031" cy="2025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1"/>
              </a:lnSpc>
            </a:pPr>
            <a:endParaRPr/>
          </a:p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Purchase of a 1MW </a:t>
            </a:r>
          </a:p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container-type cogeneration gas-piston unit </a:t>
            </a:r>
          </a:p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for the Dnipro water treatment plant</a:t>
            </a:r>
          </a:p>
          <a:p>
            <a:pPr algn="ctr">
              <a:lnSpc>
                <a:spcPts val="3161"/>
              </a:lnSpc>
            </a:pPr>
            <a:endParaRPr lang="en-US" sz="2797" spc="47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757114" y="8844214"/>
            <a:ext cx="8445447" cy="735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sz="2636" b="1" spc="15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total cost of the project </a:t>
            </a:r>
          </a:p>
          <a:p>
            <a:pPr algn="ctr">
              <a:lnSpc>
                <a:spcPts val="2794"/>
              </a:lnSpc>
            </a:pPr>
            <a:r>
              <a:rPr lang="en-US" sz="2636" b="1" spc="15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  ≈ 578 894 EUR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87" r="-318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07741" y="-346979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7222" y="2543188"/>
            <a:ext cx="8702532" cy="7059099"/>
            <a:chOff x="0" y="0"/>
            <a:chExt cx="2292025" cy="18591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92025" cy="1859187"/>
            </a:xfrm>
            <a:custGeom>
              <a:avLst/>
              <a:gdLst/>
              <a:ahLst/>
              <a:cxnLst/>
              <a:rect l="l" t="t" r="r" b="b"/>
              <a:pathLst>
                <a:path w="2292025" h="1859187">
                  <a:moveTo>
                    <a:pt x="0" y="0"/>
                  </a:moveTo>
                  <a:lnTo>
                    <a:pt x="2292025" y="0"/>
                  </a:lnTo>
                  <a:lnTo>
                    <a:pt x="2292025" y="1859187"/>
                  </a:lnTo>
                  <a:lnTo>
                    <a:pt x="0" y="185918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292025" cy="1897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41633" y="8197255"/>
            <a:ext cx="583577" cy="573365"/>
          </a:xfrm>
          <a:custGeom>
            <a:avLst/>
            <a:gdLst/>
            <a:ahLst/>
            <a:cxnLst/>
            <a:rect l="l" t="t" r="r" b="b"/>
            <a:pathLst>
              <a:path w="583577" h="573365">
                <a:moveTo>
                  <a:pt x="0" y="0"/>
                </a:moveTo>
                <a:lnTo>
                  <a:pt x="583577" y="0"/>
                </a:lnTo>
                <a:lnTo>
                  <a:pt x="583577" y="573365"/>
                </a:lnTo>
                <a:lnTo>
                  <a:pt x="0" y="573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347222" y="485742"/>
            <a:ext cx="17405065" cy="1914724"/>
            <a:chOff x="0" y="0"/>
            <a:chExt cx="4584050" cy="50428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84050" cy="504289"/>
            </a:xfrm>
            <a:custGeom>
              <a:avLst/>
              <a:gdLst/>
              <a:ahLst/>
              <a:cxnLst/>
              <a:rect l="l" t="t" r="r" b="b"/>
              <a:pathLst>
                <a:path w="4584050" h="504289">
                  <a:moveTo>
                    <a:pt x="0" y="0"/>
                  </a:moveTo>
                  <a:lnTo>
                    <a:pt x="4584050" y="0"/>
                  </a:lnTo>
                  <a:lnTo>
                    <a:pt x="4584050" y="504289"/>
                  </a:lnTo>
                  <a:lnTo>
                    <a:pt x="0" y="504289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84050" cy="542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67315" y="2543188"/>
            <a:ext cx="8584972" cy="7059099"/>
            <a:chOff x="0" y="0"/>
            <a:chExt cx="2261062" cy="185918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261063" cy="1859187"/>
            </a:xfrm>
            <a:custGeom>
              <a:avLst/>
              <a:gdLst/>
              <a:ahLst/>
              <a:cxnLst/>
              <a:rect l="l" t="t" r="r" b="b"/>
              <a:pathLst>
                <a:path w="2261063" h="1859187">
                  <a:moveTo>
                    <a:pt x="0" y="0"/>
                  </a:moveTo>
                  <a:lnTo>
                    <a:pt x="2261063" y="0"/>
                  </a:lnTo>
                  <a:lnTo>
                    <a:pt x="2261063" y="1859187"/>
                  </a:lnTo>
                  <a:lnTo>
                    <a:pt x="0" y="185918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261062" cy="1897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226810" y="7437887"/>
            <a:ext cx="6778625" cy="3210272"/>
            <a:chOff x="0" y="0"/>
            <a:chExt cx="1501729" cy="7112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15874926" y="6469557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-2979212" y="8281618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5999599" y="9340744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4"/>
                </a:lnTo>
                <a:lnTo>
                  <a:pt x="0" y="8280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8851" r="-191602" b="-48017"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710397" y="9363556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50"/>
                </a:lnTo>
                <a:lnTo>
                  <a:pt x="0" y="7824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9583709" y="5382430"/>
            <a:ext cx="549733" cy="568934"/>
          </a:xfrm>
          <a:custGeom>
            <a:avLst/>
            <a:gdLst/>
            <a:ahLst/>
            <a:cxnLst/>
            <a:rect l="l" t="t" r="r" b="b"/>
            <a:pathLst>
              <a:path w="549733" h="568934">
                <a:moveTo>
                  <a:pt x="0" y="0"/>
                </a:moveTo>
                <a:lnTo>
                  <a:pt x="549733" y="0"/>
                </a:lnTo>
                <a:lnTo>
                  <a:pt x="549733" y="568934"/>
                </a:lnTo>
                <a:lnTo>
                  <a:pt x="0" y="5689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9628211" y="7854769"/>
            <a:ext cx="479587" cy="479587"/>
          </a:xfrm>
          <a:custGeom>
            <a:avLst/>
            <a:gdLst/>
            <a:ahLst/>
            <a:cxnLst/>
            <a:rect l="l" t="t" r="r" b="b"/>
            <a:pathLst>
              <a:path w="479587" h="479587">
                <a:moveTo>
                  <a:pt x="0" y="0"/>
                </a:moveTo>
                <a:lnTo>
                  <a:pt x="479587" y="0"/>
                </a:lnTo>
                <a:lnTo>
                  <a:pt x="479587" y="479587"/>
                </a:lnTo>
                <a:lnTo>
                  <a:pt x="0" y="47958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876704" y="5382430"/>
            <a:ext cx="575160" cy="575880"/>
          </a:xfrm>
          <a:custGeom>
            <a:avLst/>
            <a:gdLst/>
            <a:ahLst/>
            <a:cxnLst/>
            <a:rect l="l" t="t" r="r" b="b"/>
            <a:pathLst>
              <a:path w="575160" h="575880">
                <a:moveTo>
                  <a:pt x="0" y="0"/>
                </a:moveTo>
                <a:lnTo>
                  <a:pt x="575160" y="0"/>
                </a:lnTo>
                <a:lnTo>
                  <a:pt x="575160" y="575880"/>
                </a:lnTo>
                <a:lnTo>
                  <a:pt x="0" y="57588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9571335" y="6683364"/>
            <a:ext cx="586248" cy="586248"/>
          </a:xfrm>
          <a:custGeom>
            <a:avLst/>
            <a:gdLst/>
            <a:ahLst/>
            <a:cxnLst/>
            <a:rect l="l" t="t" r="r" b="b"/>
            <a:pathLst>
              <a:path w="586248" h="586248">
                <a:moveTo>
                  <a:pt x="0" y="0"/>
                </a:moveTo>
                <a:lnTo>
                  <a:pt x="586248" y="0"/>
                </a:lnTo>
                <a:lnTo>
                  <a:pt x="586248" y="586248"/>
                </a:lnTo>
                <a:lnTo>
                  <a:pt x="0" y="58624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918063" y="4211294"/>
            <a:ext cx="492442" cy="659889"/>
          </a:xfrm>
          <a:custGeom>
            <a:avLst/>
            <a:gdLst/>
            <a:ahLst/>
            <a:cxnLst/>
            <a:rect l="l" t="t" r="r" b="b"/>
            <a:pathLst>
              <a:path w="492442" h="659889">
                <a:moveTo>
                  <a:pt x="0" y="0"/>
                </a:moveTo>
                <a:lnTo>
                  <a:pt x="492442" y="0"/>
                </a:lnTo>
                <a:lnTo>
                  <a:pt x="492442" y="659888"/>
                </a:lnTo>
                <a:lnTo>
                  <a:pt x="0" y="65988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903358" y="6835764"/>
            <a:ext cx="548506" cy="568400"/>
          </a:xfrm>
          <a:custGeom>
            <a:avLst/>
            <a:gdLst/>
            <a:ahLst/>
            <a:cxnLst/>
            <a:rect l="l" t="t" r="r" b="b"/>
            <a:pathLst>
              <a:path w="548506" h="568400">
                <a:moveTo>
                  <a:pt x="0" y="0"/>
                </a:moveTo>
                <a:lnTo>
                  <a:pt x="548506" y="0"/>
                </a:lnTo>
                <a:lnTo>
                  <a:pt x="548506" y="568400"/>
                </a:lnTo>
                <a:lnTo>
                  <a:pt x="0" y="5684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9583709" y="4541238"/>
            <a:ext cx="561500" cy="585658"/>
          </a:xfrm>
          <a:custGeom>
            <a:avLst/>
            <a:gdLst/>
            <a:ahLst/>
            <a:cxnLst/>
            <a:rect l="l" t="t" r="r" b="b"/>
            <a:pathLst>
              <a:path w="561500" h="585658">
                <a:moveTo>
                  <a:pt x="0" y="0"/>
                </a:moveTo>
                <a:lnTo>
                  <a:pt x="561500" y="0"/>
                </a:lnTo>
                <a:lnTo>
                  <a:pt x="561500" y="585659"/>
                </a:lnTo>
                <a:lnTo>
                  <a:pt x="0" y="58565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1679807" y="4299608"/>
            <a:ext cx="6765146" cy="485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5"/>
              </a:lnSpc>
            </a:pPr>
            <a:r>
              <a:rPr lang="en-US" sz="2845" spc="48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purchase of equipment</a:t>
            </a: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215"/>
              </a:lnSpc>
            </a:pPr>
            <a:r>
              <a:rPr lang="en-US" sz="2845" spc="48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installation of equipment</a:t>
            </a: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215"/>
              </a:lnSpc>
            </a:pPr>
            <a:r>
              <a:rPr lang="en-US" sz="2845" spc="48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commissioning works of the </a:t>
            </a:r>
          </a:p>
          <a:p>
            <a:pPr algn="l">
              <a:lnSpc>
                <a:spcPts val="3215"/>
              </a:lnSpc>
            </a:pPr>
            <a:r>
              <a:rPr lang="en-US" sz="2845" spc="48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wind power plant;</a:t>
            </a: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215"/>
              </a:lnSpc>
            </a:pPr>
            <a:r>
              <a:rPr lang="en-US" sz="2845" spc="48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electric capacity of 1MW</a:t>
            </a:r>
          </a:p>
          <a:p>
            <a:pPr algn="l">
              <a:lnSpc>
                <a:spcPts val="3215"/>
              </a:lnSpc>
            </a:pPr>
            <a:endParaRPr lang="en-US" sz="2845" spc="48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0427139" y="3812379"/>
            <a:ext cx="7099704" cy="574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94"/>
              </a:lnSpc>
            </a:pPr>
            <a:endParaRPr/>
          </a:p>
          <a:p>
            <a:pPr algn="l">
              <a:lnSpc>
                <a:spcPts val="2440"/>
              </a:lnSpc>
            </a:pPr>
            <a:endParaRPr/>
          </a:p>
          <a:p>
            <a:pPr algn="l">
              <a:lnSpc>
                <a:spcPts val="2440"/>
              </a:lnSpc>
            </a:pPr>
            <a:r>
              <a:rPr lang="en-US" sz="2160" spc="36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provision of 24-hour water supply and drainage to the residents of Cherkasy, in conditions of war and blackouts</a:t>
            </a:r>
          </a:p>
          <a:p>
            <a:pPr algn="l">
              <a:lnSpc>
                <a:spcPts val="2440"/>
              </a:lnSpc>
            </a:pPr>
            <a:endParaRPr lang="en-US" sz="2160" spc="36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440"/>
              </a:lnSpc>
            </a:pPr>
            <a:r>
              <a:rPr lang="en-US" sz="2160" spc="36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reducing the risks of environmental pollution</a:t>
            </a:r>
          </a:p>
          <a:p>
            <a:pPr algn="l">
              <a:lnSpc>
                <a:spcPts val="4730"/>
              </a:lnSpc>
            </a:pPr>
            <a:endParaRPr lang="en-US" sz="2160" spc="36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440"/>
              </a:lnSpc>
            </a:pPr>
            <a:r>
              <a:rPr lang="en-US" sz="2160" spc="36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providing electrical and thermal energy to the facilities of the Dnipro water treatment plant, including during blackouts</a:t>
            </a:r>
          </a:p>
          <a:p>
            <a:pPr algn="l">
              <a:lnSpc>
                <a:spcPts val="2440"/>
              </a:lnSpc>
            </a:pPr>
            <a:endParaRPr lang="en-US" sz="2160" spc="36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440"/>
              </a:lnSpc>
            </a:pPr>
            <a:r>
              <a:rPr lang="en-US" sz="2160" spc="36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269 000 city residents will receive </a:t>
            </a:r>
          </a:p>
          <a:p>
            <a:pPr algn="l">
              <a:lnSpc>
                <a:spcPts val="2440"/>
              </a:lnSpc>
            </a:pPr>
            <a:r>
              <a:rPr lang="en-US" sz="2160" spc="36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high-quality centralized water supply </a:t>
            </a:r>
          </a:p>
          <a:p>
            <a:pPr algn="l">
              <a:lnSpc>
                <a:spcPts val="2440"/>
              </a:lnSpc>
            </a:pPr>
            <a:r>
              <a:rPr lang="en-US" sz="2160" spc="36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services</a:t>
            </a:r>
          </a:p>
          <a:p>
            <a:pPr algn="l">
              <a:lnSpc>
                <a:spcPts val="2440"/>
              </a:lnSpc>
            </a:pPr>
            <a:endParaRPr lang="en-US" sz="2160" spc="36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440"/>
              </a:lnSpc>
            </a:pPr>
            <a:endParaRPr lang="en-US" sz="2160" spc="36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440"/>
              </a:lnSpc>
            </a:pPr>
            <a:endParaRPr lang="en-US" sz="2160" spc="36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71422" y="1047750"/>
            <a:ext cx="17687804" cy="916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9"/>
              </a:lnSpc>
            </a:pPr>
            <a:r>
              <a:rPr lang="en-US" sz="3320" b="1" spc="19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Purchase of a wind power plant and a 1MW container-type cogeneration gas-piston unit for the Dnipro water treatment plant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43373" y="2911215"/>
            <a:ext cx="8406381" cy="874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5"/>
              </a:lnSpc>
            </a:pPr>
            <a:r>
              <a:rPr lang="en-US" sz="2960" b="1" spc="5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projects include the </a:t>
            </a:r>
          </a:p>
          <a:p>
            <a:pPr algn="l">
              <a:lnSpc>
                <a:spcPts val="3345"/>
              </a:lnSpc>
            </a:pPr>
            <a:r>
              <a:rPr lang="en-US" sz="2960" b="1" spc="5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following works: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612291" y="2911215"/>
            <a:ext cx="7647009" cy="874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5"/>
              </a:lnSpc>
            </a:pPr>
            <a:r>
              <a:rPr lang="en-US" sz="2960" b="1" spc="5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Social significance of the projects: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163</Words>
  <Application>Microsoft Office PowerPoint</Application>
  <PresentationFormat>Довільний</PresentationFormat>
  <Paragraphs>36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8" baseType="lpstr">
      <vt:lpstr>Helios Extended</vt:lpstr>
      <vt:lpstr>Helios Extended Bold</vt:lpstr>
      <vt:lpstr>Calibri</vt:lpstr>
      <vt:lpstr>Arial</vt:lpstr>
      <vt:lpstr>Office Theme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Cherkasy presents</dc:title>
  <dc:creator>Mars</dc:creator>
  <cp:lastModifiedBy>Ярослав Солом'яний</cp:lastModifiedBy>
  <cp:revision>4</cp:revision>
  <dcterms:created xsi:type="dcterms:W3CDTF">2006-08-16T00:00:00Z</dcterms:created>
  <dcterms:modified xsi:type="dcterms:W3CDTF">2024-11-07T20:56:35Z</dcterms:modified>
  <dc:identifier>DAGTDkWGydA</dc:identifier>
</cp:coreProperties>
</file>