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208" y="1176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63FA-BA35-A545-BABC-B4F72F26A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C0E2B-F3EA-BE4B-8BDA-B6667ED10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0DAC-17F5-C943-8727-A1F32F63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F8AC-52D0-F540-A501-95C160DB441E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6C2F8-AE63-C74D-B81A-4272E53F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E47DC-2665-9043-BA45-EB4E737D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237A-C493-FE45-9554-3FB29B8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7809-A46A-A044-A054-02A3E3FB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809B3-C016-6944-97AD-9A38AA94F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BBC4D-2299-CE47-A06B-2B5281D5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F8AC-52D0-F540-A501-95C160DB441E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3B801-2239-B740-A1C8-F18AC96D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EB8FC-76BB-9F48-B7B8-AE32A8DB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237A-C493-FE45-9554-3FB29B8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6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A8B6D-443D-BC49-A75F-E4CE4381E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E845F-5011-2642-9B3F-CFEA89F69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D1555-D857-2946-A56A-653B5C33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F8AC-52D0-F540-A501-95C160DB441E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5040-C688-7E4D-BB32-D10BB064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752DF-D5BB-D541-B65F-2047816B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237A-C493-FE45-9554-3FB29B8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E6DF-6EAD-284A-B659-D84D1567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718C-F285-E547-95BA-24FCBA45F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D65E-4751-AC43-B8D4-37C58C99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F8AC-52D0-F540-A501-95C160DB441E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8C75-CBF0-1847-A654-9975C596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F02A2-A9AE-C243-9EBF-7889DDA3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237A-C493-FE45-9554-3FB29B8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9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5A74-46B7-9E45-85BF-A584F91D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C0A63-164F-4C4B-AABD-2A4CB305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9190E-066B-734F-9575-8C438806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F8AC-52D0-F540-A501-95C160DB441E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97AF1-606F-2B4C-9D28-2AC89728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5ED5-B1C7-3B44-A91B-B343F009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237A-C493-FE45-9554-3FB29B8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8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DA47-B788-A44B-A219-A2B7DF3A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7E2ED-B5E6-9E4D-9670-70917F475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6EF53-4A97-5645-8B1B-D5E778B8F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44ACF-0590-1C41-B252-1BA2D59A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F8AC-52D0-F540-A501-95C160DB441E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E4ED6-8510-D943-BC55-DA23D3E5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AB2E8-DECC-EF4F-AF9F-76E1CB65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237A-C493-FE45-9554-3FB29B8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6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6762-0E4D-5C44-9225-BC3DA3A5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1D7C8-A231-3A4C-96B0-0256EEB5B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1CA0F-6A15-4E42-8955-F27E2AEBA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2FA8C-B409-0240-9572-205800314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8357A-F64C-9943-95D5-4883A83BE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AA832-4C0D-8D42-B104-CBD5C0EE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F8AC-52D0-F540-A501-95C160DB441E}" type="datetimeFigureOut">
              <a:rPr lang="en-US" smtClean="0"/>
              <a:t>6/8/22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07E3B-0D70-DA4E-AFD1-30218DAC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B080B-FF8C-634E-B074-E6D8240D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237A-C493-FE45-9554-3FB29B8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1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481C-33A4-A346-80CB-E1D795B1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92E2E-1366-BD48-B5E4-DD9A949C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F8AC-52D0-F540-A501-95C160DB441E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C580D-6385-CB47-8346-B3B21290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37D94-D92F-BF4F-89C1-BBBEA925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237A-C493-FE45-9554-3FB29B8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0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A4037-0A9F-2445-9384-5A59011F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F8AC-52D0-F540-A501-95C160DB441E}" type="datetimeFigureOut">
              <a:rPr lang="en-US" smtClean="0"/>
              <a:t>6/8/22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EAE49-E8EA-2B43-B8B3-D817977B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2C7AE-9A01-9F43-AC4F-FB6E1FB6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237A-C493-FE45-9554-3FB29B8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1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46AA-01D3-584A-922E-349154C3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4C07-C23E-454E-8346-4468DCE8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858E0-850D-344A-8AF2-6AEAFF33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591AC-2ECB-F94C-B826-CBA45389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F8AC-52D0-F540-A501-95C160DB441E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D165A-4CA0-CA43-87C4-2C10725A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97F3A-CB01-4C43-B169-D74048AA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237A-C493-FE45-9554-3FB29B8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1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D577-E265-4E4F-A81D-8D8543F2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1558F-BBE2-3E47-96C6-964F7BC51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C06FD-F239-ED48-9BA0-C72566065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4446B-376D-004A-9715-4D31876D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F8AC-52D0-F540-A501-95C160DB441E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852DD-FC13-E349-9EE1-0B7F5435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26EAD-4CA1-0946-8E56-47E25F83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237A-C493-FE45-9554-3FB29B8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73956-C4E3-3F48-B4AA-C4014AC1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F6DB-DFC6-844A-A896-F1D9ACE69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2539A-F8EC-C044-818E-FBFD5C2D9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2F8AC-52D0-F540-A501-95C160DB441E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02FE-DCF6-574B-A7E7-AECF22AAD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617C-F02D-B146-8148-537EE970A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9237A-C493-FE45-9554-3FB29B8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7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%3A%2F%2Fupload.wikimedia.org%2Fwikipedia%2Fcommons%2Fthumb%2F4%2F43%2FAsian_Development_Bank_logo.svg%2F1200px-Asian_Development_Bank_logo.svg.png&amp;imgrefurl=https%3A%2F%2Fen.wikipedia.org%2Fwiki%2FAsian_Development_Bank&amp;tbnid=6b92Nqtr-iLPwM&amp;vet=12ahUKEwiI4Yb-0uv3AhURSfUHHVO5CPoQMygAegUIARDHAQ..i&amp;docid=LIzmVgZHR4aKGM&amp;w=1200&amp;h=1200&amp;q=adb%20logo&amp;client=firefox-b-d&amp;ved=2ahUKEwiI4Yb-0uv3AhURSfUHHVO5CPoQMygAegUIARDHAQ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905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6F3664-7D08-7045-8252-FBEF126E6AEC}"/>
              </a:ext>
            </a:extLst>
          </p:cNvPr>
          <p:cNvSpPr txBox="1"/>
          <p:nvPr/>
        </p:nvSpPr>
        <p:spPr>
          <a:xfrm>
            <a:off x="4311755" y="-83470"/>
            <a:ext cx="334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n>
                  <a:solidFill>
                    <a:schemeClr val="tx1"/>
                  </a:solidFill>
                </a:ln>
                <a:effectLst/>
                <a:latin typeface="Edwardian Script ITC" panose="030303020407070D0804" pitchFamily="66" charset="77"/>
                <a:ea typeface="Verdana" panose="020B0604030504040204" pitchFamily="34" charset="0"/>
                <a:cs typeface="Verdana" panose="020B0604030504040204" pitchFamily="34" charset="0"/>
              </a:rPr>
              <a:t>Food Security </a:t>
            </a:r>
            <a:r>
              <a:rPr lang="en-US" sz="3200" dirty="0">
                <a:ln>
                  <a:solidFill>
                    <a:schemeClr val="tx1"/>
                  </a:solidFill>
                </a:ln>
                <a:effectLst/>
                <a:latin typeface="Edwardian Script ITC" panose="030303020407070D0804" pitchFamily="66" charset="77"/>
                <a:ea typeface="Verdana" panose="020B0604030504040204" pitchFamily="34" charset="0"/>
                <a:cs typeface="Verdana" panose="020B0604030504040204" pitchFamily="34" charset="0"/>
              </a:rPr>
              <a:t>Tracker</a:t>
            </a:r>
            <a:endParaRPr lang="en-US" sz="3200" dirty="0">
              <a:ln>
                <a:solidFill>
                  <a:schemeClr val="tx1"/>
                </a:solidFill>
              </a:ln>
              <a:effectLst/>
              <a:latin typeface="Edwardian Script ITC" panose="030303020407070D0804" pitchFamily="66" charset="77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2" descr="Asian Development Bank - Wikipedia">
            <a:hlinkClick r:id="rId2"/>
            <a:extLst>
              <a:ext uri="{FF2B5EF4-FFF2-40B4-BE49-F238E27FC236}">
                <a16:creationId xmlns:a16="http://schemas.microsoft.com/office/drawing/2014/main" id="{A4259021-AF91-954B-A3A3-A9C5DABB2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253" y="74703"/>
            <a:ext cx="356477" cy="35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6B55A-EB6C-054D-8E42-2DE89DCCF3B5}"/>
              </a:ext>
            </a:extLst>
          </p:cNvPr>
          <p:cNvSpPr txBox="1"/>
          <p:nvPr/>
        </p:nvSpPr>
        <p:spPr>
          <a:xfrm>
            <a:off x="5421327" y="362806"/>
            <a:ext cx="1352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June 2022 Edition 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D5236348-FDDD-7044-834F-C2E5B3DF1C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DDDDDD"/>
              </a:clrFrom>
              <a:clrTo>
                <a:srgbClr val="DDDD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9"/>
          <a:stretch/>
        </p:blipFill>
        <p:spPr>
          <a:xfrm>
            <a:off x="3493201" y="853105"/>
            <a:ext cx="5121341" cy="3184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F86E41-49E3-814A-98BD-01C477E607D9}"/>
              </a:ext>
            </a:extLst>
          </p:cNvPr>
          <p:cNvSpPr txBox="1"/>
          <p:nvPr/>
        </p:nvSpPr>
        <p:spPr>
          <a:xfrm>
            <a:off x="192052" y="761600"/>
            <a:ext cx="2676296" cy="563231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>
              <a:latin typeface="Ideal Sans Medium" pitchFamily="2" charset="0"/>
              <a:cs typeface="Ideal Sans Medium" pitchFamily="2" charset="0"/>
            </a:endParaRPr>
          </a:p>
          <a:p>
            <a:endParaRPr lang="en-US">
              <a:latin typeface="Ideal Sans Medium" pitchFamily="2" charset="0"/>
              <a:cs typeface="Ideal Sans Medium" pitchFamily="2" charset="0"/>
            </a:endParaRPr>
          </a:p>
          <a:p>
            <a:endParaRPr lang="en-US">
              <a:latin typeface="Ideal Sans Medium" pitchFamily="2" charset="0"/>
              <a:cs typeface="Ideal Sans Medium" pitchFamily="2" charset="0"/>
            </a:endParaRPr>
          </a:p>
          <a:p>
            <a:endParaRPr lang="en-US">
              <a:latin typeface="Ideal Sans Medium" pitchFamily="2" charset="0"/>
              <a:cs typeface="Ideal Sans Medium" pitchFamily="2" charset="0"/>
            </a:endParaRPr>
          </a:p>
          <a:p>
            <a:endParaRPr lang="en-US">
              <a:latin typeface="Ideal Sans Medium" pitchFamily="2" charset="0"/>
              <a:cs typeface="Ideal Sans Medium" pitchFamily="2" charset="0"/>
            </a:endParaRPr>
          </a:p>
          <a:p>
            <a:endParaRPr lang="en-US">
              <a:latin typeface="Ideal Sans Medium" pitchFamily="2" charset="0"/>
              <a:cs typeface="Ideal Sans Medium" pitchFamily="2" charset="0"/>
            </a:endParaRPr>
          </a:p>
          <a:p>
            <a:endParaRPr lang="en-US">
              <a:latin typeface="Ideal Sans Medium" pitchFamily="2" charset="0"/>
              <a:cs typeface="Ideal Sans Medium" pitchFamily="2" charset="0"/>
            </a:endParaRPr>
          </a:p>
          <a:p>
            <a:endParaRPr lang="en-US">
              <a:latin typeface="Ideal Sans Medium" pitchFamily="2" charset="0"/>
              <a:cs typeface="Ideal Sans Medium" pitchFamily="2" charset="0"/>
            </a:endParaRPr>
          </a:p>
          <a:p>
            <a:endParaRPr lang="en-US">
              <a:latin typeface="Ideal Sans Medium" pitchFamily="2" charset="0"/>
              <a:cs typeface="Ideal Sans Medium" pitchFamily="2" charset="0"/>
            </a:endParaRPr>
          </a:p>
          <a:p>
            <a:endParaRPr lang="en-US">
              <a:latin typeface="Ideal Sans Medium" pitchFamily="2" charset="0"/>
              <a:cs typeface="Ideal Sans Medium" pitchFamily="2" charset="0"/>
            </a:endParaRPr>
          </a:p>
          <a:p>
            <a:endParaRPr lang="en-US">
              <a:latin typeface="Ideal Sans Medium" pitchFamily="2" charset="0"/>
              <a:cs typeface="Ideal Sans Medium" pitchFamily="2" charset="0"/>
            </a:endParaRPr>
          </a:p>
          <a:p>
            <a:endParaRPr lang="en-US">
              <a:latin typeface="Ideal Sans Medium" pitchFamily="2" charset="0"/>
              <a:cs typeface="Ideal Sans Medium" pitchFamily="2" charset="0"/>
            </a:endParaRPr>
          </a:p>
          <a:p>
            <a:endParaRPr lang="en-US">
              <a:latin typeface="Ideal Sans Medium" pitchFamily="2" charset="0"/>
              <a:cs typeface="Ideal Sans Medium" pitchFamily="2" charset="0"/>
            </a:endParaRPr>
          </a:p>
          <a:p>
            <a:endParaRPr lang="en-US">
              <a:latin typeface="Ideal Sans Medium" pitchFamily="2" charset="0"/>
              <a:cs typeface="Ideal Sans Medium" pitchFamily="2" charset="0"/>
            </a:endParaRPr>
          </a:p>
          <a:p>
            <a:endParaRPr lang="en-US">
              <a:latin typeface="Ideal Sans Medium" pitchFamily="2" charset="0"/>
              <a:cs typeface="Ideal Sans Medium" pitchFamily="2" charset="0"/>
            </a:endParaRPr>
          </a:p>
          <a:p>
            <a:endParaRPr lang="en-US">
              <a:latin typeface="Ideal Sans Medium" pitchFamily="2" charset="0"/>
              <a:cs typeface="Ideal Sans Medium" pitchFamily="2" charset="0"/>
            </a:endParaRPr>
          </a:p>
          <a:p>
            <a:endParaRPr lang="en-US">
              <a:latin typeface="Ideal Sans Medium" pitchFamily="2" charset="0"/>
              <a:cs typeface="Ideal Sans Medium" pitchFamily="2" charset="0"/>
            </a:endParaRPr>
          </a:p>
          <a:p>
            <a:endParaRPr lang="en-US">
              <a:latin typeface="Ideal Sans Medium" pitchFamily="2" charset="0"/>
              <a:cs typeface="Ideal Sans Medium" pitchFamily="2" charset="0"/>
            </a:endParaRPr>
          </a:p>
          <a:p>
            <a:endParaRPr lang="en-US">
              <a:latin typeface="Ideal Sans Medium" pitchFamily="2" charset="0"/>
              <a:cs typeface="Ideal Sans Medium" pitchFamily="2" charset="0"/>
            </a:endParaRPr>
          </a:p>
          <a:p>
            <a:endParaRPr lang="en-US" sz="500">
              <a:latin typeface="Ideal Sans Medium" pitchFamily="2" charset="0"/>
              <a:cs typeface="Ideal Sans Medium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5D1B1-110D-834C-83DF-1429318A06DF}"/>
              </a:ext>
            </a:extLst>
          </p:cNvPr>
          <p:cNvSpPr txBox="1"/>
          <p:nvPr/>
        </p:nvSpPr>
        <p:spPr>
          <a:xfrm>
            <a:off x="388703" y="1074253"/>
            <a:ext cx="3104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Ideal Sans Medium" pitchFamily="2" charset="0"/>
                <a:cs typeface="Ideal Sans Medium" pitchFamily="2" charset="0"/>
              </a:rPr>
              <a:t>Food-related Commodity Prices</a:t>
            </a:r>
            <a:r>
              <a:rPr lang="en-US" sz="1100" b="1" baseline="30000" dirty="0">
                <a:latin typeface="Ideal Sans Medium" pitchFamily="2" charset="0"/>
                <a:cs typeface="Ideal Sans Medium" pitchFamily="2" charset="0"/>
              </a:rPr>
              <a:t>1</a:t>
            </a:r>
          </a:p>
          <a:p>
            <a:pPr algn="ctr"/>
            <a:r>
              <a:rPr lang="en-US" sz="1100" b="1" dirty="0">
                <a:latin typeface="Ideal Sans Medium" pitchFamily="2" charset="0"/>
                <a:cs typeface="Ideal Sans Medium" pitchFamily="2" charset="0"/>
              </a:rPr>
              <a:t> (Change in %)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387CC2F-5961-0F4D-B238-CE7E0898C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79185"/>
              </p:ext>
            </p:extLst>
          </p:nvPr>
        </p:nvGraphicFramePr>
        <p:xfrm>
          <a:off x="329333" y="1576783"/>
          <a:ext cx="2676295" cy="4238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0302">
                  <a:extLst>
                    <a:ext uri="{9D8B030D-6E8A-4147-A177-3AD203B41FA5}">
                      <a16:colId xmlns:a16="http://schemas.microsoft.com/office/drawing/2014/main" val="2490689163"/>
                    </a:ext>
                  </a:extLst>
                </a:gridCol>
                <a:gridCol w="117062">
                  <a:extLst>
                    <a:ext uri="{9D8B030D-6E8A-4147-A177-3AD203B41FA5}">
                      <a16:colId xmlns:a16="http://schemas.microsoft.com/office/drawing/2014/main" val="2973648714"/>
                    </a:ext>
                  </a:extLst>
                </a:gridCol>
                <a:gridCol w="583462">
                  <a:extLst>
                    <a:ext uri="{9D8B030D-6E8A-4147-A177-3AD203B41FA5}">
                      <a16:colId xmlns:a16="http://schemas.microsoft.com/office/drawing/2014/main" val="329766336"/>
                    </a:ext>
                  </a:extLst>
                </a:gridCol>
                <a:gridCol w="408424">
                  <a:extLst>
                    <a:ext uri="{9D8B030D-6E8A-4147-A177-3AD203B41FA5}">
                      <a16:colId xmlns:a16="http://schemas.microsoft.com/office/drawing/2014/main" val="2343007947"/>
                    </a:ext>
                  </a:extLst>
                </a:gridCol>
                <a:gridCol w="457045">
                  <a:extLst>
                    <a:ext uri="{9D8B030D-6E8A-4147-A177-3AD203B41FA5}">
                      <a16:colId xmlns:a16="http://schemas.microsoft.com/office/drawing/2014/main" val="927652169"/>
                    </a:ext>
                  </a:extLst>
                </a:gridCol>
              </a:tblGrid>
              <a:tr h="166700">
                <a:tc gridSpan="2">
                  <a:txBody>
                    <a:bodyPr/>
                    <a:lstStyle/>
                    <a:p>
                      <a:pPr algn="l" fontAlgn="b"/>
                      <a:endParaRPr lang="en-IN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5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 Light" panose="020F0302020204030204" pitchFamily="34" charset="0"/>
                        </a:rPr>
                        <a:t>MoM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 Light" panose="020F0302020204030204" pitchFamily="34" charset="0"/>
                        </a:rPr>
                        <a:t>YoY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906256"/>
                  </a:ext>
                </a:extLst>
              </a:tr>
              <a:tr h="1667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 Light" panose="020F0302020204030204" pitchFamily="34" charset="0"/>
                        </a:rPr>
                        <a:t>Energy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6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6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6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885296"/>
                  </a:ext>
                </a:extLst>
              </a:tr>
              <a:tr h="1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Crude oil, average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($/bbl)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($/bbl)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-8%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56%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8670"/>
                  </a:ext>
                </a:extLst>
              </a:tr>
              <a:tr h="1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Natural gas, US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($/</a:t>
                      </a:r>
                      <a:r>
                        <a:rPr lang="en-IN" sz="1000" b="0" i="0" u="none" strike="noStrike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mmbtu</a:t>
                      </a:r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($/mmbtu)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34%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126%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8043"/>
                  </a:ext>
                </a:extLst>
              </a:tr>
              <a:tr h="1667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 Light" panose="020F0302020204030204" pitchFamily="34" charset="0"/>
                        </a:rPr>
                        <a:t>Edible Oils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6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6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6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110985"/>
                  </a:ext>
                </a:extLst>
              </a:tr>
              <a:tr h="1667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Palm oil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($/mt)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-5%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48%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027209"/>
                  </a:ext>
                </a:extLst>
              </a:tr>
              <a:tr h="1667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Soybean oil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($/mt)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78245"/>
                  </a:ext>
                </a:extLst>
              </a:tr>
              <a:tr h="1667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Sunflower oil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($/mt)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-4%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44%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58534"/>
                  </a:ext>
                </a:extLst>
              </a:tr>
              <a:tr h="1667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 Light" panose="020F0302020204030204" pitchFamily="34" charset="0"/>
                        </a:rPr>
                        <a:t>Grains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6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6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6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086399"/>
                  </a:ext>
                </a:extLst>
              </a:tr>
              <a:tr h="23762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Maize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($/mt)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826979"/>
                  </a:ext>
                </a:extLst>
              </a:tr>
              <a:tr h="1667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Rice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($/mt)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-13%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57183"/>
                  </a:ext>
                </a:extLst>
              </a:tr>
              <a:tr h="1667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Wheat, US SRW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($/mt)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148%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413208"/>
                  </a:ext>
                </a:extLst>
              </a:tr>
              <a:tr h="1667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 Light" panose="020F0302020204030204" pitchFamily="34" charset="0"/>
                        </a:rPr>
                        <a:t>Other Agriculture Products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6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6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6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258146"/>
                  </a:ext>
                </a:extLst>
              </a:tr>
              <a:tr h="1667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Soybeans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($/mt)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39120"/>
                  </a:ext>
                </a:extLst>
              </a:tr>
              <a:tr h="1667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Sugar, world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($/kg)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603516"/>
                  </a:ext>
                </a:extLst>
              </a:tr>
              <a:tr h="1667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Cotton, A Index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($/kg)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71%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294176"/>
                  </a:ext>
                </a:extLst>
              </a:tr>
              <a:tr h="1667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 Light" panose="020F0302020204030204" pitchFamily="34" charset="0"/>
                        </a:rPr>
                        <a:t>Fertilizers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6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6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6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746700"/>
                  </a:ext>
                </a:extLst>
              </a:tr>
              <a:tr h="1667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Phosphate rock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($/mt)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40%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143%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39107"/>
                  </a:ext>
                </a:extLst>
              </a:tr>
              <a:tr h="1667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DAP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($/mt)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66%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373037"/>
                  </a:ext>
                </a:extLst>
              </a:tr>
              <a:tr h="1667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TSP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($/mt)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62%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875835"/>
                  </a:ext>
                </a:extLst>
              </a:tr>
              <a:tr h="1667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Urea 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($/mt)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179%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569301"/>
                  </a:ext>
                </a:extLst>
              </a:tr>
              <a:tr h="1667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Potassium chloride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($/mt)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178%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476638"/>
                  </a:ext>
                </a:extLst>
              </a:tr>
              <a:tr h="1667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24063"/>
                  </a:ext>
                </a:extLst>
              </a:tr>
              <a:tr h="1667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 Light" panose="020F0302020204030204" pitchFamily="34" charset="0"/>
                        </a:rPr>
                        <a:t>Logistics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483262"/>
                  </a:ext>
                </a:extLst>
              </a:tr>
              <a:tr h="1667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Baltic Dry Index</a:t>
                      </a:r>
                      <a:r>
                        <a:rPr lang="en-IN" sz="10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Ideal Sans Thin" pitchFamily="2" charset="0"/>
                          <a:cs typeface="Ideal Sans Thin" pitchFamily="2" charset="0"/>
                        </a:rPr>
                        <a:t>2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6.5%</a:t>
                      </a:r>
                    </a:p>
                  </a:txBody>
                  <a:tcPr marL="5756" marR="5756" marT="575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710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73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183</Words>
  <Application>Microsoft Macintosh PowerPoint</Application>
  <PresentationFormat>Widescreen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Edwardian Script ITC</vt:lpstr>
      <vt:lpstr>Ideal Sans Medium</vt:lpstr>
      <vt:lpstr>Ideal Sans Thin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Navin Twarakavi</dc:creator>
  <cp:lastModifiedBy>Navin Twarakavi</cp:lastModifiedBy>
  <cp:revision>1</cp:revision>
  <dcterms:created xsi:type="dcterms:W3CDTF">2022-06-08T14:47:04Z</dcterms:created>
  <dcterms:modified xsi:type="dcterms:W3CDTF">2022-06-08T15:43:13Z</dcterms:modified>
</cp:coreProperties>
</file>