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6"/>
  </p:notesMasterIdLst>
  <p:handoutMasterIdLst>
    <p:handoutMasterId r:id="rId7"/>
  </p:handoutMasterIdLst>
  <p:sldIdLst>
    <p:sldId id="257" r:id="rId2"/>
    <p:sldId id="271" r:id="rId3"/>
    <p:sldId id="272" r:id="rId4"/>
    <p:sldId id="270" r:id="rId5"/>
  </p:sldIdLst>
  <p:sldSz cx="12192000" cy="6858000"/>
  <p:notesSz cx="6858000" cy="9144000"/>
  <p:embeddedFontLst>
    <p:embeddedFont>
      <p:font typeface="Acumin Pro" panose="020B0504020202020204" pitchFamily="34" charset="77"/>
      <p:regular r:id="rId8"/>
      <p:bold r:id="rId9"/>
      <p:italic r:id="rId10"/>
      <p:boldItalic r:id="rId11"/>
    </p:embeddedFont>
    <p:embeddedFont>
      <p:font typeface="Acumin Pro ExtraCondensed" panose="020B0508020202020204" pitchFamily="34" charset="77"/>
      <p:regular r:id="rId12"/>
      <p:bold r:id="rId13"/>
      <p:italic r:id="rId14"/>
      <p:boldItalic r:id="rId15"/>
    </p:embeddedFont>
    <p:embeddedFont>
      <p:font typeface="Acumin Pro ExtraCondensed Smbd" panose="020B0708020202020204" pitchFamily="34" charset="77"/>
      <p:regular r:id="rId16"/>
      <p:bold r:id="rId17"/>
      <p:italic r:id="rId18"/>
      <p:boldItalic r:id="rId19"/>
    </p:embeddedFont>
    <p:embeddedFont>
      <p:font typeface="Acumin Pro Medium" panose="020B0604020202020204" pitchFamily="34" charset="77"/>
      <p:regular r:id="rId20"/>
      <p:italic r:id="rId21"/>
    </p:embeddedFont>
    <p:embeddedFont>
      <p:font typeface="Acumin Pro Semibold" panose="020B0704020202020204" pitchFamily="34" charset="77"/>
      <p:regular r:id="rId22"/>
      <p:bold r:id="rId23"/>
      <p:italic r:id="rId24"/>
      <p:boldItalic r:id="rId25"/>
    </p:embeddedFont>
    <p:embeddedFont>
      <p:font typeface="Acumin Pro SemiCondensed" panose="020B0506020202020204" pitchFamily="34" charset="77"/>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United Sans Cd Md" pitchFamily="2" charset="77"/>
      <p:regular r:id="rId34"/>
    </p:embeddedFont>
    <p:embeddedFont>
      <p:font typeface="United Sans Reg Medium" pitchFamily="2" charset="77"/>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8"/>
    <p:restoredTop sz="86482"/>
  </p:normalViewPr>
  <p:slideViewPr>
    <p:cSldViewPr snapToGrid="0" snapToObjects="1">
      <p:cViewPr varScale="1">
        <p:scale>
          <a:sx n="86" d="100"/>
          <a:sy n="86" d="100"/>
        </p:scale>
        <p:origin x="232" y="10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9" Type="http://schemas.openxmlformats.org/officeDocument/2006/relationships/tableStyles" Target="tableStyles.xml"/><Relationship Id="rId21" Type="http://schemas.openxmlformats.org/officeDocument/2006/relationships/font" Target="fonts/font14.fntdata"/><Relationship Id="rId34" Type="http://schemas.openxmlformats.org/officeDocument/2006/relationships/font" Target="fonts/font27.fntdata"/><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openxmlformats.org/officeDocument/2006/relationships/font" Target="fonts/font2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font" Target="fonts/font2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36"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font" Target="fonts/font23.fntdata"/><Relationship Id="rId35" Type="http://schemas.openxmlformats.org/officeDocument/2006/relationships/font" Target="fonts/font28.fntdata"/><Relationship Id="rId8" Type="http://schemas.openxmlformats.org/officeDocument/2006/relationships/font" Target="fonts/font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3/28/23</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3/28/23</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3/28/23</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7764FD46-1B1A-6946-A3E9-01BFDF428FA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3/28/23</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015018F6-9D88-484F-86CA-DA3A362BD42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3/28/23</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4587ED95-AAE2-7E48-BA94-A5301E6EE2F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3/28/23</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D70D94C-A9C8-824B-8A46-1A0980F6882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3/28/23</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02AF4752-483E-A944-BFB9-0D6D93CB0333}"/>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3/28/23</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ED048DF0-38E2-174A-8D5E-9CDD85B3E0B8}"/>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3/28/23</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tinyurl.com/y5cst8wa"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tinyurl.com/34uj6vs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6244"/>
            <a:ext cx="7911945" cy="3739485"/>
          </a:xfrm>
        </p:spPr>
        <p:txBody>
          <a:bodyPr/>
          <a:lstStyle/>
          <a:p>
            <a:r>
              <a:rPr lang="en-US" dirty="0"/>
              <a:t>Week 12: </a:t>
            </a:r>
            <a:br>
              <a:rPr lang="en-US" dirty="0"/>
            </a:br>
            <a:br>
              <a:rPr lang="en-US" dirty="0"/>
            </a:br>
            <a:r>
              <a:rPr lang="en-US" dirty="0"/>
              <a:t>Introduction to Computer Vision-Based Deep Learning and Image Classification</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1943100" y="2466085"/>
            <a:ext cx="7096269" cy="338554"/>
          </a:xfrm>
        </p:spPr>
        <p:txBody>
          <a:bodyPr/>
          <a:lstStyle/>
          <a:p>
            <a:r>
              <a:rPr lang="en-US" dirty="0"/>
              <a:t>Tuesday, March 28</a:t>
            </a:r>
            <a:r>
              <a:rPr lang="en-US" baseline="30000" dirty="0"/>
              <a:t>th</a:t>
            </a:r>
            <a:r>
              <a:rPr lang="en-US" dirty="0"/>
              <a:t>, 2023</a:t>
            </a:r>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049DC8E1-D369-0F48-9062-BB068AFD07CE}" type="datetime1">
              <a:rPr lang="en-US" smtClean="0"/>
              <a:pPr/>
              <a:t>3/28/23</a:t>
            </a:fld>
            <a:endParaRPr 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8A70-E9B6-F0A1-52B8-BF8DE38EEBB9}"/>
              </a:ext>
            </a:extLst>
          </p:cNvPr>
          <p:cNvSpPr>
            <a:spLocks noGrp="1"/>
          </p:cNvSpPr>
          <p:nvPr>
            <p:ph type="ctrTitle"/>
          </p:nvPr>
        </p:nvSpPr>
        <p:spPr/>
        <p:txBody>
          <a:bodyPr/>
          <a:lstStyle/>
          <a:p>
            <a:r>
              <a:rPr lang="en-US" dirty="0"/>
              <a:t>Deep Learning</a:t>
            </a:r>
          </a:p>
        </p:txBody>
      </p:sp>
      <p:sp>
        <p:nvSpPr>
          <p:cNvPr id="3" name="Subtitle 2">
            <a:extLst>
              <a:ext uri="{FF2B5EF4-FFF2-40B4-BE49-F238E27FC236}">
                <a16:creationId xmlns:a16="http://schemas.microsoft.com/office/drawing/2014/main" id="{60A698E1-E1D2-41A3-A064-CD1FB82A3F47}"/>
              </a:ext>
            </a:extLst>
          </p:cNvPr>
          <p:cNvSpPr>
            <a:spLocks noGrp="1"/>
          </p:cNvSpPr>
          <p:nvPr>
            <p:ph type="subTitle" idx="1"/>
          </p:nvPr>
        </p:nvSpPr>
        <p:spPr/>
        <p:txBody>
          <a:bodyPr/>
          <a:lstStyle/>
          <a:p>
            <a:r>
              <a:rPr lang="en-US" dirty="0"/>
              <a:t>Introduction</a:t>
            </a:r>
          </a:p>
        </p:txBody>
      </p:sp>
      <p:sp>
        <p:nvSpPr>
          <p:cNvPr id="4" name="Text Placeholder 3">
            <a:extLst>
              <a:ext uri="{FF2B5EF4-FFF2-40B4-BE49-F238E27FC236}">
                <a16:creationId xmlns:a16="http://schemas.microsoft.com/office/drawing/2014/main" id="{811652E5-689E-94D3-6579-4308B5AC7B6A}"/>
              </a:ext>
            </a:extLst>
          </p:cNvPr>
          <p:cNvSpPr>
            <a:spLocks noGrp="1"/>
          </p:cNvSpPr>
          <p:nvPr>
            <p:ph type="body" sz="quarter" idx="14"/>
          </p:nvPr>
        </p:nvSpPr>
        <p:spPr>
          <a:xfrm>
            <a:off x="1256710" y="2076811"/>
            <a:ext cx="4493494" cy="3411537"/>
          </a:xfrm>
        </p:spPr>
        <p:txBody>
          <a:bodyPr/>
          <a:lstStyle/>
          <a:p>
            <a:r>
              <a:rPr lang="en-US" dirty="0"/>
              <a:t>Deep learning is a technique of machine learning and artificial intelligence </a:t>
            </a:r>
          </a:p>
          <a:p>
            <a:pPr marL="0" indent="0">
              <a:buNone/>
            </a:pPr>
            <a:endParaRPr lang="en-US" dirty="0"/>
          </a:p>
          <a:p>
            <a:r>
              <a:rPr lang="en-US" dirty="0"/>
              <a:t>Uses artificial neurons that learn information for identification</a:t>
            </a:r>
          </a:p>
          <a:p>
            <a:endParaRPr lang="en-US" dirty="0"/>
          </a:p>
          <a:p>
            <a:r>
              <a:rPr lang="en-US" dirty="0"/>
              <a:t>Models can be trained from scratch by creating custom neural networks</a:t>
            </a:r>
          </a:p>
          <a:p>
            <a:endParaRPr lang="en-US" dirty="0"/>
          </a:p>
          <a:p>
            <a:r>
              <a:rPr lang="en-US" dirty="0"/>
              <a:t>Existing models trained on another task can be finetuned for different tasks (Transfer Learning)</a:t>
            </a:r>
          </a:p>
          <a:p>
            <a:endParaRPr lang="en-US" dirty="0"/>
          </a:p>
        </p:txBody>
      </p:sp>
      <p:sp>
        <p:nvSpPr>
          <p:cNvPr id="5" name="Date Placeholder 4">
            <a:extLst>
              <a:ext uri="{FF2B5EF4-FFF2-40B4-BE49-F238E27FC236}">
                <a16:creationId xmlns:a16="http://schemas.microsoft.com/office/drawing/2014/main" id="{1ED29633-EF18-3CA6-1D43-2A7DD62AE3DD}"/>
              </a:ext>
            </a:extLst>
          </p:cNvPr>
          <p:cNvSpPr>
            <a:spLocks noGrp="1"/>
          </p:cNvSpPr>
          <p:nvPr>
            <p:ph type="dt" sz="half" idx="2"/>
          </p:nvPr>
        </p:nvSpPr>
        <p:spPr/>
        <p:txBody>
          <a:bodyPr/>
          <a:lstStyle/>
          <a:p>
            <a:fld id="{E0C8DACD-4E35-4E4C-AC75-C3DE50F04E7E}" type="datetime1">
              <a:rPr lang="en-US" smtClean="0"/>
              <a:pPr/>
              <a:t>3/28/23</a:t>
            </a:fld>
            <a:endParaRPr lang="en-US" dirty="0"/>
          </a:p>
        </p:txBody>
      </p:sp>
      <p:sp>
        <p:nvSpPr>
          <p:cNvPr id="6" name="Slide Number Placeholder 5">
            <a:extLst>
              <a:ext uri="{FF2B5EF4-FFF2-40B4-BE49-F238E27FC236}">
                <a16:creationId xmlns:a16="http://schemas.microsoft.com/office/drawing/2014/main" id="{1C8B44F7-57DB-9894-EA4B-B17D205D81F9}"/>
              </a:ext>
            </a:extLst>
          </p:cNvPr>
          <p:cNvSpPr>
            <a:spLocks noGrp="1"/>
          </p:cNvSpPr>
          <p:nvPr>
            <p:ph type="sldNum" sz="quarter" idx="4"/>
          </p:nvPr>
        </p:nvSpPr>
        <p:spPr/>
        <p:txBody>
          <a:bodyPr/>
          <a:lstStyle/>
          <a:p>
            <a:fld id="{8A7A6979-0714-4377-B894-6BE4C2D6E202}" type="slidenum">
              <a:rPr lang="en-US" smtClean="0"/>
              <a:pPr/>
              <a:t>2</a:t>
            </a:fld>
            <a:endParaRPr lang="en-US" dirty="0"/>
          </a:p>
        </p:txBody>
      </p:sp>
      <p:pic>
        <p:nvPicPr>
          <p:cNvPr id="7" name="Picture 6" descr="Diagram&#10;&#10;Description automatically generated">
            <a:extLst>
              <a:ext uri="{FF2B5EF4-FFF2-40B4-BE49-F238E27FC236}">
                <a16:creationId xmlns:a16="http://schemas.microsoft.com/office/drawing/2014/main" id="{D36B8DF3-168C-578C-0E31-10D368337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204" y="1779361"/>
            <a:ext cx="5943600" cy="4083050"/>
          </a:xfrm>
          <a:prstGeom prst="rect">
            <a:avLst/>
          </a:prstGeom>
        </p:spPr>
      </p:pic>
    </p:spTree>
    <p:extLst>
      <p:ext uri="{BB962C8B-B14F-4D97-AF65-F5344CB8AC3E}">
        <p14:creationId xmlns:p14="http://schemas.microsoft.com/office/powerpoint/2010/main" val="234273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8F14-07B6-B490-52D8-43EC773DFFBE}"/>
              </a:ext>
            </a:extLst>
          </p:cNvPr>
          <p:cNvSpPr>
            <a:spLocks noGrp="1"/>
          </p:cNvSpPr>
          <p:nvPr>
            <p:ph type="ctrTitle"/>
          </p:nvPr>
        </p:nvSpPr>
        <p:spPr/>
        <p:txBody>
          <a:bodyPr/>
          <a:lstStyle/>
          <a:p>
            <a:r>
              <a:rPr lang="en-US" dirty="0"/>
              <a:t>Interpreting Deep Learning Models</a:t>
            </a:r>
          </a:p>
        </p:txBody>
      </p:sp>
      <p:sp>
        <p:nvSpPr>
          <p:cNvPr id="3" name="Subtitle 2">
            <a:extLst>
              <a:ext uri="{FF2B5EF4-FFF2-40B4-BE49-F238E27FC236}">
                <a16:creationId xmlns:a16="http://schemas.microsoft.com/office/drawing/2014/main" id="{BCD228C9-656F-5268-4DAD-C4E1B9E8F7F3}"/>
              </a:ext>
            </a:extLst>
          </p:cNvPr>
          <p:cNvSpPr>
            <a:spLocks noGrp="1"/>
          </p:cNvSpPr>
          <p:nvPr>
            <p:ph type="subTitle" idx="1"/>
          </p:nvPr>
        </p:nvSpPr>
        <p:spPr>
          <a:xfrm>
            <a:off x="1043553" y="1042516"/>
            <a:ext cx="7321993" cy="341599"/>
          </a:xfrm>
        </p:spPr>
        <p:txBody>
          <a:bodyPr/>
          <a:lstStyle/>
          <a:p>
            <a:r>
              <a:rPr lang="en-US" dirty="0"/>
              <a:t>Accuracy and Loss Plots</a:t>
            </a:r>
          </a:p>
        </p:txBody>
      </p:sp>
      <p:sp>
        <p:nvSpPr>
          <p:cNvPr id="5" name="Date Placeholder 4">
            <a:extLst>
              <a:ext uri="{FF2B5EF4-FFF2-40B4-BE49-F238E27FC236}">
                <a16:creationId xmlns:a16="http://schemas.microsoft.com/office/drawing/2014/main" id="{89ABD601-494F-19A5-0922-F34AF6E095A1}"/>
              </a:ext>
            </a:extLst>
          </p:cNvPr>
          <p:cNvSpPr>
            <a:spLocks noGrp="1"/>
          </p:cNvSpPr>
          <p:nvPr>
            <p:ph type="dt" sz="half" idx="2"/>
          </p:nvPr>
        </p:nvSpPr>
        <p:spPr/>
        <p:txBody>
          <a:bodyPr/>
          <a:lstStyle/>
          <a:p>
            <a:fld id="{E0C8DACD-4E35-4E4C-AC75-C3DE50F04E7E}" type="datetime1">
              <a:rPr lang="en-US" smtClean="0"/>
              <a:pPr/>
              <a:t>3/28/23</a:t>
            </a:fld>
            <a:endParaRPr lang="en-US" dirty="0"/>
          </a:p>
        </p:txBody>
      </p:sp>
      <p:sp>
        <p:nvSpPr>
          <p:cNvPr id="6" name="Slide Number Placeholder 5">
            <a:extLst>
              <a:ext uri="{FF2B5EF4-FFF2-40B4-BE49-F238E27FC236}">
                <a16:creationId xmlns:a16="http://schemas.microsoft.com/office/drawing/2014/main" id="{2E4DE489-9FAA-E56A-4637-9E4A9BEE3AC8}"/>
              </a:ext>
            </a:extLst>
          </p:cNvPr>
          <p:cNvSpPr>
            <a:spLocks noGrp="1"/>
          </p:cNvSpPr>
          <p:nvPr>
            <p:ph type="sldNum" sz="quarter" idx="4"/>
          </p:nvPr>
        </p:nvSpPr>
        <p:spPr/>
        <p:txBody>
          <a:bodyPr/>
          <a:lstStyle/>
          <a:p>
            <a:fld id="{8A7A6979-0714-4377-B894-6BE4C2D6E202}" type="slidenum">
              <a:rPr lang="en-US" smtClean="0"/>
              <a:pPr/>
              <a:t>3</a:t>
            </a:fld>
            <a:endParaRPr lang="en-US" dirty="0"/>
          </a:p>
        </p:txBody>
      </p:sp>
      <p:sp>
        <p:nvSpPr>
          <p:cNvPr id="7" name="TextBox 6">
            <a:extLst>
              <a:ext uri="{FF2B5EF4-FFF2-40B4-BE49-F238E27FC236}">
                <a16:creationId xmlns:a16="http://schemas.microsoft.com/office/drawing/2014/main" id="{B122D342-F137-4F25-88A7-84B86CA44D6C}"/>
              </a:ext>
            </a:extLst>
          </p:cNvPr>
          <p:cNvSpPr txBox="1"/>
          <p:nvPr/>
        </p:nvSpPr>
        <p:spPr>
          <a:xfrm>
            <a:off x="5689056" y="5853406"/>
            <a:ext cx="3207929" cy="369332"/>
          </a:xfrm>
          <a:prstGeom prst="rect">
            <a:avLst/>
          </a:prstGeom>
          <a:noFill/>
        </p:spPr>
        <p:txBody>
          <a:bodyPr wrap="none" rtlCol="0">
            <a:spAutoFit/>
          </a:bodyPr>
          <a:lstStyle/>
          <a:p>
            <a:r>
              <a:rPr lang="en-US" dirty="0">
                <a:hlinkClick r:id="rId2"/>
              </a:rPr>
              <a:t>https://tinyurl.com/y5cst8wa</a:t>
            </a:r>
            <a:r>
              <a:rPr lang="en-US" dirty="0"/>
              <a:t> </a:t>
            </a:r>
          </a:p>
        </p:txBody>
      </p:sp>
      <p:pic>
        <p:nvPicPr>
          <p:cNvPr id="1030" name="Picture 6" descr="Training and Validation overfitting and learning rate of sample image. |  Download Scientific Diagram">
            <a:extLst>
              <a:ext uri="{FF2B5EF4-FFF2-40B4-BE49-F238E27FC236}">
                <a16:creationId xmlns:a16="http://schemas.microsoft.com/office/drawing/2014/main" id="{64C43DAB-C9D9-7CE9-167C-D5F328EDD3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571"/>
          <a:stretch/>
        </p:blipFill>
        <p:spPr bwMode="auto">
          <a:xfrm>
            <a:off x="257044" y="1673314"/>
            <a:ext cx="3785346" cy="33576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ED4179-965A-3C32-9C2A-CCBD1234E6E2}"/>
              </a:ext>
            </a:extLst>
          </p:cNvPr>
          <p:cNvSpPr txBox="1"/>
          <p:nvPr/>
        </p:nvSpPr>
        <p:spPr>
          <a:xfrm>
            <a:off x="4294847" y="1264196"/>
            <a:ext cx="2547257" cy="923330"/>
          </a:xfrm>
          <a:prstGeom prst="rect">
            <a:avLst/>
          </a:prstGeom>
          <a:noFill/>
        </p:spPr>
        <p:txBody>
          <a:bodyPr wrap="square" rtlCol="0">
            <a:spAutoFit/>
          </a:bodyPr>
          <a:lstStyle/>
          <a:p>
            <a:r>
              <a:rPr lang="en-US" dirty="0"/>
              <a:t>Small Difference between the training and validation Curve</a:t>
            </a:r>
          </a:p>
        </p:txBody>
      </p:sp>
      <p:sp>
        <p:nvSpPr>
          <p:cNvPr id="11" name="TextBox 10">
            <a:extLst>
              <a:ext uri="{FF2B5EF4-FFF2-40B4-BE49-F238E27FC236}">
                <a16:creationId xmlns:a16="http://schemas.microsoft.com/office/drawing/2014/main" id="{559668BE-522D-321D-BB05-55002D18B1C0}"/>
              </a:ext>
            </a:extLst>
          </p:cNvPr>
          <p:cNvSpPr txBox="1"/>
          <p:nvPr/>
        </p:nvSpPr>
        <p:spPr>
          <a:xfrm>
            <a:off x="7695236" y="1334063"/>
            <a:ext cx="2547257" cy="646331"/>
          </a:xfrm>
          <a:prstGeom prst="rect">
            <a:avLst/>
          </a:prstGeom>
          <a:noFill/>
        </p:spPr>
        <p:txBody>
          <a:bodyPr wrap="square" rtlCol="0">
            <a:spAutoFit/>
          </a:bodyPr>
          <a:lstStyle/>
          <a:p>
            <a:r>
              <a:rPr lang="en-US" dirty="0"/>
              <a:t>Little Degree of Overfitting</a:t>
            </a:r>
          </a:p>
        </p:txBody>
      </p:sp>
      <p:sp>
        <p:nvSpPr>
          <p:cNvPr id="13" name="TextBox 12">
            <a:extLst>
              <a:ext uri="{FF2B5EF4-FFF2-40B4-BE49-F238E27FC236}">
                <a16:creationId xmlns:a16="http://schemas.microsoft.com/office/drawing/2014/main" id="{C4A33334-96FA-7FD9-B36E-F90C277FF073}"/>
              </a:ext>
            </a:extLst>
          </p:cNvPr>
          <p:cNvSpPr txBox="1"/>
          <p:nvPr/>
        </p:nvSpPr>
        <p:spPr>
          <a:xfrm>
            <a:off x="4294847" y="2250373"/>
            <a:ext cx="2547257" cy="923330"/>
          </a:xfrm>
          <a:prstGeom prst="rect">
            <a:avLst/>
          </a:prstGeom>
          <a:noFill/>
        </p:spPr>
        <p:txBody>
          <a:bodyPr wrap="square" rtlCol="0">
            <a:spAutoFit/>
          </a:bodyPr>
          <a:lstStyle/>
          <a:p>
            <a:r>
              <a:rPr lang="en-US" dirty="0"/>
              <a:t>Large Difference between the training and validation Curve</a:t>
            </a:r>
          </a:p>
        </p:txBody>
      </p:sp>
      <p:sp>
        <p:nvSpPr>
          <p:cNvPr id="14" name="TextBox 13">
            <a:extLst>
              <a:ext uri="{FF2B5EF4-FFF2-40B4-BE49-F238E27FC236}">
                <a16:creationId xmlns:a16="http://schemas.microsoft.com/office/drawing/2014/main" id="{B44AB9DC-EF81-AE2C-E744-F11C1F2E76DA}"/>
              </a:ext>
            </a:extLst>
          </p:cNvPr>
          <p:cNvSpPr txBox="1"/>
          <p:nvPr/>
        </p:nvSpPr>
        <p:spPr>
          <a:xfrm>
            <a:off x="7695236" y="2320240"/>
            <a:ext cx="2547257" cy="646331"/>
          </a:xfrm>
          <a:prstGeom prst="rect">
            <a:avLst/>
          </a:prstGeom>
          <a:noFill/>
        </p:spPr>
        <p:txBody>
          <a:bodyPr wrap="square" rtlCol="0">
            <a:spAutoFit/>
          </a:bodyPr>
          <a:lstStyle/>
          <a:p>
            <a:r>
              <a:rPr lang="en-US" dirty="0"/>
              <a:t>Strong Degree of Overfitting</a:t>
            </a:r>
          </a:p>
        </p:txBody>
      </p:sp>
      <p:sp>
        <p:nvSpPr>
          <p:cNvPr id="15" name="Equal 14">
            <a:extLst>
              <a:ext uri="{FF2B5EF4-FFF2-40B4-BE49-F238E27FC236}">
                <a16:creationId xmlns:a16="http://schemas.microsoft.com/office/drawing/2014/main" id="{3F643F0D-A0EB-4CFE-6890-A2810CCCCCD3}"/>
              </a:ext>
            </a:extLst>
          </p:cNvPr>
          <p:cNvSpPr/>
          <p:nvPr/>
        </p:nvSpPr>
        <p:spPr>
          <a:xfrm>
            <a:off x="6815650" y="1497253"/>
            <a:ext cx="553900" cy="3521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qual 15">
            <a:extLst>
              <a:ext uri="{FF2B5EF4-FFF2-40B4-BE49-F238E27FC236}">
                <a16:creationId xmlns:a16="http://schemas.microsoft.com/office/drawing/2014/main" id="{5941A6DD-48BD-1095-E5D2-032029C51EC4}"/>
              </a:ext>
            </a:extLst>
          </p:cNvPr>
          <p:cNvSpPr/>
          <p:nvPr/>
        </p:nvSpPr>
        <p:spPr>
          <a:xfrm>
            <a:off x="6836607" y="2477648"/>
            <a:ext cx="553900" cy="3521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C917FFF-9E8A-A42C-7DE3-FC98316E5049}"/>
              </a:ext>
            </a:extLst>
          </p:cNvPr>
          <p:cNvSpPr txBox="1"/>
          <p:nvPr/>
        </p:nvSpPr>
        <p:spPr>
          <a:xfrm>
            <a:off x="436599" y="5137655"/>
            <a:ext cx="3161443" cy="369332"/>
          </a:xfrm>
          <a:prstGeom prst="rect">
            <a:avLst/>
          </a:prstGeom>
          <a:noFill/>
        </p:spPr>
        <p:txBody>
          <a:bodyPr wrap="none" rtlCol="0">
            <a:spAutoFit/>
          </a:bodyPr>
          <a:lstStyle/>
          <a:p>
            <a:r>
              <a:rPr lang="en-US" dirty="0">
                <a:hlinkClick r:id="rId4"/>
              </a:rPr>
              <a:t>https://tinyurl.com/34uj6vsd</a:t>
            </a:r>
            <a:r>
              <a:rPr lang="en-US" dirty="0"/>
              <a:t> </a:t>
            </a:r>
          </a:p>
        </p:txBody>
      </p:sp>
      <p:sp>
        <p:nvSpPr>
          <p:cNvPr id="18" name="Rounded Rectangle 17">
            <a:extLst>
              <a:ext uri="{FF2B5EF4-FFF2-40B4-BE49-F238E27FC236}">
                <a16:creationId xmlns:a16="http://schemas.microsoft.com/office/drawing/2014/main" id="{C4FB7F46-5AC0-B980-693E-7EC383A717A1}"/>
              </a:ext>
            </a:extLst>
          </p:cNvPr>
          <p:cNvSpPr/>
          <p:nvPr/>
        </p:nvSpPr>
        <p:spPr>
          <a:xfrm>
            <a:off x="4126542" y="1067428"/>
            <a:ext cx="5651292" cy="219031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34" name="Picture 10" descr="The training curve for the deep learning model. The loss function value...  | Download Scientific Diagram">
            <a:extLst>
              <a:ext uri="{FF2B5EF4-FFF2-40B4-BE49-F238E27FC236}">
                <a16:creationId xmlns:a16="http://schemas.microsoft.com/office/drawing/2014/main" id="{328BB624-2D88-FE76-C814-422CA8DDA1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0000"/>
          <a:stretch/>
        </p:blipFill>
        <p:spPr bwMode="auto">
          <a:xfrm>
            <a:off x="4062249" y="3352138"/>
            <a:ext cx="3328258" cy="24645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The training curve for the deep learning model. The loss function value...  | Download Scientific Diagram">
            <a:extLst>
              <a:ext uri="{FF2B5EF4-FFF2-40B4-BE49-F238E27FC236}">
                <a16:creationId xmlns:a16="http://schemas.microsoft.com/office/drawing/2014/main" id="{1FCB451A-2D5F-FCAE-4FC7-68D868CBB9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9961"/>
          <a:stretch/>
        </p:blipFill>
        <p:spPr bwMode="auto">
          <a:xfrm>
            <a:off x="7414577" y="3306417"/>
            <a:ext cx="3325669" cy="246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94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C9553-FA41-2FA6-0EFF-9C9024341BDF}"/>
              </a:ext>
            </a:extLst>
          </p:cNvPr>
          <p:cNvSpPr>
            <a:spLocks noGrp="1"/>
          </p:cNvSpPr>
          <p:nvPr>
            <p:ph type="ctrTitle"/>
          </p:nvPr>
        </p:nvSpPr>
        <p:spPr>
          <a:xfrm>
            <a:off x="1035804" y="304800"/>
            <a:ext cx="3838891" cy="256224"/>
          </a:xfrm>
        </p:spPr>
        <p:txBody>
          <a:bodyPr/>
          <a:lstStyle/>
          <a:p>
            <a:r>
              <a:rPr lang="en-US" dirty="0"/>
              <a:t>Overview</a:t>
            </a:r>
          </a:p>
        </p:txBody>
      </p:sp>
      <p:sp>
        <p:nvSpPr>
          <p:cNvPr id="4" name="Date Placeholder 3">
            <a:extLst>
              <a:ext uri="{FF2B5EF4-FFF2-40B4-BE49-F238E27FC236}">
                <a16:creationId xmlns:a16="http://schemas.microsoft.com/office/drawing/2014/main" id="{FBBAC6B0-5B00-4AF7-FA31-C8BC2F2B8FD1}"/>
              </a:ext>
            </a:extLst>
          </p:cNvPr>
          <p:cNvSpPr>
            <a:spLocks noGrp="1"/>
          </p:cNvSpPr>
          <p:nvPr>
            <p:ph type="dt" sz="half" idx="10"/>
          </p:nvPr>
        </p:nvSpPr>
        <p:spPr/>
        <p:txBody>
          <a:bodyPr/>
          <a:lstStyle/>
          <a:p>
            <a:fld id="{049DC8E1-D369-0F48-9062-BB068AFD07CE}" type="datetime1">
              <a:rPr lang="en-US" smtClean="0"/>
              <a:pPr/>
              <a:t>3/28/23</a:t>
            </a:fld>
            <a:endParaRPr lang="en-US" dirty="0"/>
          </a:p>
        </p:txBody>
      </p:sp>
      <p:sp>
        <p:nvSpPr>
          <p:cNvPr id="5" name="Slide Number Placeholder 4">
            <a:extLst>
              <a:ext uri="{FF2B5EF4-FFF2-40B4-BE49-F238E27FC236}">
                <a16:creationId xmlns:a16="http://schemas.microsoft.com/office/drawing/2014/main" id="{A7940CCE-B107-928B-7AD2-55AA4DA980D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Rounded Rectangle 5">
            <a:extLst>
              <a:ext uri="{FF2B5EF4-FFF2-40B4-BE49-F238E27FC236}">
                <a16:creationId xmlns:a16="http://schemas.microsoft.com/office/drawing/2014/main" id="{09D0AF2F-DAFD-2929-4822-59862D4DA5D9}"/>
              </a:ext>
            </a:extLst>
          </p:cNvPr>
          <p:cNvSpPr/>
          <p:nvPr/>
        </p:nvSpPr>
        <p:spPr>
          <a:xfrm>
            <a:off x="4947557" y="150543"/>
            <a:ext cx="2296886" cy="5769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Lab4: Deep Learning</a:t>
            </a:r>
          </a:p>
        </p:txBody>
      </p:sp>
      <p:sp>
        <p:nvSpPr>
          <p:cNvPr id="7" name="Rounded Rectangle 6">
            <a:extLst>
              <a:ext uri="{FF2B5EF4-FFF2-40B4-BE49-F238E27FC236}">
                <a16:creationId xmlns:a16="http://schemas.microsoft.com/office/drawing/2014/main" id="{5D3153E5-2E3E-03CC-689C-149D0092A5A8}"/>
              </a:ext>
            </a:extLst>
          </p:cNvPr>
          <p:cNvSpPr/>
          <p:nvPr/>
        </p:nvSpPr>
        <p:spPr>
          <a:xfrm>
            <a:off x="1066934"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Upload Jupyter Notebook on Google Colab</a:t>
            </a:r>
          </a:p>
        </p:txBody>
      </p:sp>
      <p:sp>
        <p:nvSpPr>
          <p:cNvPr id="8" name="Rounded Rectangle 7">
            <a:extLst>
              <a:ext uri="{FF2B5EF4-FFF2-40B4-BE49-F238E27FC236}">
                <a16:creationId xmlns:a16="http://schemas.microsoft.com/office/drawing/2014/main" id="{4D60F041-3F1C-BEB3-9280-3210AD9E288E}"/>
              </a:ext>
            </a:extLst>
          </p:cNvPr>
          <p:cNvSpPr/>
          <p:nvPr/>
        </p:nvSpPr>
        <p:spPr>
          <a:xfrm>
            <a:off x="1066934"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Download Jupyter Notebook from Brightspace</a:t>
            </a:r>
          </a:p>
        </p:txBody>
      </p:sp>
      <p:sp>
        <p:nvSpPr>
          <p:cNvPr id="9" name="Rounded Rectangle 8">
            <a:extLst>
              <a:ext uri="{FF2B5EF4-FFF2-40B4-BE49-F238E27FC236}">
                <a16:creationId xmlns:a16="http://schemas.microsoft.com/office/drawing/2014/main" id="{3981CDE6-0152-A7E5-F376-2621A4A30314}"/>
              </a:ext>
            </a:extLst>
          </p:cNvPr>
          <p:cNvSpPr/>
          <p:nvPr/>
        </p:nvSpPr>
        <p:spPr>
          <a:xfrm>
            <a:off x="1066934"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Locate it on the edge device</a:t>
            </a:r>
          </a:p>
        </p:txBody>
      </p:sp>
      <p:sp>
        <p:nvSpPr>
          <p:cNvPr id="10" name="Rounded Rectangle 9">
            <a:extLst>
              <a:ext uri="{FF2B5EF4-FFF2-40B4-BE49-F238E27FC236}">
                <a16:creationId xmlns:a16="http://schemas.microsoft.com/office/drawing/2014/main" id="{04539A67-30D9-BE58-0813-D731DFBF5DC5}"/>
              </a:ext>
            </a:extLst>
          </p:cNvPr>
          <p:cNvSpPr/>
          <p:nvPr/>
        </p:nvSpPr>
        <p:spPr>
          <a:xfrm>
            <a:off x="1066934"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Login to Google Colab using your Google Credentials</a:t>
            </a:r>
          </a:p>
        </p:txBody>
      </p:sp>
      <p:sp>
        <p:nvSpPr>
          <p:cNvPr id="11" name="Rounded Rectangle 10">
            <a:extLst>
              <a:ext uri="{FF2B5EF4-FFF2-40B4-BE49-F238E27FC236}">
                <a16:creationId xmlns:a16="http://schemas.microsoft.com/office/drawing/2014/main" id="{1CAA06D1-B73E-85CA-DF92-AB963903FFDB}"/>
              </a:ext>
            </a:extLst>
          </p:cNvPr>
          <p:cNvSpPr/>
          <p:nvPr/>
        </p:nvSpPr>
        <p:spPr>
          <a:xfrm>
            <a:off x="1066934"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Upload the Notebook</a:t>
            </a:r>
          </a:p>
        </p:txBody>
      </p:sp>
      <p:sp>
        <p:nvSpPr>
          <p:cNvPr id="12" name="Rounded Rectangle 11">
            <a:extLst>
              <a:ext uri="{FF2B5EF4-FFF2-40B4-BE49-F238E27FC236}">
                <a16:creationId xmlns:a16="http://schemas.microsoft.com/office/drawing/2014/main" id="{6C5BC9FF-DCF5-125F-9CF3-7BE8B560D7C0}"/>
              </a:ext>
            </a:extLst>
          </p:cNvPr>
          <p:cNvSpPr/>
          <p:nvPr/>
        </p:nvSpPr>
        <p:spPr>
          <a:xfrm>
            <a:off x="3650226"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Train Deep Learning Models</a:t>
            </a:r>
          </a:p>
        </p:txBody>
      </p:sp>
      <p:sp>
        <p:nvSpPr>
          <p:cNvPr id="13" name="Rounded Rectangle 12">
            <a:extLst>
              <a:ext uri="{FF2B5EF4-FFF2-40B4-BE49-F238E27FC236}">
                <a16:creationId xmlns:a16="http://schemas.microsoft.com/office/drawing/2014/main" id="{1102E391-A855-8853-CAEE-F6579C7B6ACA}"/>
              </a:ext>
            </a:extLst>
          </p:cNvPr>
          <p:cNvSpPr/>
          <p:nvPr/>
        </p:nvSpPr>
        <p:spPr>
          <a:xfrm>
            <a:off x="3650226"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Import libraries and datasets</a:t>
            </a:r>
          </a:p>
        </p:txBody>
      </p:sp>
      <p:sp>
        <p:nvSpPr>
          <p:cNvPr id="14" name="Rounded Rectangle 13">
            <a:extLst>
              <a:ext uri="{FF2B5EF4-FFF2-40B4-BE49-F238E27FC236}">
                <a16:creationId xmlns:a16="http://schemas.microsoft.com/office/drawing/2014/main" id="{4FFEB777-7D0E-3FDB-65C4-D93532ECB00B}"/>
              </a:ext>
            </a:extLst>
          </p:cNvPr>
          <p:cNvSpPr/>
          <p:nvPr/>
        </p:nvSpPr>
        <p:spPr>
          <a:xfrm>
            <a:off x="3650226"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the Neural Network Architecture</a:t>
            </a:r>
          </a:p>
        </p:txBody>
      </p:sp>
      <p:sp>
        <p:nvSpPr>
          <p:cNvPr id="15" name="Rounded Rectangle 14">
            <a:extLst>
              <a:ext uri="{FF2B5EF4-FFF2-40B4-BE49-F238E27FC236}">
                <a16:creationId xmlns:a16="http://schemas.microsoft.com/office/drawing/2014/main" id="{10A47CC7-B9AB-2686-A5F7-A7A8A9971133}"/>
              </a:ext>
            </a:extLst>
          </p:cNvPr>
          <p:cNvSpPr/>
          <p:nvPr/>
        </p:nvSpPr>
        <p:spPr>
          <a:xfrm>
            <a:off x="3650226"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Compile the model and define parameters</a:t>
            </a:r>
          </a:p>
        </p:txBody>
      </p:sp>
      <p:sp>
        <p:nvSpPr>
          <p:cNvPr id="16" name="Rounded Rectangle 15">
            <a:extLst>
              <a:ext uri="{FF2B5EF4-FFF2-40B4-BE49-F238E27FC236}">
                <a16:creationId xmlns:a16="http://schemas.microsoft.com/office/drawing/2014/main" id="{4CD81DBC-EEF9-DCFB-EBD4-BA1772EC76E3}"/>
              </a:ext>
            </a:extLst>
          </p:cNvPr>
          <p:cNvSpPr/>
          <p:nvPr/>
        </p:nvSpPr>
        <p:spPr>
          <a:xfrm>
            <a:off x="3650226"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Train the model</a:t>
            </a:r>
          </a:p>
        </p:txBody>
      </p:sp>
      <p:sp>
        <p:nvSpPr>
          <p:cNvPr id="17" name="TextBox 16">
            <a:extLst>
              <a:ext uri="{FF2B5EF4-FFF2-40B4-BE49-F238E27FC236}">
                <a16:creationId xmlns:a16="http://schemas.microsoft.com/office/drawing/2014/main" id="{5236F15E-1530-0FE9-F75F-7C2D2CD3DE2F}"/>
              </a:ext>
            </a:extLst>
          </p:cNvPr>
          <p:cNvSpPr txBox="1"/>
          <p:nvPr/>
        </p:nvSpPr>
        <p:spPr>
          <a:xfrm>
            <a:off x="1524134" y="1008852"/>
            <a:ext cx="1382486" cy="369332"/>
          </a:xfrm>
          <a:prstGeom prst="rect">
            <a:avLst/>
          </a:prstGeom>
          <a:noFill/>
        </p:spPr>
        <p:txBody>
          <a:bodyPr wrap="square" rtlCol="0">
            <a:spAutoFit/>
          </a:bodyPr>
          <a:lstStyle/>
          <a:p>
            <a:r>
              <a:rPr lang="en-US" dirty="0"/>
              <a:t>Objective 1</a:t>
            </a:r>
          </a:p>
        </p:txBody>
      </p:sp>
      <p:sp>
        <p:nvSpPr>
          <p:cNvPr id="18" name="TextBox 17">
            <a:extLst>
              <a:ext uri="{FF2B5EF4-FFF2-40B4-BE49-F238E27FC236}">
                <a16:creationId xmlns:a16="http://schemas.microsoft.com/office/drawing/2014/main" id="{47C90DC1-C8E4-C2C7-27E4-424A042E0A8C}"/>
              </a:ext>
            </a:extLst>
          </p:cNvPr>
          <p:cNvSpPr txBox="1"/>
          <p:nvPr/>
        </p:nvSpPr>
        <p:spPr>
          <a:xfrm>
            <a:off x="3821020" y="1023069"/>
            <a:ext cx="1986866" cy="369332"/>
          </a:xfrm>
          <a:prstGeom prst="rect">
            <a:avLst/>
          </a:prstGeom>
          <a:noFill/>
        </p:spPr>
        <p:txBody>
          <a:bodyPr wrap="square" rtlCol="0">
            <a:spAutoFit/>
          </a:bodyPr>
          <a:lstStyle/>
          <a:p>
            <a:r>
              <a:rPr lang="en-US" dirty="0"/>
              <a:t>Objectives 2, 3, 4</a:t>
            </a:r>
          </a:p>
        </p:txBody>
      </p:sp>
      <p:sp>
        <p:nvSpPr>
          <p:cNvPr id="19" name="Rounded Rectangle 18">
            <a:extLst>
              <a:ext uri="{FF2B5EF4-FFF2-40B4-BE49-F238E27FC236}">
                <a16:creationId xmlns:a16="http://schemas.microsoft.com/office/drawing/2014/main" id="{72F5FD3A-7D5B-E488-2FBD-7117271F8D1F}"/>
              </a:ext>
            </a:extLst>
          </p:cNvPr>
          <p:cNvSpPr/>
          <p:nvPr/>
        </p:nvSpPr>
        <p:spPr>
          <a:xfrm>
            <a:off x="6265310"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Deploy model onto edge device</a:t>
            </a:r>
          </a:p>
        </p:txBody>
      </p:sp>
      <p:sp>
        <p:nvSpPr>
          <p:cNvPr id="20" name="Rounded Rectangle 19">
            <a:extLst>
              <a:ext uri="{FF2B5EF4-FFF2-40B4-BE49-F238E27FC236}">
                <a16:creationId xmlns:a16="http://schemas.microsoft.com/office/drawing/2014/main" id="{E77FC34A-13F9-79E6-7D64-F409633B587A}"/>
              </a:ext>
            </a:extLst>
          </p:cNvPr>
          <p:cNvSpPr/>
          <p:nvPr/>
        </p:nvSpPr>
        <p:spPr>
          <a:xfrm>
            <a:off x="6265310"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Install the correct libraries and dependencies</a:t>
            </a:r>
          </a:p>
        </p:txBody>
      </p:sp>
      <p:sp>
        <p:nvSpPr>
          <p:cNvPr id="21" name="Rounded Rectangle 20">
            <a:extLst>
              <a:ext uri="{FF2B5EF4-FFF2-40B4-BE49-F238E27FC236}">
                <a16:creationId xmlns:a16="http://schemas.microsoft.com/office/drawing/2014/main" id="{B3E471C3-7C43-BAC9-22A1-8EA037968772}"/>
              </a:ext>
            </a:extLst>
          </p:cNvPr>
          <p:cNvSpPr/>
          <p:nvPr/>
        </p:nvSpPr>
        <p:spPr>
          <a:xfrm>
            <a:off x="6265310"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Confirm correct installation</a:t>
            </a:r>
          </a:p>
        </p:txBody>
      </p:sp>
      <p:sp>
        <p:nvSpPr>
          <p:cNvPr id="22" name="Rounded Rectangle 21">
            <a:extLst>
              <a:ext uri="{FF2B5EF4-FFF2-40B4-BE49-F238E27FC236}">
                <a16:creationId xmlns:a16="http://schemas.microsoft.com/office/drawing/2014/main" id="{67D000D6-CAA0-EDA1-7172-A09BAE1E6285}"/>
              </a:ext>
            </a:extLst>
          </p:cNvPr>
          <p:cNvSpPr/>
          <p:nvPr/>
        </p:nvSpPr>
        <p:spPr>
          <a:xfrm>
            <a:off x="6265310"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Download the trained model from Colab</a:t>
            </a:r>
          </a:p>
        </p:txBody>
      </p:sp>
      <p:sp>
        <p:nvSpPr>
          <p:cNvPr id="23" name="Rounded Rectangle 22">
            <a:extLst>
              <a:ext uri="{FF2B5EF4-FFF2-40B4-BE49-F238E27FC236}">
                <a16:creationId xmlns:a16="http://schemas.microsoft.com/office/drawing/2014/main" id="{BC793D8F-5884-4E62-2A60-140B6D64A84C}"/>
              </a:ext>
            </a:extLst>
          </p:cNvPr>
          <p:cNvSpPr/>
          <p:nvPr/>
        </p:nvSpPr>
        <p:spPr>
          <a:xfrm>
            <a:off x="6265310"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the model on the edge device</a:t>
            </a:r>
          </a:p>
        </p:txBody>
      </p:sp>
      <p:sp>
        <p:nvSpPr>
          <p:cNvPr id="24" name="TextBox 23">
            <a:extLst>
              <a:ext uri="{FF2B5EF4-FFF2-40B4-BE49-F238E27FC236}">
                <a16:creationId xmlns:a16="http://schemas.microsoft.com/office/drawing/2014/main" id="{E6F46893-ECA8-CD6B-4744-56CEC5DCFBE8}"/>
              </a:ext>
            </a:extLst>
          </p:cNvPr>
          <p:cNvSpPr txBox="1"/>
          <p:nvPr/>
        </p:nvSpPr>
        <p:spPr>
          <a:xfrm>
            <a:off x="6433591" y="1048093"/>
            <a:ext cx="1986866" cy="369332"/>
          </a:xfrm>
          <a:prstGeom prst="rect">
            <a:avLst/>
          </a:prstGeom>
          <a:noFill/>
        </p:spPr>
        <p:txBody>
          <a:bodyPr wrap="square" rtlCol="0">
            <a:spAutoFit/>
          </a:bodyPr>
          <a:lstStyle/>
          <a:p>
            <a:r>
              <a:rPr lang="en-US" dirty="0"/>
              <a:t>Objectives 5 &amp; 6 </a:t>
            </a:r>
          </a:p>
        </p:txBody>
      </p:sp>
      <p:sp>
        <p:nvSpPr>
          <p:cNvPr id="25" name="Rounded Rectangle 24">
            <a:extLst>
              <a:ext uri="{FF2B5EF4-FFF2-40B4-BE49-F238E27FC236}">
                <a16:creationId xmlns:a16="http://schemas.microsoft.com/office/drawing/2014/main" id="{1B6498A1-86CB-6272-2A97-811B40027D13}"/>
              </a:ext>
            </a:extLst>
          </p:cNvPr>
          <p:cNvSpPr/>
          <p:nvPr/>
        </p:nvSpPr>
        <p:spPr>
          <a:xfrm>
            <a:off x="8877657"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Homework</a:t>
            </a:r>
          </a:p>
        </p:txBody>
      </p:sp>
      <p:sp>
        <p:nvSpPr>
          <p:cNvPr id="26" name="Rounded Rectangle 25">
            <a:extLst>
              <a:ext uri="{FF2B5EF4-FFF2-40B4-BE49-F238E27FC236}">
                <a16:creationId xmlns:a16="http://schemas.microsoft.com/office/drawing/2014/main" id="{ACC1254F-87B4-03DC-81EF-5E36C7E0456F}"/>
              </a:ext>
            </a:extLst>
          </p:cNvPr>
          <p:cNvSpPr/>
          <p:nvPr/>
        </p:nvSpPr>
        <p:spPr>
          <a:xfrm>
            <a:off x="8877657"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Repeat training the two models using different dataset</a:t>
            </a:r>
          </a:p>
        </p:txBody>
      </p:sp>
      <p:sp>
        <p:nvSpPr>
          <p:cNvPr id="27" name="Rounded Rectangle 26">
            <a:extLst>
              <a:ext uri="{FF2B5EF4-FFF2-40B4-BE49-F238E27FC236}">
                <a16:creationId xmlns:a16="http://schemas.microsoft.com/office/drawing/2014/main" id="{4EEE93A1-ADD1-596A-8A89-2435EB399BED}"/>
              </a:ext>
            </a:extLst>
          </p:cNvPr>
          <p:cNvSpPr/>
          <p:nvPr/>
        </p:nvSpPr>
        <p:spPr>
          <a:xfrm>
            <a:off x="8877657"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the dataset</a:t>
            </a:r>
          </a:p>
        </p:txBody>
      </p:sp>
      <p:sp>
        <p:nvSpPr>
          <p:cNvPr id="28" name="Rounded Rectangle 27">
            <a:extLst>
              <a:ext uri="{FF2B5EF4-FFF2-40B4-BE49-F238E27FC236}">
                <a16:creationId xmlns:a16="http://schemas.microsoft.com/office/drawing/2014/main" id="{08E95EAC-864F-074A-A07C-E95D7EA0775E}"/>
              </a:ext>
            </a:extLst>
          </p:cNvPr>
          <p:cNvSpPr/>
          <p:nvPr/>
        </p:nvSpPr>
        <p:spPr>
          <a:xfrm>
            <a:off x="8877657"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Refer to objectives 2, 3, and 4 for training</a:t>
            </a:r>
          </a:p>
        </p:txBody>
      </p:sp>
      <p:sp>
        <p:nvSpPr>
          <p:cNvPr id="30" name="TextBox 29">
            <a:extLst>
              <a:ext uri="{FF2B5EF4-FFF2-40B4-BE49-F238E27FC236}">
                <a16:creationId xmlns:a16="http://schemas.microsoft.com/office/drawing/2014/main" id="{3D8A557E-8A31-BFBE-35BD-AE7E17F7B281}"/>
              </a:ext>
            </a:extLst>
          </p:cNvPr>
          <p:cNvSpPr txBox="1"/>
          <p:nvPr/>
        </p:nvSpPr>
        <p:spPr>
          <a:xfrm>
            <a:off x="9334857" y="1048093"/>
            <a:ext cx="1463906" cy="369332"/>
          </a:xfrm>
          <a:prstGeom prst="rect">
            <a:avLst/>
          </a:prstGeom>
          <a:noFill/>
        </p:spPr>
        <p:txBody>
          <a:bodyPr wrap="square" rtlCol="0">
            <a:spAutoFit/>
          </a:bodyPr>
          <a:lstStyle/>
          <a:p>
            <a:r>
              <a:rPr lang="en-US" dirty="0"/>
              <a:t>Objective 7 </a:t>
            </a:r>
          </a:p>
        </p:txBody>
      </p:sp>
      <p:cxnSp>
        <p:nvCxnSpPr>
          <p:cNvPr id="36" name="Elbow Connector 35">
            <a:extLst>
              <a:ext uri="{FF2B5EF4-FFF2-40B4-BE49-F238E27FC236}">
                <a16:creationId xmlns:a16="http://schemas.microsoft.com/office/drawing/2014/main" id="{BB534872-1775-9FE4-5302-CE7A3D568452}"/>
              </a:ext>
            </a:extLst>
          </p:cNvPr>
          <p:cNvCxnSpPr>
            <a:stCxn id="6" idx="2"/>
            <a:endCxn id="17" idx="0"/>
          </p:cNvCxnSpPr>
          <p:nvPr/>
        </p:nvCxnSpPr>
        <p:spPr>
          <a:xfrm rot="5400000">
            <a:off x="4015006" y="-1072142"/>
            <a:ext cx="281366" cy="388062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Elbow Connector 37">
            <a:extLst>
              <a:ext uri="{FF2B5EF4-FFF2-40B4-BE49-F238E27FC236}">
                <a16:creationId xmlns:a16="http://schemas.microsoft.com/office/drawing/2014/main" id="{9BF5D5C9-F792-6983-D3DE-CE58FA87E2BF}"/>
              </a:ext>
            </a:extLst>
          </p:cNvPr>
          <p:cNvCxnSpPr>
            <a:stCxn id="6" idx="2"/>
            <a:endCxn id="18" idx="0"/>
          </p:cNvCxnSpPr>
          <p:nvPr/>
        </p:nvCxnSpPr>
        <p:spPr>
          <a:xfrm rot="5400000">
            <a:off x="5307436" y="234504"/>
            <a:ext cx="295583" cy="12815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Elbow Connector 39">
            <a:extLst>
              <a:ext uri="{FF2B5EF4-FFF2-40B4-BE49-F238E27FC236}">
                <a16:creationId xmlns:a16="http://schemas.microsoft.com/office/drawing/2014/main" id="{B5325AE6-FA2D-36ED-3FB1-8E5A6B01B4B3}"/>
              </a:ext>
            </a:extLst>
          </p:cNvPr>
          <p:cNvCxnSpPr>
            <a:stCxn id="6" idx="2"/>
            <a:endCxn id="24" idx="0"/>
          </p:cNvCxnSpPr>
          <p:nvPr/>
        </p:nvCxnSpPr>
        <p:spPr>
          <a:xfrm rot="16200000" flipH="1">
            <a:off x="6601209" y="222277"/>
            <a:ext cx="320607" cy="13310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a:extLst>
              <a:ext uri="{FF2B5EF4-FFF2-40B4-BE49-F238E27FC236}">
                <a16:creationId xmlns:a16="http://schemas.microsoft.com/office/drawing/2014/main" id="{1F7C727B-144C-2BE6-6865-79B79ECFFA06}"/>
              </a:ext>
            </a:extLst>
          </p:cNvPr>
          <p:cNvCxnSpPr>
            <a:stCxn id="6" idx="2"/>
            <a:endCxn id="30" idx="0"/>
          </p:cNvCxnSpPr>
          <p:nvPr/>
        </p:nvCxnSpPr>
        <p:spPr>
          <a:xfrm rot="16200000" flipH="1">
            <a:off x="7921102" y="-1097616"/>
            <a:ext cx="320607" cy="397081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5C7EF26-C602-A4A2-E82F-8D2AAB0B6CE5}"/>
              </a:ext>
            </a:extLst>
          </p:cNvPr>
          <p:cNvCxnSpPr>
            <a:stCxn id="7" idx="2"/>
            <a:endCxn id="8" idx="0"/>
          </p:cNvCxnSpPr>
          <p:nvPr/>
        </p:nvCxnSpPr>
        <p:spPr>
          <a:xfrm>
            <a:off x="2215377"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860CC3-BA1F-9196-E791-325C35E5E217}"/>
              </a:ext>
            </a:extLst>
          </p:cNvPr>
          <p:cNvCxnSpPr/>
          <p:nvPr/>
        </p:nvCxnSpPr>
        <p:spPr>
          <a:xfrm>
            <a:off x="2220954"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32C51CC-3BCA-2202-0367-B54BDE0AD84A}"/>
              </a:ext>
            </a:extLst>
          </p:cNvPr>
          <p:cNvCxnSpPr/>
          <p:nvPr/>
        </p:nvCxnSpPr>
        <p:spPr>
          <a:xfrm>
            <a:off x="2215377"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0E984A7-1A5A-D521-7225-4E842F934834}"/>
              </a:ext>
            </a:extLst>
          </p:cNvPr>
          <p:cNvCxnSpPr/>
          <p:nvPr/>
        </p:nvCxnSpPr>
        <p:spPr>
          <a:xfrm>
            <a:off x="2210068"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E884692-141C-9582-95B9-62220AF55473}"/>
              </a:ext>
            </a:extLst>
          </p:cNvPr>
          <p:cNvCxnSpPr/>
          <p:nvPr/>
        </p:nvCxnSpPr>
        <p:spPr>
          <a:xfrm>
            <a:off x="4798260"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FB795-BF79-115D-E32A-1AB1C3816C2A}"/>
              </a:ext>
            </a:extLst>
          </p:cNvPr>
          <p:cNvCxnSpPr/>
          <p:nvPr/>
        </p:nvCxnSpPr>
        <p:spPr>
          <a:xfrm>
            <a:off x="4803837"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704835-C054-B331-1225-06037808468A}"/>
              </a:ext>
            </a:extLst>
          </p:cNvPr>
          <p:cNvCxnSpPr/>
          <p:nvPr/>
        </p:nvCxnSpPr>
        <p:spPr>
          <a:xfrm>
            <a:off x="4798260"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491777-60B3-D139-E5A1-2F5F9A6CBE44}"/>
              </a:ext>
            </a:extLst>
          </p:cNvPr>
          <p:cNvCxnSpPr/>
          <p:nvPr/>
        </p:nvCxnSpPr>
        <p:spPr>
          <a:xfrm>
            <a:off x="4792951"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08B33FF-8214-108E-056C-5051DE237DA7}"/>
              </a:ext>
            </a:extLst>
          </p:cNvPr>
          <p:cNvCxnSpPr/>
          <p:nvPr/>
        </p:nvCxnSpPr>
        <p:spPr>
          <a:xfrm>
            <a:off x="742171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A20B42B-FB37-DE7A-36DF-A3A95258D610}"/>
              </a:ext>
            </a:extLst>
          </p:cNvPr>
          <p:cNvCxnSpPr/>
          <p:nvPr/>
        </p:nvCxnSpPr>
        <p:spPr>
          <a:xfrm>
            <a:off x="742729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F3009-5E12-0ABE-05A5-4C30B5B9F8E6}"/>
              </a:ext>
            </a:extLst>
          </p:cNvPr>
          <p:cNvCxnSpPr/>
          <p:nvPr/>
        </p:nvCxnSpPr>
        <p:spPr>
          <a:xfrm>
            <a:off x="742171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2893E6B-77B0-8C00-1B3F-E6A8D87AD057}"/>
              </a:ext>
            </a:extLst>
          </p:cNvPr>
          <p:cNvCxnSpPr/>
          <p:nvPr/>
        </p:nvCxnSpPr>
        <p:spPr>
          <a:xfrm>
            <a:off x="7416407"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D6113C9-7052-9CFA-C0C6-D06056DDD47A}"/>
              </a:ext>
            </a:extLst>
          </p:cNvPr>
          <p:cNvCxnSpPr/>
          <p:nvPr/>
        </p:nvCxnSpPr>
        <p:spPr>
          <a:xfrm>
            <a:off x="1003227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DEF4063-CBCD-8AA8-A058-C7FE37FE1CDC}"/>
              </a:ext>
            </a:extLst>
          </p:cNvPr>
          <p:cNvCxnSpPr/>
          <p:nvPr/>
        </p:nvCxnSpPr>
        <p:spPr>
          <a:xfrm>
            <a:off x="1003785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2FA13A-F894-571A-1182-6F188C460A07}"/>
              </a:ext>
            </a:extLst>
          </p:cNvPr>
          <p:cNvCxnSpPr/>
          <p:nvPr/>
        </p:nvCxnSpPr>
        <p:spPr>
          <a:xfrm>
            <a:off x="1003227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052141"/>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9" id="{75583108-398D-D640-8F57-8FB6E9063876}" vid="{CE9578F0-671A-7148-88EB-FA8819E862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Purdue1</Template>
  <TotalTime>551</TotalTime>
  <Words>243</Words>
  <Application>Microsoft Macintosh PowerPoint</Application>
  <PresentationFormat>Widescreen</PresentationFormat>
  <Paragraphs>53</Paragraphs>
  <Slides>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Acumin Pro ExtraCondensed</vt:lpstr>
      <vt:lpstr>Acumin Pro</vt:lpstr>
      <vt:lpstr>United Sans Cd Md</vt:lpstr>
      <vt:lpstr>Acumin Pro SemiCondensed</vt:lpstr>
      <vt:lpstr>Acumin Pro Medium</vt:lpstr>
      <vt:lpstr>United Sans Reg Medium</vt:lpstr>
      <vt:lpstr>Wingdings</vt:lpstr>
      <vt:lpstr>Calibri</vt:lpstr>
      <vt:lpstr>Acumin Pro Semibold</vt:lpstr>
      <vt:lpstr>Arial</vt:lpstr>
      <vt:lpstr>Acumin Pro ExtraCondensed Smbd</vt:lpstr>
      <vt:lpstr>Purdue1</vt:lpstr>
      <vt:lpstr>Week 12:   Introduction to Computer Vision-Based Deep Learning and Image Classification</vt:lpstr>
      <vt:lpstr>Deep Learning</vt:lpstr>
      <vt:lpstr>Interpreting Deep Learning Models</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Aanis</dc:creator>
  <cp:lastModifiedBy>Ahmad, Aanis</cp:lastModifiedBy>
  <cp:revision>37</cp:revision>
  <dcterms:created xsi:type="dcterms:W3CDTF">2023-01-15T22:41:51Z</dcterms:created>
  <dcterms:modified xsi:type="dcterms:W3CDTF">2023-03-28T21:17:06Z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2023-01-15T22:41:59Z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55bc0fbf-171f-4406-9839-06ac775f1c74</vt:lpwstr>
  </property>
  <property fmtid="{D5CDD505-2E9C-101B-9397-08002B2CF9AE}" pid="8" name="MSIP_Label_4044bd30-2ed7-4c9d-9d12-46200872a97b_ContentBits">
    <vt:lpwstr>0</vt:lpwstr>
  </property>
</Properties>
</file>