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4"/>
  </p:sldMasterIdLst>
  <p:notesMasterIdLst>
    <p:notesMasterId r:id="rId8"/>
  </p:notesMasterIdLst>
  <p:handoutMasterIdLst>
    <p:handoutMasterId r:id="rId9"/>
  </p:handoutMasterIdLst>
  <p:sldIdLst>
    <p:sldId id="257" r:id="rId5"/>
    <p:sldId id="270" r:id="rId6"/>
    <p:sldId id="384" r:id="rId7"/>
  </p:sldIdLst>
  <p:sldSz cx="12192000" cy="6858000"/>
  <p:notesSz cx="6858000" cy="9144000"/>
  <p:embeddedFontLst>
    <p:embeddedFont>
      <p:font typeface="Acumin Pro" panose="020B0504020202020204" pitchFamily="34" charset="77"/>
      <p:regular r:id="rId10"/>
      <p:bold r:id="rId11"/>
      <p:italic r:id="rId12"/>
      <p:boldItalic r:id="rId13"/>
    </p:embeddedFont>
    <p:embeddedFont>
      <p:font typeface="Acumin Pro ExtraCondensed" panose="020B0508020202020204" pitchFamily="34" charset="77"/>
      <p:regular r:id="rId14"/>
      <p:bold r:id="rId15"/>
      <p:italic r:id="rId16"/>
      <p:boldItalic r:id="rId17"/>
    </p:embeddedFont>
    <p:embeddedFont>
      <p:font typeface="Acumin Pro ExtraCondensed Smbd" panose="020B0708020202020204" pitchFamily="34" charset="77"/>
      <p:regular r:id="rId18"/>
      <p:bold r:id="rId19"/>
      <p:italic r:id="rId20"/>
      <p:boldItalic r:id="rId21"/>
    </p:embeddedFont>
    <p:embeddedFont>
      <p:font typeface="Acumin Pro Medium" panose="020B0604020202020204" pitchFamily="34" charset="77"/>
      <p:regular r:id="rId22"/>
      <p:italic r:id="rId23"/>
    </p:embeddedFont>
    <p:embeddedFont>
      <p:font typeface="Acumin Pro Semibold" panose="020B0704020202020204" pitchFamily="34" charset="77"/>
      <p:regular r:id="rId24"/>
      <p:bold r:id="rId25"/>
      <p:italic r:id="rId26"/>
      <p:boldItalic r:id="rId27"/>
    </p:embeddedFont>
    <p:embeddedFont>
      <p:font typeface="Acumin Pro SemiCondensed" panose="020B0506020202020204" pitchFamily="34" charset="77"/>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United Sans Cd Md" pitchFamily="2" charset="77"/>
      <p:regular r:id="rId36"/>
    </p:embeddedFont>
    <p:embeddedFont>
      <p:font typeface="United Sans Reg Medium" pitchFamily="2" charset="77"/>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74928"/>
  </p:normalViewPr>
  <p:slideViewPr>
    <p:cSldViewPr snapToGrid="0" snapToObjects="1">
      <p:cViewPr varScale="1">
        <p:scale>
          <a:sx n="88" d="100"/>
          <a:sy n="88" d="100"/>
        </p:scale>
        <p:origin x="172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9" Type="http://schemas.openxmlformats.org/officeDocument/2006/relationships/viewProps" Target="viewProps.xml"/><Relationship Id="rId21" Type="http://schemas.openxmlformats.org/officeDocument/2006/relationships/font" Target="fonts/font12.fntdata"/><Relationship Id="rId34" Type="http://schemas.openxmlformats.org/officeDocument/2006/relationships/font" Target="fonts/font2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font" Target="fonts/font2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font" Target="fonts/font27.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font" Target="fonts/font26.fntdata"/><Relationship Id="rId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2/19/24</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3</a:t>
            </a:fld>
            <a:endParaRPr lang="en-US"/>
          </a:p>
        </p:txBody>
      </p:sp>
    </p:spTree>
    <p:extLst>
      <p:ext uri="{BB962C8B-B14F-4D97-AF65-F5344CB8AC3E}">
        <p14:creationId xmlns:p14="http://schemas.microsoft.com/office/powerpoint/2010/main" val="1716545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049DC8E1-D369-0F48-9062-BB068AFD07CE}" type="datetime1">
              <a:rPr lang="en-US" smtClean="0"/>
              <a:pPr/>
              <a:t>2/19/24</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FD0EC21E-06D9-A343-B534-0EED0F3D39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12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2/19/24</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7764FD46-1B1A-6946-A3E9-01BFDF428FA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12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2/19/24</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1" name="Purdue CoBrand">
            <a:extLst>
              <a:ext uri="{FF2B5EF4-FFF2-40B4-BE49-F238E27FC236}">
                <a16:creationId xmlns:a16="http://schemas.microsoft.com/office/drawing/2014/main" id="{015018F6-9D88-484F-86CA-DA3A362BD4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224" userDrawn="1">
          <p15:clr>
            <a:srgbClr val="FBAE40"/>
          </p15:clr>
        </p15:guide>
        <p15:guide id="8" pos="648" userDrawn="1">
          <p15:clr>
            <a:srgbClr val="FBAE40"/>
          </p15:clr>
        </p15:guide>
        <p15:guide id="9" pos="15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2/19/24</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4587ED95-AAE2-7E48-BA94-A5301E6EE2F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648" userDrawn="1">
          <p15:clr>
            <a:srgbClr val="FBAE40"/>
          </p15:clr>
        </p15:guide>
        <p15:guide id="8" pos="122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049DC8E1-D369-0F48-9062-BB068AFD07CE}" type="datetime1">
              <a:rPr lang="en-US" smtClean="0"/>
              <a:pPr/>
              <a:t>2/19/24</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0D70D94C-A9C8-824B-8A46-1A0980F688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6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049DC8E1-D369-0F48-9062-BB068AFD07CE}" type="datetime1">
              <a:rPr lang="en-US" smtClean="0"/>
              <a:pPr/>
              <a:t>2/19/24</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02AF4752-483E-A944-BFB9-0D6D93CB033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049DC8E1-D369-0F48-9062-BB068AFD07CE}" type="datetime1">
              <a:rPr lang="en-US" smtClean="0"/>
              <a:pPr/>
              <a:t>2/19/24</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ED048DF0-38E2-174A-8D5E-9CDD85B3E0B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guide id="8" pos="122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2/19/24</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746760" y="853440"/>
            <a:ext cx="9108285" cy="3139321"/>
          </a:xfrm>
        </p:spPr>
        <p:txBody>
          <a:bodyPr/>
          <a:lstStyle/>
          <a:p>
            <a:r>
              <a:rPr lang="en-US" sz="4800" dirty="0">
                <a:latin typeface="Times New Roman" panose="02020603050405020304" pitchFamily="18" charset="0"/>
                <a:cs typeface="Times New Roman" panose="02020603050405020304" pitchFamily="18" charset="0"/>
              </a:rPr>
              <a:t>Welcome to </a:t>
            </a:r>
            <a:r>
              <a:rPr lang="en-US" sz="4800" dirty="0">
                <a:effectLst/>
                <a:latin typeface="Times New Roman" panose="02020603050405020304" pitchFamily="18" charset="0"/>
                <a:cs typeface="Times New Roman" panose="02020603050405020304" pitchFamily="18" charset="0"/>
              </a:rPr>
              <a:t>CGT 575 Data</a:t>
            </a:r>
            <a:br>
              <a:rPr lang="en-US" sz="4800" dirty="0">
                <a:latin typeface="Times New Roman" panose="02020603050405020304" pitchFamily="18" charset="0"/>
                <a:cs typeface="Times New Roman" panose="02020603050405020304" pitchFamily="18" charset="0"/>
              </a:rPr>
            </a:br>
            <a:r>
              <a:rPr lang="en-US" sz="4800" dirty="0">
                <a:effectLst/>
                <a:latin typeface="Times New Roman" panose="02020603050405020304" pitchFamily="18" charset="0"/>
                <a:cs typeface="Times New Roman" panose="02020603050405020304" pitchFamily="18" charset="0"/>
              </a:rPr>
              <a:t>Visualization Tools &amp;</a:t>
            </a:r>
            <a:br>
              <a:rPr lang="en-US" sz="4800" dirty="0">
                <a:latin typeface="Times New Roman" panose="02020603050405020304" pitchFamily="18" charset="0"/>
                <a:cs typeface="Times New Roman" panose="02020603050405020304" pitchFamily="18" charset="0"/>
              </a:rPr>
            </a:br>
            <a:r>
              <a:rPr lang="en-US" sz="4800" dirty="0">
                <a:effectLst/>
                <a:latin typeface="Times New Roman" panose="02020603050405020304" pitchFamily="18" charset="0"/>
                <a:cs typeface="Times New Roman" panose="02020603050405020304" pitchFamily="18" charset="0"/>
              </a:rPr>
              <a:t>Applications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2024 spring</a:t>
            </a:r>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2"/>
          </p:nvPr>
        </p:nvSpPr>
        <p:spPr>
          <a:xfrm>
            <a:off x="11213873" y="6181281"/>
            <a:ext cx="487680" cy="365760"/>
          </a:xfrm>
        </p:spPr>
        <p:txBody>
          <a:bodyPr/>
          <a:lstStyle/>
          <a:p>
            <a:fld id="{8A7A6979-0714-4377-B894-6BE4C2D6E202}" type="slidenum">
              <a:rPr lang="en-US" smtClean="0"/>
              <a:pPr/>
              <a:t>1</a:t>
            </a:fld>
            <a:endParaRPr lang="en-US" dirty="0"/>
          </a:p>
        </p:txBody>
      </p:sp>
      <p:sp>
        <p:nvSpPr>
          <p:cNvPr id="7" name="Subtitle 6">
            <a:extLst>
              <a:ext uri="{FF2B5EF4-FFF2-40B4-BE49-F238E27FC236}">
                <a16:creationId xmlns:a16="http://schemas.microsoft.com/office/drawing/2014/main" id="{940BF822-20B1-B043-811E-E223FBAE3504}"/>
              </a:ext>
            </a:extLst>
          </p:cNvPr>
          <p:cNvSpPr>
            <a:spLocks noGrp="1"/>
          </p:cNvSpPr>
          <p:nvPr>
            <p:ph type="subTitle" idx="1"/>
          </p:nvPr>
        </p:nvSpPr>
        <p:spPr>
          <a:xfrm>
            <a:off x="746760" y="3992761"/>
            <a:ext cx="7096269" cy="338554"/>
          </a:xfrm>
        </p:spPr>
        <p:txBody>
          <a:bodyPr/>
          <a:lstStyle/>
          <a:p>
            <a:r>
              <a:rPr lang="en-US" dirty="0">
                <a:latin typeface="Times New Roman" panose="02020603050405020304" pitchFamily="18" charset="0"/>
                <a:cs typeface="Times New Roman" panose="02020603050405020304" pitchFamily="18" charset="0"/>
              </a:rPr>
              <a:t>Week </a:t>
            </a:r>
            <a:r>
              <a:rPr lang="en-US">
                <a:latin typeface="Times New Roman" panose="02020603050405020304" pitchFamily="18" charset="0"/>
                <a:cs typeface="Times New Roman" panose="02020603050405020304" pitchFamily="18" charset="0"/>
              </a:rPr>
              <a:t>7 Image Metadata and Mapping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7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C9553-FA41-2FA6-0EFF-9C9024341BDF}"/>
              </a:ext>
            </a:extLst>
          </p:cNvPr>
          <p:cNvSpPr>
            <a:spLocks noGrp="1"/>
          </p:cNvSpPr>
          <p:nvPr>
            <p:ph type="ctrTitle"/>
          </p:nvPr>
        </p:nvSpPr>
        <p:spPr>
          <a:xfrm>
            <a:off x="1035804" y="304800"/>
            <a:ext cx="3838891" cy="256224"/>
          </a:xfrm>
        </p:spPr>
        <p:txBody>
          <a:bodyPr/>
          <a:lstStyle/>
          <a:p>
            <a:r>
              <a:rPr lang="en-US" dirty="0"/>
              <a:t>Overview</a:t>
            </a:r>
          </a:p>
        </p:txBody>
      </p:sp>
      <p:sp>
        <p:nvSpPr>
          <p:cNvPr id="4" name="Date Placeholder 3">
            <a:extLst>
              <a:ext uri="{FF2B5EF4-FFF2-40B4-BE49-F238E27FC236}">
                <a16:creationId xmlns:a16="http://schemas.microsoft.com/office/drawing/2014/main" id="{FBBAC6B0-5B00-4AF7-FA31-C8BC2F2B8FD1}"/>
              </a:ext>
            </a:extLst>
          </p:cNvPr>
          <p:cNvSpPr>
            <a:spLocks noGrp="1"/>
          </p:cNvSpPr>
          <p:nvPr>
            <p:ph type="dt" sz="half" idx="10"/>
          </p:nvPr>
        </p:nvSpPr>
        <p:spPr/>
        <p:txBody>
          <a:bodyPr/>
          <a:lstStyle/>
          <a:p>
            <a:fld id="{049DC8E1-D369-0F48-9062-BB068AFD07CE}" type="datetime1">
              <a:rPr lang="en-US" smtClean="0"/>
              <a:pPr/>
              <a:t>2/19/24</a:t>
            </a:fld>
            <a:endParaRPr lang="en-US" dirty="0"/>
          </a:p>
        </p:txBody>
      </p:sp>
      <p:sp>
        <p:nvSpPr>
          <p:cNvPr id="5" name="Slide Number Placeholder 4">
            <a:extLst>
              <a:ext uri="{FF2B5EF4-FFF2-40B4-BE49-F238E27FC236}">
                <a16:creationId xmlns:a16="http://schemas.microsoft.com/office/drawing/2014/main" id="{A7940CCE-B107-928B-7AD2-55AA4DA980D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6" name="Rounded Rectangle 5">
            <a:extLst>
              <a:ext uri="{FF2B5EF4-FFF2-40B4-BE49-F238E27FC236}">
                <a16:creationId xmlns:a16="http://schemas.microsoft.com/office/drawing/2014/main" id="{09D0AF2F-DAFD-2929-4822-59862D4DA5D9}"/>
              </a:ext>
            </a:extLst>
          </p:cNvPr>
          <p:cNvSpPr/>
          <p:nvPr/>
        </p:nvSpPr>
        <p:spPr>
          <a:xfrm>
            <a:off x="4792950" y="150543"/>
            <a:ext cx="2757027" cy="5769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Lab5: Image Metadata and Mapping</a:t>
            </a:r>
          </a:p>
        </p:txBody>
      </p:sp>
      <p:sp>
        <p:nvSpPr>
          <p:cNvPr id="7" name="Rounded Rectangle 6">
            <a:extLst>
              <a:ext uri="{FF2B5EF4-FFF2-40B4-BE49-F238E27FC236}">
                <a16:creationId xmlns:a16="http://schemas.microsoft.com/office/drawing/2014/main" id="{5D3153E5-2E3E-03CC-689C-149D0092A5A8}"/>
              </a:ext>
            </a:extLst>
          </p:cNvPr>
          <p:cNvSpPr/>
          <p:nvPr/>
        </p:nvSpPr>
        <p:spPr>
          <a:xfrm>
            <a:off x="1066934"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Download files and install relevant libraries</a:t>
            </a:r>
          </a:p>
        </p:txBody>
      </p:sp>
      <p:sp>
        <p:nvSpPr>
          <p:cNvPr id="8" name="Rounded Rectangle 7">
            <a:extLst>
              <a:ext uri="{FF2B5EF4-FFF2-40B4-BE49-F238E27FC236}">
                <a16:creationId xmlns:a16="http://schemas.microsoft.com/office/drawing/2014/main" id="{4D60F041-3F1C-BEB3-9280-3210AD9E288E}"/>
              </a:ext>
            </a:extLst>
          </p:cNvPr>
          <p:cNvSpPr/>
          <p:nvPr/>
        </p:nvSpPr>
        <p:spPr>
          <a:xfrm>
            <a:off x="1066934"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Download Jupyter Notebook from Brightspace</a:t>
            </a:r>
          </a:p>
        </p:txBody>
      </p:sp>
      <p:sp>
        <p:nvSpPr>
          <p:cNvPr id="9" name="Rounded Rectangle 8">
            <a:extLst>
              <a:ext uri="{FF2B5EF4-FFF2-40B4-BE49-F238E27FC236}">
                <a16:creationId xmlns:a16="http://schemas.microsoft.com/office/drawing/2014/main" id="{3981CDE6-0152-A7E5-F376-2621A4A30314}"/>
              </a:ext>
            </a:extLst>
          </p:cNvPr>
          <p:cNvSpPr/>
          <p:nvPr/>
        </p:nvSpPr>
        <p:spPr>
          <a:xfrm>
            <a:off x="1066934"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Download images from Brightspace</a:t>
            </a:r>
          </a:p>
        </p:txBody>
      </p:sp>
      <p:sp>
        <p:nvSpPr>
          <p:cNvPr id="10" name="Rounded Rectangle 9">
            <a:extLst>
              <a:ext uri="{FF2B5EF4-FFF2-40B4-BE49-F238E27FC236}">
                <a16:creationId xmlns:a16="http://schemas.microsoft.com/office/drawing/2014/main" id="{04539A67-30D9-BE58-0813-D731DFBF5DC5}"/>
              </a:ext>
            </a:extLst>
          </p:cNvPr>
          <p:cNvSpPr/>
          <p:nvPr/>
        </p:nvSpPr>
        <p:spPr>
          <a:xfrm>
            <a:off x="1066934"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the downloaded files into correct folder</a:t>
            </a:r>
          </a:p>
        </p:txBody>
      </p:sp>
      <p:sp>
        <p:nvSpPr>
          <p:cNvPr id="11" name="Rounded Rectangle 10">
            <a:extLst>
              <a:ext uri="{FF2B5EF4-FFF2-40B4-BE49-F238E27FC236}">
                <a16:creationId xmlns:a16="http://schemas.microsoft.com/office/drawing/2014/main" id="{1CAA06D1-B73E-85CA-DF92-AB963903FFDB}"/>
              </a:ext>
            </a:extLst>
          </p:cNvPr>
          <p:cNvSpPr/>
          <p:nvPr/>
        </p:nvSpPr>
        <p:spPr>
          <a:xfrm>
            <a:off x="1066934"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Install and confirm library installation</a:t>
            </a:r>
          </a:p>
        </p:txBody>
      </p:sp>
      <p:sp>
        <p:nvSpPr>
          <p:cNvPr id="12" name="Rounded Rectangle 11">
            <a:extLst>
              <a:ext uri="{FF2B5EF4-FFF2-40B4-BE49-F238E27FC236}">
                <a16:creationId xmlns:a16="http://schemas.microsoft.com/office/drawing/2014/main" id="{6C5BC9FF-DCF5-125F-9CF3-7BE8B560D7C0}"/>
              </a:ext>
            </a:extLst>
          </p:cNvPr>
          <p:cNvSpPr/>
          <p:nvPr/>
        </p:nvSpPr>
        <p:spPr>
          <a:xfrm>
            <a:off x="3650226"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Load aerial images and obtain geocoordinates</a:t>
            </a:r>
          </a:p>
        </p:txBody>
      </p:sp>
      <p:sp>
        <p:nvSpPr>
          <p:cNvPr id="13" name="Rounded Rectangle 12">
            <a:extLst>
              <a:ext uri="{FF2B5EF4-FFF2-40B4-BE49-F238E27FC236}">
                <a16:creationId xmlns:a16="http://schemas.microsoft.com/office/drawing/2014/main" id="{1102E391-A855-8853-CAEE-F6579C7B6ACA}"/>
              </a:ext>
            </a:extLst>
          </p:cNvPr>
          <p:cNvSpPr/>
          <p:nvPr/>
        </p:nvSpPr>
        <p:spPr>
          <a:xfrm>
            <a:off x="3650226"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images</a:t>
            </a:r>
          </a:p>
        </p:txBody>
      </p:sp>
      <p:sp>
        <p:nvSpPr>
          <p:cNvPr id="14" name="Rounded Rectangle 13">
            <a:extLst>
              <a:ext uri="{FF2B5EF4-FFF2-40B4-BE49-F238E27FC236}">
                <a16:creationId xmlns:a16="http://schemas.microsoft.com/office/drawing/2014/main" id="{4FFEB777-7D0E-3FDB-65C4-D93532ECB00B}"/>
              </a:ext>
            </a:extLst>
          </p:cNvPr>
          <p:cNvSpPr/>
          <p:nvPr/>
        </p:nvSpPr>
        <p:spPr>
          <a:xfrm>
            <a:off x="3650226"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Get image metadata</a:t>
            </a:r>
          </a:p>
        </p:txBody>
      </p:sp>
      <p:sp>
        <p:nvSpPr>
          <p:cNvPr id="15" name="Rounded Rectangle 14">
            <a:extLst>
              <a:ext uri="{FF2B5EF4-FFF2-40B4-BE49-F238E27FC236}">
                <a16:creationId xmlns:a16="http://schemas.microsoft.com/office/drawing/2014/main" id="{10A47CC7-B9AB-2686-A5F7-A7A8A9971133}"/>
              </a:ext>
            </a:extLst>
          </p:cNvPr>
          <p:cNvSpPr/>
          <p:nvPr/>
        </p:nvSpPr>
        <p:spPr>
          <a:xfrm>
            <a:off x="3650226"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Obtain image coordinates</a:t>
            </a:r>
          </a:p>
        </p:txBody>
      </p:sp>
      <p:sp>
        <p:nvSpPr>
          <p:cNvPr id="16" name="Rounded Rectangle 15">
            <a:extLst>
              <a:ext uri="{FF2B5EF4-FFF2-40B4-BE49-F238E27FC236}">
                <a16:creationId xmlns:a16="http://schemas.microsoft.com/office/drawing/2014/main" id="{4CD81DBC-EEF9-DCFB-EBD4-BA1772EC76E3}"/>
              </a:ext>
            </a:extLst>
          </p:cNvPr>
          <p:cNvSpPr/>
          <p:nvPr/>
        </p:nvSpPr>
        <p:spPr>
          <a:xfrm>
            <a:off x="3650226" y="5760752"/>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Map the coordinates</a:t>
            </a:r>
          </a:p>
        </p:txBody>
      </p:sp>
      <p:sp>
        <p:nvSpPr>
          <p:cNvPr id="17" name="TextBox 16">
            <a:extLst>
              <a:ext uri="{FF2B5EF4-FFF2-40B4-BE49-F238E27FC236}">
                <a16:creationId xmlns:a16="http://schemas.microsoft.com/office/drawing/2014/main" id="{5236F15E-1530-0FE9-F75F-7C2D2CD3DE2F}"/>
              </a:ext>
            </a:extLst>
          </p:cNvPr>
          <p:cNvSpPr txBox="1"/>
          <p:nvPr/>
        </p:nvSpPr>
        <p:spPr>
          <a:xfrm>
            <a:off x="1524134" y="1008852"/>
            <a:ext cx="1382486" cy="369332"/>
          </a:xfrm>
          <a:prstGeom prst="rect">
            <a:avLst/>
          </a:prstGeom>
          <a:noFill/>
        </p:spPr>
        <p:txBody>
          <a:bodyPr wrap="square" rtlCol="0">
            <a:spAutoFit/>
          </a:bodyPr>
          <a:lstStyle/>
          <a:p>
            <a:r>
              <a:rPr lang="en-US" dirty="0"/>
              <a:t>Objective 1</a:t>
            </a:r>
          </a:p>
        </p:txBody>
      </p:sp>
      <p:sp>
        <p:nvSpPr>
          <p:cNvPr id="18" name="TextBox 17">
            <a:extLst>
              <a:ext uri="{FF2B5EF4-FFF2-40B4-BE49-F238E27FC236}">
                <a16:creationId xmlns:a16="http://schemas.microsoft.com/office/drawing/2014/main" id="{47C90DC1-C8E4-C2C7-27E4-424A042E0A8C}"/>
              </a:ext>
            </a:extLst>
          </p:cNvPr>
          <p:cNvSpPr txBox="1"/>
          <p:nvPr/>
        </p:nvSpPr>
        <p:spPr>
          <a:xfrm>
            <a:off x="3821020" y="1023069"/>
            <a:ext cx="1986866" cy="369332"/>
          </a:xfrm>
          <a:prstGeom prst="rect">
            <a:avLst/>
          </a:prstGeom>
          <a:noFill/>
        </p:spPr>
        <p:txBody>
          <a:bodyPr wrap="square" rtlCol="0">
            <a:spAutoFit/>
          </a:bodyPr>
          <a:lstStyle/>
          <a:p>
            <a:r>
              <a:rPr lang="en-US" dirty="0"/>
              <a:t>Objectives 2, 3</a:t>
            </a:r>
          </a:p>
        </p:txBody>
      </p:sp>
      <p:sp>
        <p:nvSpPr>
          <p:cNvPr id="19" name="Rounded Rectangle 18">
            <a:extLst>
              <a:ext uri="{FF2B5EF4-FFF2-40B4-BE49-F238E27FC236}">
                <a16:creationId xmlns:a16="http://schemas.microsoft.com/office/drawing/2014/main" id="{72F5FD3A-7D5B-E488-2FBD-7117271F8D1F}"/>
              </a:ext>
            </a:extLst>
          </p:cNvPr>
          <p:cNvSpPr/>
          <p:nvPr/>
        </p:nvSpPr>
        <p:spPr>
          <a:xfrm>
            <a:off x="6265310"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Extract coordinates from Google and create Polygons</a:t>
            </a:r>
          </a:p>
        </p:txBody>
      </p:sp>
      <p:sp>
        <p:nvSpPr>
          <p:cNvPr id="20" name="Rounded Rectangle 19">
            <a:extLst>
              <a:ext uri="{FF2B5EF4-FFF2-40B4-BE49-F238E27FC236}">
                <a16:creationId xmlns:a16="http://schemas.microsoft.com/office/drawing/2014/main" id="{E77FC34A-13F9-79E6-7D64-F409633B587A}"/>
              </a:ext>
            </a:extLst>
          </p:cNvPr>
          <p:cNvSpPr/>
          <p:nvPr/>
        </p:nvSpPr>
        <p:spPr>
          <a:xfrm>
            <a:off x="6265310"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Use the coordinates obtained from Google Maps</a:t>
            </a:r>
          </a:p>
        </p:txBody>
      </p:sp>
      <p:sp>
        <p:nvSpPr>
          <p:cNvPr id="21" name="Rounded Rectangle 20">
            <a:extLst>
              <a:ext uri="{FF2B5EF4-FFF2-40B4-BE49-F238E27FC236}">
                <a16:creationId xmlns:a16="http://schemas.microsoft.com/office/drawing/2014/main" id="{B3E471C3-7C43-BAC9-22A1-8EA037968772}"/>
              </a:ext>
            </a:extLst>
          </p:cNvPr>
          <p:cNvSpPr/>
          <p:nvPr/>
        </p:nvSpPr>
        <p:spPr>
          <a:xfrm>
            <a:off x="6265310"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Polygons</a:t>
            </a:r>
          </a:p>
        </p:txBody>
      </p:sp>
      <p:sp>
        <p:nvSpPr>
          <p:cNvPr id="22" name="Rounded Rectangle 21">
            <a:extLst>
              <a:ext uri="{FF2B5EF4-FFF2-40B4-BE49-F238E27FC236}">
                <a16:creationId xmlns:a16="http://schemas.microsoft.com/office/drawing/2014/main" id="{67D000D6-CAA0-EDA1-7172-A09BAE1E6285}"/>
              </a:ext>
            </a:extLst>
          </p:cNvPr>
          <p:cNvSpPr/>
          <p:nvPr/>
        </p:nvSpPr>
        <p:spPr>
          <a:xfrm>
            <a:off x="6265310"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Calculate perimeter and area of Polygon</a:t>
            </a:r>
          </a:p>
        </p:txBody>
      </p:sp>
      <p:sp>
        <p:nvSpPr>
          <p:cNvPr id="24" name="TextBox 23">
            <a:extLst>
              <a:ext uri="{FF2B5EF4-FFF2-40B4-BE49-F238E27FC236}">
                <a16:creationId xmlns:a16="http://schemas.microsoft.com/office/drawing/2014/main" id="{E6F46893-ECA8-CD6B-4744-56CEC5DCFBE8}"/>
              </a:ext>
            </a:extLst>
          </p:cNvPr>
          <p:cNvSpPr txBox="1"/>
          <p:nvPr/>
        </p:nvSpPr>
        <p:spPr>
          <a:xfrm>
            <a:off x="6433591" y="1048093"/>
            <a:ext cx="1986866" cy="369332"/>
          </a:xfrm>
          <a:prstGeom prst="rect">
            <a:avLst/>
          </a:prstGeom>
          <a:noFill/>
        </p:spPr>
        <p:txBody>
          <a:bodyPr wrap="square" rtlCol="0">
            <a:spAutoFit/>
          </a:bodyPr>
          <a:lstStyle/>
          <a:p>
            <a:r>
              <a:rPr lang="en-US" dirty="0"/>
              <a:t>Objectives 4 </a:t>
            </a:r>
          </a:p>
        </p:txBody>
      </p:sp>
      <p:sp>
        <p:nvSpPr>
          <p:cNvPr id="25" name="Rounded Rectangle 24">
            <a:extLst>
              <a:ext uri="{FF2B5EF4-FFF2-40B4-BE49-F238E27FC236}">
                <a16:creationId xmlns:a16="http://schemas.microsoft.com/office/drawing/2014/main" id="{1B6498A1-86CB-6272-2A97-811B40027D13}"/>
              </a:ext>
            </a:extLst>
          </p:cNvPr>
          <p:cNvSpPr/>
          <p:nvPr/>
        </p:nvSpPr>
        <p:spPr>
          <a:xfrm>
            <a:off x="8877657" y="1392401"/>
            <a:ext cx="2296886" cy="86248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Homework</a:t>
            </a:r>
          </a:p>
        </p:txBody>
      </p:sp>
      <p:sp>
        <p:nvSpPr>
          <p:cNvPr id="26" name="Rounded Rectangle 25">
            <a:extLst>
              <a:ext uri="{FF2B5EF4-FFF2-40B4-BE49-F238E27FC236}">
                <a16:creationId xmlns:a16="http://schemas.microsoft.com/office/drawing/2014/main" id="{ACC1254F-87B4-03DC-81EF-5E36C7E0456F}"/>
              </a:ext>
            </a:extLst>
          </p:cNvPr>
          <p:cNvSpPr/>
          <p:nvPr/>
        </p:nvSpPr>
        <p:spPr>
          <a:xfrm>
            <a:off x="8877657" y="2501075"/>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Polygon using img1, img2, img3, and img4</a:t>
            </a:r>
          </a:p>
        </p:txBody>
      </p:sp>
      <p:sp>
        <p:nvSpPr>
          <p:cNvPr id="27" name="Rounded Rectangle 26">
            <a:extLst>
              <a:ext uri="{FF2B5EF4-FFF2-40B4-BE49-F238E27FC236}">
                <a16:creationId xmlns:a16="http://schemas.microsoft.com/office/drawing/2014/main" id="{4EEE93A1-ADD1-596A-8A89-2435EB399BED}"/>
              </a:ext>
            </a:extLst>
          </p:cNvPr>
          <p:cNvSpPr/>
          <p:nvPr/>
        </p:nvSpPr>
        <p:spPr>
          <a:xfrm>
            <a:off x="8877657" y="3582947"/>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Create Polygon using Google Map coordinates</a:t>
            </a:r>
          </a:p>
        </p:txBody>
      </p:sp>
      <p:sp>
        <p:nvSpPr>
          <p:cNvPr id="28" name="Rounded Rectangle 27">
            <a:extLst>
              <a:ext uri="{FF2B5EF4-FFF2-40B4-BE49-F238E27FC236}">
                <a16:creationId xmlns:a16="http://schemas.microsoft.com/office/drawing/2014/main" id="{08E95EAC-864F-074A-A07C-E95D7EA0775E}"/>
              </a:ext>
            </a:extLst>
          </p:cNvPr>
          <p:cNvSpPr/>
          <p:nvPr/>
        </p:nvSpPr>
        <p:spPr>
          <a:xfrm>
            <a:off x="8877657" y="4679891"/>
            <a:ext cx="2296886" cy="862489"/>
          </a:xfrm>
          <a:prstGeom prst="round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Calculate perimeter and area of Polygons</a:t>
            </a:r>
          </a:p>
        </p:txBody>
      </p:sp>
      <p:sp>
        <p:nvSpPr>
          <p:cNvPr id="30" name="TextBox 29">
            <a:extLst>
              <a:ext uri="{FF2B5EF4-FFF2-40B4-BE49-F238E27FC236}">
                <a16:creationId xmlns:a16="http://schemas.microsoft.com/office/drawing/2014/main" id="{3D8A557E-8A31-BFBE-35BD-AE7E17F7B281}"/>
              </a:ext>
            </a:extLst>
          </p:cNvPr>
          <p:cNvSpPr txBox="1"/>
          <p:nvPr/>
        </p:nvSpPr>
        <p:spPr>
          <a:xfrm>
            <a:off x="9334857" y="1048093"/>
            <a:ext cx="1463906" cy="369332"/>
          </a:xfrm>
          <a:prstGeom prst="rect">
            <a:avLst/>
          </a:prstGeom>
          <a:noFill/>
        </p:spPr>
        <p:txBody>
          <a:bodyPr wrap="square" rtlCol="0">
            <a:spAutoFit/>
          </a:bodyPr>
          <a:lstStyle/>
          <a:p>
            <a:r>
              <a:rPr lang="en-US" dirty="0"/>
              <a:t>Objective 5 </a:t>
            </a:r>
          </a:p>
        </p:txBody>
      </p:sp>
      <p:cxnSp>
        <p:nvCxnSpPr>
          <p:cNvPr id="36" name="Elbow Connector 35">
            <a:extLst>
              <a:ext uri="{FF2B5EF4-FFF2-40B4-BE49-F238E27FC236}">
                <a16:creationId xmlns:a16="http://schemas.microsoft.com/office/drawing/2014/main" id="{BB534872-1775-9FE4-5302-CE7A3D568452}"/>
              </a:ext>
            </a:extLst>
          </p:cNvPr>
          <p:cNvCxnSpPr>
            <a:cxnSpLocks/>
            <a:stCxn id="6" idx="2"/>
            <a:endCxn id="17" idx="0"/>
          </p:cNvCxnSpPr>
          <p:nvPr/>
        </p:nvCxnSpPr>
        <p:spPr>
          <a:xfrm rot="5400000">
            <a:off x="4052738" y="-1109874"/>
            <a:ext cx="281366" cy="3956087"/>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Elbow Connector 37">
            <a:extLst>
              <a:ext uri="{FF2B5EF4-FFF2-40B4-BE49-F238E27FC236}">
                <a16:creationId xmlns:a16="http://schemas.microsoft.com/office/drawing/2014/main" id="{9BF5D5C9-F792-6983-D3DE-CE58FA87E2BF}"/>
              </a:ext>
            </a:extLst>
          </p:cNvPr>
          <p:cNvCxnSpPr>
            <a:cxnSpLocks/>
            <a:stCxn id="6" idx="2"/>
            <a:endCxn id="18" idx="0"/>
          </p:cNvCxnSpPr>
          <p:nvPr/>
        </p:nvCxnSpPr>
        <p:spPr>
          <a:xfrm rot="5400000">
            <a:off x="5345168" y="196772"/>
            <a:ext cx="295583" cy="135701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Elbow Connector 39">
            <a:extLst>
              <a:ext uri="{FF2B5EF4-FFF2-40B4-BE49-F238E27FC236}">
                <a16:creationId xmlns:a16="http://schemas.microsoft.com/office/drawing/2014/main" id="{B5325AE6-FA2D-36ED-3FB1-8E5A6B01B4B3}"/>
              </a:ext>
            </a:extLst>
          </p:cNvPr>
          <p:cNvCxnSpPr>
            <a:cxnSpLocks/>
            <a:stCxn id="6" idx="2"/>
            <a:endCxn id="24" idx="0"/>
          </p:cNvCxnSpPr>
          <p:nvPr/>
        </p:nvCxnSpPr>
        <p:spPr>
          <a:xfrm rot="16200000" flipH="1">
            <a:off x="6638941" y="260009"/>
            <a:ext cx="320607" cy="125556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Elbow Connector 41">
            <a:extLst>
              <a:ext uri="{FF2B5EF4-FFF2-40B4-BE49-F238E27FC236}">
                <a16:creationId xmlns:a16="http://schemas.microsoft.com/office/drawing/2014/main" id="{1F7C727B-144C-2BE6-6865-79B79ECFFA06}"/>
              </a:ext>
            </a:extLst>
          </p:cNvPr>
          <p:cNvCxnSpPr>
            <a:cxnSpLocks/>
            <a:stCxn id="6" idx="2"/>
            <a:endCxn id="30" idx="0"/>
          </p:cNvCxnSpPr>
          <p:nvPr/>
        </p:nvCxnSpPr>
        <p:spPr>
          <a:xfrm rot="16200000" flipH="1">
            <a:off x="7958834" y="-1059884"/>
            <a:ext cx="320607" cy="389534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5C7EF26-C602-A4A2-E82F-8D2AAB0B6CE5}"/>
              </a:ext>
            </a:extLst>
          </p:cNvPr>
          <p:cNvCxnSpPr>
            <a:stCxn id="7" idx="2"/>
            <a:endCxn id="8" idx="0"/>
          </p:cNvCxnSpPr>
          <p:nvPr/>
        </p:nvCxnSpPr>
        <p:spPr>
          <a:xfrm>
            <a:off x="2215377"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860CC3-BA1F-9196-E791-325C35E5E217}"/>
              </a:ext>
            </a:extLst>
          </p:cNvPr>
          <p:cNvCxnSpPr/>
          <p:nvPr/>
        </p:nvCxnSpPr>
        <p:spPr>
          <a:xfrm>
            <a:off x="2220954"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32C51CC-3BCA-2202-0367-B54BDE0AD84A}"/>
              </a:ext>
            </a:extLst>
          </p:cNvPr>
          <p:cNvCxnSpPr/>
          <p:nvPr/>
        </p:nvCxnSpPr>
        <p:spPr>
          <a:xfrm>
            <a:off x="2215377"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0E984A7-1A5A-D521-7225-4E842F934834}"/>
              </a:ext>
            </a:extLst>
          </p:cNvPr>
          <p:cNvCxnSpPr/>
          <p:nvPr/>
        </p:nvCxnSpPr>
        <p:spPr>
          <a:xfrm>
            <a:off x="2210068"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E884692-141C-9582-95B9-62220AF55473}"/>
              </a:ext>
            </a:extLst>
          </p:cNvPr>
          <p:cNvCxnSpPr/>
          <p:nvPr/>
        </p:nvCxnSpPr>
        <p:spPr>
          <a:xfrm>
            <a:off x="4798260"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A8FB795-BF79-115D-E32A-1AB1C3816C2A}"/>
              </a:ext>
            </a:extLst>
          </p:cNvPr>
          <p:cNvCxnSpPr/>
          <p:nvPr/>
        </p:nvCxnSpPr>
        <p:spPr>
          <a:xfrm>
            <a:off x="4803837"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704835-C054-B331-1225-06037808468A}"/>
              </a:ext>
            </a:extLst>
          </p:cNvPr>
          <p:cNvCxnSpPr/>
          <p:nvPr/>
        </p:nvCxnSpPr>
        <p:spPr>
          <a:xfrm>
            <a:off x="4798260"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491777-60B3-D139-E5A1-2F5F9A6CBE44}"/>
              </a:ext>
            </a:extLst>
          </p:cNvPr>
          <p:cNvCxnSpPr/>
          <p:nvPr/>
        </p:nvCxnSpPr>
        <p:spPr>
          <a:xfrm>
            <a:off x="4792951" y="5514567"/>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08B33FF-8214-108E-056C-5051DE237DA7}"/>
              </a:ext>
            </a:extLst>
          </p:cNvPr>
          <p:cNvCxnSpPr/>
          <p:nvPr/>
        </p:nvCxnSpPr>
        <p:spPr>
          <a:xfrm>
            <a:off x="742171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A20B42B-FB37-DE7A-36DF-A3A95258D610}"/>
              </a:ext>
            </a:extLst>
          </p:cNvPr>
          <p:cNvCxnSpPr/>
          <p:nvPr/>
        </p:nvCxnSpPr>
        <p:spPr>
          <a:xfrm>
            <a:off x="742729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9F3009-5E12-0ABE-05A5-4C30B5B9F8E6}"/>
              </a:ext>
            </a:extLst>
          </p:cNvPr>
          <p:cNvCxnSpPr/>
          <p:nvPr/>
        </p:nvCxnSpPr>
        <p:spPr>
          <a:xfrm>
            <a:off x="7421716"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D6113C9-7052-9CFA-C0C6-D06056DDD47A}"/>
              </a:ext>
            </a:extLst>
          </p:cNvPr>
          <p:cNvCxnSpPr/>
          <p:nvPr/>
        </p:nvCxnSpPr>
        <p:spPr>
          <a:xfrm>
            <a:off x="10032276" y="2254890"/>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DEF4063-CBCD-8AA8-A058-C7FE37FE1CDC}"/>
              </a:ext>
            </a:extLst>
          </p:cNvPr>
          <p:cNvCxnSpPr/>
          <p:nvPr/>
        </p:nvCxnSpPr>
        <p:spPr>
          <a:xfrm>
            <a:off x="10037853" y="3363564"/>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72FA13A-F894-571A-1182-6F188C460A07}"/>
              </a:ext>
            </a:extLst>
          </p:cNvPr>
          <p:cNvCxnSpPr/>
          <p:nvPr/>
        </p:nvCxnSpPr>
        <p:spPr>
          <a:xfrm>
            <a:off x="10032276" y="4433706"/>
            <a:ext cx="0" cy="24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05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E73D688-E632-1244-8778-FE87C28D958E}"/>
              </a:ext>
            </a:extLst>
          </p:cNvPr>
          <p:cNvSpPr>
            <a:spLocks noGrp="1"/>
          </p:cNvSpPr>
          <p:nvPr>
            <p:ph type="ctrTitle"/>
          </p:nvPr>
        </p:nvSpPr>
        <p:spPr/>
        <p:txBody>
          <a:bodyPr/>
          <a:lstStyle/>
          <a:p>
            <a:r>
              <a:rPr lang="en-US"/>
              <a:t>Thank You</a:t>
            </a:r>
          </a:p>
        </p:txBody>
      </p:sp>
      <p:sp>
        <p:nvSpPr>
          <p:cNvPr id="3" name="Body Text">
            <a:extLst>
              <a:ext uri="{FF2B5EF4-FFF2-40B4-BE49-F238E27FC236}">
                <a16:creationId xmlns:a16="http://schemas.microsoft.com/office/drawing/2014/main" id="{3ED8FE14-8CD5-EE4E-9B88-BD37922D68B0}"/>
              </a:ext>
            </a:extLst>
          </p:cNvPr>
          <p:cNvSpPr>
            <a:spLocks noGrp="1"/>
          </p:cNvSpPr>
          <p:nvPr>
            <p:ph type="body" sz="quarter" idx="14"/>
          </p:nvPr>
        </p:nvSpPr>
        <p:spPr/>
        <p:txBody>
          <a:bodyPr/>
          <a:lstStyle/>
          <a:p>
            <a:r>
              <a:rPr lang="en-US"/>
              <a:t>For further questions, please email:</a:t>
            </a:r>
          </a:p>
          <a:p>
            <a:r>
              <a:rPr lang="en-US" err="1"/>
              <a:t>saraswat@purdue.edu</a:t>
            </a:r>
            <a:endParaRPr lang="en-US"/>
          </a:p>
        </p:txBody>
      </p:sp>
      <p:pic>
        <p:nvPicPr>
          <p:cNvPr id="6" name="Purdue CoBrand">
            <a:extLst>
              <a:ext uri="{FF2B5EF4-FFF2-40B4-BE49-F238E27FC236}">
                <a16:creationId xmlns:a16="http://schemas.microsoft.com/office/drawing/2014/main" id="{2F4BE814-FD83-3C48-A7EF-EB8E7841C958}"/>
              </a:ext>
            </a:extLst>
          </p:cNvPr>
          <p:cNvPicPr>
            <a:picLocks noChangeAspect="1"/>
          </p:cNvPicPr>
          <p:nvPr/>
        </p:nvPicPr>
        <p:blipFill>
          <a:blip r:embed="rId3"/>
          <a:stretch>
            <a:fillRect/>
          </a:stretch>
        </p:blipFill>
        <p:spPr>
          <a:xfrm>
            <a:off x="2343108" y="5981517"/>
            <a:ext cx="3181574" cy="460491"/>
          </a:xfrm>
          <a:prstGeom prst="rect">
            <a:avLst/>
          </a:prstGeom>
        </p:spPr>
      </p:pic>
      <p:sp>
        <p:nvSpPr>
          <p:cNvPr id="4" name="Date">
            <a:extLst>
              <a:ext uri="{FF2B5EF4-FFF2-40B4-BE49-F238E27FC236}">
                <a16:creationId xmlns:a16="http://schemas.microsoft.com/office/drawing/2014/main" id="{4308CDE5-DD68-3740-85BD-EE252849D49E}"/>
              </a:ext>
            </a:extLst>
          </p:cNvPr>
          <p:cNvSpPr>
            <a:spLocks noGrp="1"/>
          </p:cNvSpPr>
          <p:nvPr>
            <p:ph type="dt" sz="half" idx="10"/>
          </p:nvPr>
        </p:nvSpPr>
        <p:spPr/>
        <p:txBody>
          <a:bodyPr/>
          <a:lstStyle/>
          <a:p>
            <a:fld id="{D47A9A36-4EB0-BF46-AE48-7CDA251B954B}" type="datetime1">
              <a:rPr lang="en-US" smtClean="0"/>
              <a:pPr/>
              <a:t>2/19/24</a:t>
            </a:fld>
            <a:endParaRPr lang="en-US"/>
          </a:p>
        </p:txBody>
      </p:sp>
      <p:sp>
        <p:nvSpPr>
          <p:cNvPr id="5" name="Slide Number">
            <a:extLst>
              <a:ext uri="{FF2B5EF4-FFF2-40B4-BE49-F238E27FC236}">
                <a16:creationId xmlns:a16="http://schemas.microsoft.com/office/drawing/2014/main" id="{BF90099D-AEBF-BE42-B572-F48AF47617D6}"/>
              </a:ext>
            </a:extLst>
          </p:cNvPr>
          <p:cNvSpPr>
            <a:spLocks noGrp="1"/>
          </p:cNvSpPr>
          <p:nvPr>
            <p:ph type="sldNum" sz="quarter" idx="12"/>
          </p:nvPr>
        </p:nvSpPr>
        <p:spPr/>
        <p:txBody>
          <a:bodyPr/>
          <a:lstStyle/>
          <a:p>
            <a:fld id="{8A7A6979-0714-4377-B894-6BE4C2D6E202}" type="slidenum">
              <a:rPr lang="en-US" smtClean="0"/>
              <a:pPr/>
              <a:t>3</a:t>
            </a:fld>
            <a:endParaRPr lang="en-US"/>
          </a:p>
        </p:txBody>
      </p:sp>
    </p:spTree>
    <p:extLst>
      <p:ext uri="{BB962C8B-B14F-4D97-AF65-F5344CB8AC3E}">
        <p14:creationId xmlns:p14="http://schemas.microsoft.com/office/powerpoint/2010/main" val="318946618"/>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9" id="{75583108-398D-D640-8F57-8FB6E9063876}" vid="{CE9578F0-671A-7148-88EB-FA8819E862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22E96A8DD2CA4AB898093C8CF9D9DD" ma:contentTypeVersion="12" ma:contentTypeDescription="Create a new document." ma:contentTypeScope="" ma:versionID="491d1bd1a1f58d9449581077693f06d8">
  <xsd:schema xmlns:xsd="http://www.w3.org/2001/XMLSchema" xmlns:xs="http://www.w3.org/2001/XMLSchema" xmlns:p="http://schemas.microsoft.com/office/2006/metadata/properties" xmlns:ns3="ab74ca9c-3cda-4e16-b9e5-ee8843cfceef" xmlns:ns4="adba0bd3-810a-4241-8b93-07b1136bb12a" targetNamespace="http://schemas.microsoft.com/office/2006/metadata/properties" ma:root="true" ma:fieldsID="6ac88bfe341f47d52a282895ff57ffc5" ns3:_="" ns4:_="">
    <xsd:import namespace="ab74ca9c-3cda-4e16-b9e5-ee8843cfceef"/>
    <xsd:import namespace="adba0bd3-810a-4241-8b93-07b1136bb12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4ca9c-3cda-4e16-b9e5-ee8843cfce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ba0bd3-810a-4241-8b93-07b1136bb12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B5BAB-AFE6-48BE-ABAC-40081A6F8A7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0401C0F-C60C-4190-A813-4A6DB1BE7A68}">
  <ds:schemaRefs>
    <ds:schemaRef ds:uri="http://schemas.microsoft.com/sharepoint/v3/contenttype/forms"/>
  </ds:schemaRefs>
</ds:datastoreItem>
</file>

<file path=customXml/itemProps3.xml><?xml version="1.0" encoding="utf-8"?>
<ds:datastoreItem xmlns:ds="http://schemas.openxmlformats.org/officeDocument/2006/customXml" ds:itemID="{391AEC44-5590-4B8F-BD1B-7C781CB71A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74ca9c-3cda-4e16-b9e5-ee8843cfceef"/>
    <ds:schemaRef ds:uri="adba0bd3-810a-4241-8b93-07b1136bb1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PU-ABE-Template_Gold_WideScreen</Template>
  <TotalTime>4872</TotalTime>
  <Words>149</Words>
  <Application>Microsoft Macintosh PowerPoint</Application>
  <PresentationFormat>Widescreen</PresentationFormat>
  <Paragraphs>36</Paragraphs>
  <Slides>3</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vt:i4>
      </vt:variant>
    </vt:vector>
  </HeadingPairs>
  <TitlesOfParts>
    <vt:vector size="16" baseType="lpstr">
      <vt:lpstr>Acumin Pro Semibold</vt:lpstr>
      <vt:lpstr>Acumin Pro ExtraCondensed Smbd</vt:lpstr>
      <vt:lpstr>Acumin Pro ExtraCondensed</vt:lpstr>
      <vt:lpstr>Acumin Pro</vt:lpstr>
      <vt:lpstr>Calibri</vt:lpstr>
      <vt:lpstr>Wingdings</vt:lpstr>
      <vt:lpstr>United Sans Cd Md</vt:lpstr>
      <vt:lpstr>Acumin Pro SemiCondensed</vt:lpstr>
      <vt:lpstr>Acumin Pro Medium</vt:lpstr>
      <vt:lpstr>Times New Roman</vt:lpstr>
      <vt:lpstr>Arial</vt:lpstr>
      <vt:lpstr>United Sans Reg Medium</vt:lpstr>
      <vt:lpstr>Purdue1</vt:lpstr>
      <vt:lpstr>Welcome to CGT 575 Data Visualization Tools &amp; Applications  2024 spring</vt:lpstr>
      <vt:lpstr>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Aggarwal, Varun</dc:creator>
  <cp:lastModifiedBy>Ahmad, Aanis</cp:lastModifiedBy>
  <cp:revision>170</cp:revision>
  <dcterms:created xsi:type="dcterms:W3CDTF">2020-06-24T23:03:17Z</dcterms:created>
  <dcterms:modified xsi:type="dcterms:W3CDTF">2024-02-19T21:47:06Z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0x0101008B22E96A8DD2CA4AB898093C8CF9D9DD</vt:lpwstr>
  </property>
  <property fmtid="{D5CDD505-2E9C-101B-9397-08002B2CF9AE}" pid="3" name="MSIP_Label_4044bd30-2ed7-4c9d-9d12-46200872a97b_Enabled">
    <vt:lpwstr>true</vt:lpwstr>
  </property>
  <property fmtid="{D5CDD505-2E9C-101B-9397-08002B2CF9AE}" pid="4" name="MSIP_Label_4044bd30-2ed7-4c9d-9d12-46200872a97b_SetDate">
    <vt:lpwstr>2023-03-21T12:19:54Z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af35dec9-4a6e-4b95-a31b-aad4f74a4f59</vt:lpwstr>
  </property>
  <property fmtid="{D5CDD505-2E9C-101B-9397-08002B2CF9AE}" pid="9" name="MSIP_Label_4044bd30-2ed7-4c9d-9d12-46200872a97b_ContentBits">
    <vt:lpwstr>0</vt:lpwstr>
  </property>
</Properties>
</file>