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6"/>
  </p:notesMasterIdLst>
  <p:handoutMasterIdLst>
    <p:handoutMasterId r:id="rId7"/>
  </p:handoutMasterIdLst>
  <p:sldIdLst>
    <p:sldId id="257" r:id="rId2"/>
    <p:sldId id="271" r:id="rId3"/>
    <p:sldId id="272" r:id="rId4"/>
    <p:sldId id="270" r:id="rId5"/>
  </p:sldIdLst>
  <p:sldSz cx="12192000" cy="6858000"/>
  <p:notesSz cx="6858000" cy="9144000"/>
  <p:embeddedFontLst>
    <p:embeddedFont>
      <p:font typeface="Acumin Pro" panose="020B0504020202020204" pitchFamily="34" charset="77"/>
      <p:regular r:id="rId8"/>
      <p:bold r:id="rId9"/>
      <p:italic r:id="rId10"/>
      <p:boldItalic r:id="rId11"/>
    </p:embeddedFont>
    <p:embeddedFont>
      <p:font typeface="Acumin Pro ExtraCondensed" panose="020B0508020202020204" pitchFamily="34" charset="77"/>
      <p:regular r:id="rId12"/>
      <p:bold r:id="rId13"/>
      <p:italic r:id="rId14"/>
      <p:boldItalic r:id="rId15"/>
    </p:embeddedFont>
    <p:embeddedFont>
      <p:font typeface="Acumin Pro ExtraCondensed Smbd" panose="020B0708020202020204" pitchFamily="34" charset="77"/>
      <p:regular r:id="rId16"/>
      <p:bold r:id="rId17"/>
      <p:italic r:id="rId18"/>
      <p:boldItalic r:id="rId19"/>
    </p:embeddedFont>
    <p:embeddedFont>
      <p:font typeface="Acumin Pro Medium" panose="020B0604020202020204" pitchFamily="34" charset="77"/>
      <p:regular r:id="rId20"/>
      <p:italic r:id="rId21"/>
    </p:embeddedFont>
    <p:embeddedFont>
      <p:font typeface="Acumin Pro Semibold" panose="020B0704020202020204" pitchFamily="34" charset="77"/>
      <p:regular r:id="rId22"/>
      <p:bold r:id="rId23"/>
      <p:italic r:id="rId24"/>
      <p:boldItalic r:id="rId25"/>
    </p:embeddedFont>
    <p:embeddedFont>
      <p:font typeface="Acumin Pro SemiCondensed" panose="020B0506020202020204" pitchFamily="34" charset="77"/>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United Sans Cd Md" pitchFamily="2" charset="77"/>
      <p:regular r:id="rId34"/>
    </p:embeddedFont>
    <p:embeddedFont>
      <p:font typeface="United Sans Reg Medium" pitchFamily="2" charset="77"/>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770"/>
    <p:restoredTop sz="86482"/>
  </p:normalViewPr>
  <p:slideViewPr>
    <p:cSldViewPr snapToGrid="0" snapToObjects="1">
      <p:cViewPr varScale="1">
        <p:scale>
          <a:sx n="109" d="100"/>
          <a:sy n="109" d="100"/>
        </p:scale>
        <p:origin x="192" y="5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69" d="100"/>
          <a:sy n="169" d="100"/>
        </p:scale>
        <p:origin x="40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font" Target="fonts/font19.fntdata"/><Relationship Id="rId39" Type="http://schemas.openxmlformats.org/officeDocument/2006/relationships/tableStyles" Target="tableStyles.xml"/><Relationship Id="rId21" Type="http://schemas.openxmlformats.org/officeDocument/2006/relationships/font" Target="fonts/font14.fntdata"/><Relationship Id="rId34" Type="http://schemas.openxmlformats.org/officeDocument/2006/relationships/font" Target="fonts/font27.fntdata"/><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font" Target="fonts/font18.fntdata"/><Relationship Id="rId33" Type="http://schemas.openxmlformats.org/officeDocument/2006/relationships/font" Target="fonts/font2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4.fntdata"/><Relationship Id="rId24" Type="http://schemas.openxmlformats.org/officeDocument/2006/relationships/font" Target="fonts/font17.fntdata"/><Relationship Id="rId32" Type="http://schemas.openxmlformats.org/officeDocument/2006/relationships/font" Target="fonts/font2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font" Target="fonts/font21.fntdata"/><Relationship Id="rId36" Type="http://schemas.openxmlformats.org/officeDocument/2006/relationships/presProps" Target="presProps.xml"/><Relationship Id="rId10" Type="http://schemas.openxmlformats.org/officeDocument/2006/relationships/font" Target="fonts/font3.fntdata"/><Relationship Id="rId19" Type="http://schemas.openxmlformats.org/officeDocument/2006/relationships/font" Target="fonts/font12.fntdata"/><Relationship Id="rId31"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font" Target="fonts/font20.fntdata"/><Relationship Id="rId30" Type="http://schemas.openxmlformats.org/officeDocument/2006/relationships/font" Target="fonts/font23.fntdata"/><Relationship Id="rId35" Type="http://schemas.openxmlformats.org/officeDocument/2006/relationships/font" Target="fonts/font28.fntdata"/><Relationship Id="rId8" Type="http://schemas.openxmlformats.org/officeDocument/2006/relationships/font" Target="fonts/font1.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414E82-ADCD-FD47-BF65-1CB77688E5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BD77275F-47EE-5D41-9AD1-87DB20B6D6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CA56EDA-A6C4-4448-81DB-D569FC06E2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9A5776-8919-4545-841A-B3D7B8C234F7}" type="slidenum">
              <a:rPr lang="en-US" smtClean="0"/>
              <a:t>‹#›</a:t>
            </a:fld>
            <a:endParaRPr lang="en-US"/>
          </a:p>
        </p:txBody>
      </p:sp>
      <p:sp>
        <p:nvSpPr>
          <p:cNvPr id="6" name="Date Placeholder 5">
            <a:extLst>
              <a:ext uri="{FF2B5EF4-FFF2-40B4-BE49-F238E27FC236}">
                <a16:creationId xmlns:a16="http://schemas.microsoft.com/office/drawing/2014/main" id="{0C9F3C12-DCB7-CE45-91CF-EA40F829F7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D61072-73DA-A04B-8A41-67DE4C728D5B}" type="datetimeFigureOut">
              <a:rPr lang="en-US" smtClean="0"/>
              <a:t>4/4/23</a:t>
            </a:fld>
            <a:endParaRPr lang="en-US"/>
          </a:p>
        </p:txBody>
      </p:sp>
    </p:spTree>
    <p:extLst>
      <p:ext uri="{BB962C8B-B14F-4D97-AF65-F5344CB8AC3E}">
        <p14:creationId xmlns:p14="http://schemas.microsoft.com/office/powerpoint/2010/main" val="3823383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65683-8446-064B-AD30-47BA72480F7C}" type="datetimeFigureOut">
              <a:rPr lang="en-US" smtClean="0"/>
              <a:t>4/4/23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63BD6-9A76-3E42-9DF3-1D28BC75B5C8}" type="slidenum">
              <a:rPr lang="en-US" smtClean="0"/>
              <a:t>‹#›</a:t>
            </a:fld>
            <a:endParaRPr lang="en-US"/>
          </a:p>
        </p:txBody>
      </p:sp>
    </p:spTree>
    <p:extLst>
      <p:ext uri="{BB962C8B-B14F-4D97-AF65-F5344CB8AC3E}">
        <p14:creationId xmlns:p14="http://schemas.microsoft.com/office/powerpoint/2010/main" val="257067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1</a:t>
            </a:fld>
            <a:endParaRPr lang="en-US"/>
          </a:p>
        </p:txBody>
      </p:sp>
    </p:spTree>
    <p:extLst>
      <p:ext uri="{BB962C8B-B14F-4D97-AF65-F5344CB8AC3E}">
        <p14:creationId xmlns:p14="http://schemas.microsoft.com/office/powerpoint/2010/main" val="3785089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943100" y="1877220"/>
            <a:ext cx="6844439" cy="1661993"/>
          </a:xfrm>
          <a:prstGeom prst="rect">
            <a:avLst/>
          </a:prstGeom>
          <a:noFill/>
        </p:spPr>
        <p:txBody>
          <a:bodyPr wrap="square" lIns="0" tIns="0" rIns="0" bIns="0" rtlCol="0">
            <a:spAutoFit/>
          </a:bodyPr>
          <a:lstStyle/>
          <a:p>
            <a:r>
              <a:rPr lang="en-US" sz="1800" dirty="0">
                <a:solidFill>
                  <a:schemeClr val="bg1"/>
                </a:solidFill>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endParaRPr lang="en-US" sz="1800" dirty="0">
              <a:solidFill>
                <a:schemeClr val="bg1"/>
              </a:solidFill>
            </a:endParaRPr>
          </a:p>
        </p:txBody>
      </p:sp>
      <p:sp>
        <p:nvSpPr>
          <p:cNvPr id="15" name="PPT Accessibility URL" descr="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943100" y="3846218"/>
            <a:ext cx="7225680" cy="505523"/>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dirty="0">
                <a:solidFill>
                  <a:schemeClr val="accent1"/>
                </a:solidFill>
              </a:rPr>
              <a:t>https://</a:t>
            </a:r>
            <a:r>
              <a:rPr lang="en-US" dirty="0" err="1">
                <a:solidFill>
                  <a:schemeClr val="accent1"/>
                </a:solidFill>
              </a:rPr>
              <a:t>support.office.com</a:t>
            </a:r>
            <a:r>
              <a:rPr lang="en-US" dirty="0">
                <a:solidFill>
                  <a:schemeClr val="accent1"/>
                </a:solidFill>
              </a:rPr>
              <a:t>/</a:t>
            </a:r>
            <a:r>
              <a:rPr lang="en-US" dirty="0" err="1">
                <a:solidFill>
                  <a:schemeClr val="accent1"/>
                </a:solidFill>
              </a:rPr>
              <a:t>en</a:t>
            </a:r>
            <a:r>
              <a:rPr lang="en-US" dirty="0">
                <a:solidFill>
                  <a:schemeClr val="accent1"/>
                </a:solidFill>
              </a:rPr>
              <a:t>-us/article/Make-your-PowerPoint-presentations-accessible-6f7772b2-2f33-4bd2-8ca7-dae3b2b3ef25</a:t>
            </a:r>
          </a:p>
        </p:txBody>
      </p:sp>
      <p:pic>
        <p:nvPicPr>
          <p:cNvPr id="20" name="Gold Triangle">
            <a:extLst>
              <a:ext uri="{FF2B5EF4-FFF2-40B4-BE49-F238E27FC236}">
                <a16:creationId xmlns:a16="http://schemas.microsoft.com/office/drawing/2014/main" id="{8FB3CDDA-E495-3748-8358-7ED0109F464A}"/>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10032275" y="6202177"/>
            <a:ext cx="1142268" cy="323968"/>
          </a:xfrm>
        </p:spPr>
        <p:txBody>
          <a:bodyPr/>
          <a:lstStyle>
            <a:lvl1pPr>
              <a:defRPr>
                <a:solidFill>
                  <a:schemeClr val="accent4">
                    <a:alpha val="70000"/>
                  </a:schemeClr>
                </a:solidFill>
              </a:defRPr>
            </a:lvl1pPr>
          </a:lstStyle>
          <a:p>
            <a:fld id="{049DC8E1-D369-0F48-9062-BB068AFD07CE}" type="datetime1">
              <a:rPr lang="en-US" smtClean="0"/>
              <a:pPr/>
              <a:t>4/4/23</a:t>
            </a:fld>
            <a:endParaRPr lang="en-US" dirty="0"/>
          </a:p>
        </p:txBody>
      </p:sp>
      <p:cxnSp>
        <p:nvCxnSpPr>
          <p:cNvPr id="22" name="Line">
            <a:extLst>
              <a:ext uri="{FF2B5EF4-FFF2-40B4-BE49-F238E27FC236}">
                <a16:creationId xmlns:a16="http://schemas.microsoft.com/office/drawing/2014/main" id="{6E05FCF8-5823-9D4D-B7F3-412E5BDD4E01}"/>
              </a:ext>
            </a:extLst>
          </p:cNvPr>
          <p:cNvCxnSpPr>
            <a:cxnSpLocks/>
          </p:cNvCxnSpPr>
          <p:nvPr userDrawn="1"/>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9" name="Purdue CoBrand">
            <a:extLst>
              <a:ext uri="{FF2B5EF4-FFF2-40B4-BE49-F238E27FC236}">
                <a16:creationId xmlns:a16="http://schemas.microsoft.com/office/drawing/2014/main" id="{FD0EC21E-06D9-A343-B534-0EED0F3D39CB}"/>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57418840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12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943100" y="1626244"/>
            <a:ext cx="7911945" cy="1523494"/>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1950624" y="3990085"/>
            <a:ext cx="7096269" cy="336015"/>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pic>
        <p:nvPicPr>
          <p:cNvPr id="11" name="Black Triangle">
            <a:extLst>
              <a:ext uri="{FF2B5EF4-FFF2-40B4-BE49-F238E27FC236}">
                <a16:creationId xmlns:a16="http://schemas.microsoft.com/office/drawing/2014/main" id="{89E231D1-E6F4-D744-B354-255815F71933}"/>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7" name="Date"/>
          <p:cNvSpPr>
            <a:spLocks noGrp="1"/>
          </p:cNvSpPr>
          <p:nvPr>
            <p:ph type="dt" sz="half" idx="10"/>
          </p:nvPr>
        </p:nvSpPr>
        <p:spPr/>
        <p:txBody>
          <a:bodyPr/>
          <a:lstStyle>
            <a:lvl1pPr>
              <a:defRPr>
                <a:solidFill>
                  <a:schemeClr val="accent4">
                    <a:alpha val="70000"/>
                  </a:schemeClr>
                </a:solidFill>
              </a:defRPr>
            </a:lvl1pPr>
          </a:lstStyle>
          <a:p>
            <a:fld id="{049DC8E1-D369-0F48-9062-BB068AFD07CE}" type="datetime1">
              <a:rPr lang="en-US" smtClean="0"/>
              <a:pPr/>
              <a:t>4/4/23</a:t>
            </a:fld>
            <a:endParaRPr lang="en-US" dirty="0"/>
          </a:p>
        </p:txBody>
      </p:sp>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3" name="Purdue CoBrand">
            <a:extLst>
              <a:ext uri="{FF2B5EF4-FFF2-40B4-BE49-F238E27FC236}">
                <a16:creationId xmlns:a16="http://schemas.microsoft.com/office/drawing/2014/main" id="{7764FD46-1B1A-6946-A3E9-01BFDF428FA2}"/>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8" pos="122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7009" y="0"/>
            <a:ext cx="11514667" cy="914400"/>
          </a:xfrm>
          <a:prstGeom prst="rect">
            <a:avLst/>
          </a:prstGeom>
        </p:spPr>
      </p:pic>
      <p:sp>
        <p:nvSpPr>
          <p:cNvPr id="2" name="Title"/>
          <p:cNvSpPr>
            <a:spLocks noGrp="1"/>
          </p:cNvSpPr>
          <p:nvPr>
            <p:ph type="ctrTitle" hasCustomPrompt="1"/>
          </p:nvPr>
        </p:nvSpPr>
        <p:spPr bwMode="blackWhite">
          <a:xfrm>
            <a:off x="1043554"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043553" y="1345167"/>
            <a:ext cx="7321993"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950849" y="1962540"/>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28" name="Date">
            <a:extLst>
              <a:ext uri="{FF2B5EF4-FFF2-40B4-BE49-F238E27FC236}">
                <a16:creationId xmlns:a16="http://schemas.microsoft.com/office/drawing/2014/main" id="{32B67432-75BE-B145-B884-FF16D239EAF2}"/>
              </a:ext>
            </a:extLst>
          </p:cNvPr>
          <p:cNvSpPr>
            <a:spLocks noGrp="1"/>
          </p:cNvSpPr>
          <p:nvPr>
            <p:ph type="dt" sz="half" idx="2"/>
          </p:nvPr>
        </p:nvSpPr>
        <p:spPr>
          <a:xfrm>
            <a:off x="10136783" y="6202177"/>
            <a:ext cx="1037760"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4/4/23</a:t>
            </a:fld>
            <a:endParaRPr lang="en-US" dirty="0"/>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11206124"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11" name="Purdue CoBrand">
            <a:extLst>
              <a:ext uri="{FF2B5EF4-FFF2-40B4-BE49-F238E27FC236}">
                <a16:creationId xmlns:a16="http://schemas.microsoft.com/office/drawing/2014/main" id="{015018F6-9D88-484F-86CA-DA3A362BD42E}"/>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32" userDrawn="1">
          <p15:clr>
            <a:srgbClr val="FBAE40"/>
          </p15:clr>
        </p15:guide>
        <p15:guide id="7" pos="1224" userDrawn="1">
          <p15:clr>
            <a:srgbClr val="FBAE40"/>
          </p15:clr>
        </p15:guide>
        <p15:guide id="8" pos="648" userDrawn="1">
          <p15:clr>
            <a:srgbClr val="FBAE40"/>
          </p15:clr>
        </p15:guide>
        <p15:guide id="9" pos="15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7009" y="0"/>
            <a:ext cx="11514667"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043553"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043553" y="1345166"/>
            <a:ext cx="7288495"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943100"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803762" y="1920876"/>
            <a:ext cx="4837905" cy="2982913"/>
          </a:xfrm>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23" name="Date">
            <a:extLst>
              <a:ext uri="{FF2B5EF4-FFF2-40B4-BE49-F238E27FC236}">
                <a16:creationId xmlns:a16="http://schemas.microsoft.com/office/drawing/2014/main" id="{CF069E70-AF49-2042-836A-1CC5C09B9CCB}"/>
              </a:ext>
            </a:extLst>
          </p:cNvPr>
          <p:cNvSpPr>
            <a:spLocks noGrp="1"/>
          </p:cNvSpPr>
          <p:nvPr>
            <p:ph type="dt" sz="half" idx="2"/>
          </p:nvPr>
        </p:nvSpPr>
        <p:spPr>
          <a:xfrm>
            <a:off x="10049694" y="6202177"/>
            <a:ext cx="1124849"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4/4/23</a:t>
            </a:fld>
            <a:endParaRPr lang="en-US" dirty="0"/>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11213873"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13" name="Purdue CoBrand">
            <a:extLst>
              <a:ext uri="{FF2B5EF4-FFF2-40B4-BE49-F238E27FC236}">
                <a16:creationId xmlns:a16="http://schemas.microsoft.com/office/drawing/2014/main" id="{4587ED95-AAE2-7E48-BA94-A5301E6EE2FB}"/>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648" userDrawn="1">
          <p15:clr>
            <a:srgbClr val="FBAE40"/>
          </p15:clr>
        </p15:guide>
        <p15:guide id="8" pos="122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1035804" y="304800"/>
            <a:ext cx="3838891" cy="1004121"/>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Acumin Pro" panose="020B0504020202020204" pitchFamily="34" charset="77"/>
              </a:defRPr>
            </a:lvl1pPr>
          </a:lstStyle>
          <a:p>
            <a:r>
              <a:rPr lang="en-US" dirty="0"/>
              <a:t>Brief photo caption. Place in top left or right corner. </a:t>
            </a:r>
            <a:r>
              <a:rPr lang="en-US" dirty="0" err="1"/>
              <a:t>Acumin</a:t>
            </a:r>
            <a:r>
              <a:rPr lang="en-US" dirty="0"/>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9821333" y="0"/>
            <a:ext cx="2370667"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10032276" y="6202177"/>
            <a:ext cx="1142267" cy="323968"/>
          </a:xfrm>
        </p:spPr>
        <p:txBody>
          <a:bodyPr/>
          <a:lstStyle>
            <a:lvl1pPr>
              <a:defRPr>
                <a:solidFill>
                  <a:schemeClr val="accent4">
                    <a:alpha val="70000"/>
                  </a:schemeClr>
                </a:solidFill>
              </a:defRPr>
            </a:lvl1pPr>
          </a:lstStyle>
          <a:p>
            <a:fld id="{049DC8E1-D369-0F48-9062-BB068AFD07CE}" type="datetime1">
              <a:rPr lang="en-US" smtClean="0"/>
              <a:pPr/>
              <a:t>4/4/23</a:t>
            </a:fld>
            <a:endParaRPr lang="en-US" dirty="0"/>
          </a:p>
        </p:txBody>
      </p:sp>
      <p:cxnSp>
        <p:nvCxnSpPr>
          <p:cNvPr id="22" name="Line 3">
            <a:extLst>
              <a:ext uri="{FF2B5EF4-FFF2-40B4-BE49-F238E27FC236}">
                <a16:creationId xmlns:a16="http://schemas.microsoft.com/office/drawing/2014/main" id="{6E05FCF8-5823-9D4D-B7F3-412E5BDD4E01}"/>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0" name="Purdue CoBrand">
            <a:extLst>
              <a:ext uri="{FF2B5EF4-FFF2-40B4-BE49-F238E27FC236}">
                <a16:creationId xmlns:a16="http://schemas.microsoft.com/office/drawing/2014/main" id="{0D70D94C-A9C8-824B-8A46-1A0980F68822}"/>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6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9821333" y="0"/>
            <a:ext cx="2370667" cy="6858000"/>
          </a:xfrm>
          <a:prstGeom prst="rect">
            <a:avLst/>
          </a:prstGeom>
        </p:spPr>
      </p:pic>
      <p:sp>
        <p:nvSpPr>
          <p:cNvPr id="25" name="Date">
            <a:extLst>
              <a:ext uri="{FF2B5EF4-FFF2-40B4-BE49-F238E27FC236}">
                <a16:creationId xmlns:a16="http://schemas.microsoft.com/office/drawing/2014/main" id="{A7492D50-D618-9F40-B9F2-9B08441829B8}"/>
              </a:ext>
            </a:extLst>
          </p:cNvPr>
          <p:cNvSpPr>
            <a:spLocks noGrp="1"/>
          </p:cNvSpPr>
          <p:nvPr>
            <p:ph type="dt" sz="half" idx="10"/>
          </p:nvPr>
        </p:nvSpPr>
        <p:spPr>
          <a:xfrm>
            <a:off x="10154195" y="6202177"/>
            <a:ext cx="1020348" cy="323968"/>
          </a:xfrm>
        </p:spPr>
        <p:txBody>
          <a:bodyPr/>
          <a:lstStyle>
            <a:lvl1pPr>
              <a:defRPr>
                <a:solidFill>
                  <a:schemeClr val="accent4">
                    <a:alpha val="70000"/>
                  </a:schemeClr>
                </a:solidFill>
              </a:defRPr>
            </a:lvl1pPr>
          </a:lstStyle>
          <a:p>
            <a:fld id="{049DC8E1-D369-0F48-9062-BB068AFD07CE}" type="datetime1">
              <a:rPr lang="en-US" smtClean="0"/>
              <a:pPr/>
              <a:t>4/4/23</a:t>
            </a:fld>
            <a:endParaRPr lang="en-US" dirty="0"/>
          </a:p>
        </p:txBody>
      </p:sp>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3" name="Purdue CoBrand">
            <a:extLst>
              <a:ext uri="{FF2B5EF4-FFF2-40B4-BE49-F238E27FC236}">
                <a16:creationId xmlns:a16="http://schemas.microsoft.com/office/drawing/2014/main" id="{02AF4752-483E-A944-BFB9-0D6D93CB0333}"/>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935351" y="1557666"/>
            <a:ext cx="7334529" cy="854080"/>
          </a:xfrm>
          <a:prstGeom prst="rect">
            <a:avLst/>
          </a:prstGeom>
          <a:noFill/>
          <a:ln w="38100">
            <a:noFill/>
          </a:ln>
        </p:spPr>
        <p:txBody>
          <a:bodyPr wrap="square" lIns="0" tIns="0" rIns="0" bIns="0" anchor="t" anchorCtr="0">
            <a:spAutoFit/>
          </a:bodyPr>
          <a:lstStyle>
            <a:lvl1pPr algn="l">
              <a:defRPr sz="6000" b="1" i="1" spc="0">
                <a:solidFill>
                  <a:schemeClr val="bg1"/>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1959575" y="2578488"/>
            <a:ext cx="6487002" cy="1024867"/>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pic>
        <p:nvPicPr>
          <p:cNvPr id="11" name="Black Triangle">
            <a:extLst>
              <a:ext uri="{FF2B5EF4-FFF2-40B4-BE49-F238E27FC236}">
                <a16:creationId xmlns:a16="http://schemas.microsoft.com/office/drawing/2014/main" id="{904FC13A-FC75-1849-92C4-9C25AD10CCBD}"/>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22" name="Date">
            <a:extLst>
              <a:ext uri="{FF2B5EF4-FFF2-40B4-BE49-F238E27FC236}">
                <a16:creationId xmlns:a16="http://schemas.microsoft.com/office/drawing/2014/main" id="{F8CD2E15-DFA2-0F4C-8839-A9AD4504A2B8}"/>
              </a:ext>
            </a:extLst>
          </p:cNvPr>
          <p:cNvSpPr>
            <a:spLocks noGrp="1"/>
          </p:cNvSpPr>
          <p:nvPr>
            <p:ph type="dt" sz="half" idx="10"/>
          </p:nvPr>
        </p:nvSpPr>
        <p:spPr>
          <a:xfrm>
            <a:off x="10084526" y="6202177"/>
            <a:ext cx="1090017" cy="323968"/>
          </a:xfrm>
        </p:spPr>
        <p:txBody>
          <a:bodyPr/>
          <a:lstStyle>
            <a:lvl1pPr>
              <a:defRPr>
                <a:solidFill>
                  <a:schemeClr val="accent4">
                    <a:alpha val="70000"/>
                  </a:schemeClr>
                </a:solidFill>
              </a:defRPr>
            </a:lvl1pPr>
          </a:lstStyle>
          <a:p>
            <a:fld id="{049DC8E1-D369-0F48-9062-BB068AFD07CE}" type="datetime1">
              <a:rPr lang="en-US" smtClean="0"/>
              <a:pPr/>
              <a:t>4/4/23</a:t>
            </a:fld>
            <a:endParaRPr lang="en-US" dirty="0"/>
          </a:p>
        </p:txBody>
      </p:sp>
      <p:cxnSp>
        <p:nvCxnSpPr>
          <p:cNvPr id="25" name="Line">
            <a:extLst>
              <a:ext uri="{FF2B5EF4-FFF2-40B4-BE49-F238E27FC236}">
                <a16:creationId xmlns:a16="http://schemas.microsoft.com/office/drawing/2014/main" id="{A45DD0F1-B8FD-0047-817A-E2982F127A6A}"/>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2" name="Purdue CoBrand">
            <a:extLst>
              <a:ext uri="{FF2B5EF4-FFF2-40B4-BE49-F238E27FC236}">
                <a16:creationId xmlns:a16="http://schemas.microsoft.com/office/drawing/2014/main" id="{ED048DF0-38E2-174A-8D5E-9CDD85B3E0B8}"/>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928" userDrawn="1">
          <p15:clr>
            <a:srgbClr val="FBAE40"/>
          </p15:clr>
        </p15:guide>
        <p15:guide id="8" pos="122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154195" y="6202177"/>
            <a:ext cx="1020348"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4/4/23</a:t>
            </a:fld>
            <a:endParaRPr lang="en-US" dirty="0"/>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1299112"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cxnSp>
        <p:nvCxnSpPr>
          <p:cNvPr id="16" name="Straight Connector 15">
            <a:extLst>
              <a:ext uri="{FF2B5EF4-FFF2-40B4-BE49-F238E27FC236}">
                <a16:creationId xmlns:a16="http://schemas.microsoft.com/office/drawing/2014/main" id="{8DFF833F-712C-324A-8187-5455C581BDBA}"/>
              </a:ext>
            </a:extLst>
          </p:cNvPr>
          <p:cNvCxnSpPr>
            <a:cxnSpLocks/>
          </p:cNvCxnSpPr>
          <p:nvPr/>
        </p:nvCxnSpPr>
        <p:spPr>
          <a:xfrm>
            <a:off x="11200667" y="6270568"/>
            <a:ext cx="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5" r:id="rId1"/>
    <p:sldLayoutId id="2147483709" r:id="rId2"/>
    <p:sldLayoutId id="2147483720" r:id="rId3"/>
    <p:sldLayoutId id="2147483721" r:id="rId4"/>
    <p:sldLayoutId id="2147483722" r:id="rId5"/>
    <p:sldLayoutId id="2147483723" r:id="rId6"/>
    <p:sldLayoutId id="2147483724"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file:////Users/aanisahmad/Library/Group%20Containers/UBF8T346G9.ms/WebArchiveCopyPasteTempFiles/com.microsoft.Word/image27_frqkzv.png" TargetMode="External"/><Relationship Id="rId7" Type="http://schemas.openxmlformats.org/officeDocument/2006/relationships/hyperlink" Target="https://tinyurl.com/3fc9wby6" TargetMode="External"/><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hyperlink" Target="https://tinyurl.com/bdh36zyb" TargetMode="External"/><Relationship Id="rId5" Type="http://schemas.openxmlformats.org/officeDocument/2006/relationships/image" Target="file:////Users/aanisahmad/Library/Group%20Containers/UBF8T346G9.ms/WebArchiveCopyPasteTempFiles/com.microsoft.Word/varianta-2.png%3fwidth=640&amp;height=512&amp;name=varianta-2.png"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C6DAED2-C73D-2443-84E6-FD89A1066655}"/>
              </a:ext>
            </a:extLst>
          </p:cNvPr>
          <p:cNvSpPr>
            <a:spLocks noGrp="1"/>
          </p:cNvSpPr>
          <p:nvPr>
            <p:ph type="ctrTitle"/>
          </p:nvPr>
        </p:nvSpPr>
        <p:spPr>
          <a:xfrm>
            <a:off x="1943100" y="1626244"/>
            <a:ext cx="8478715" cy="3739485"/>
          </a:xfrm>
        </p:spPr>
        <p:txBody>
          <a:bodyPr/>
          <a:lstStyle/>
          <a:p>
            <a:r>
              <a:rPr lang="en-US" dirty="0"/>
              <a:t>Week 13: </a:t>
            </a:r>
            <a:br>
              <a:rPr lang="en-US" dirty="0"/>
            </a:br>
            <a:br>
              <a:rPr lang="en-US" dirty="0"/>
            </a:br>
            <a:r>
              <a:rPr lang="en-US" dirty="0"/>
              <a:t>Deploying Deep Learning Models on Web and Smartphone Applications Using Streamlit API</a:t>
            </a:r>
          </a:p>
        </p:txBody>
      </p:sp>
      <p:sp>
        <p:nvSpPr>
          <p:cNvPr id="3" name="Subtitle">
            <a:extLst>
              <a:ext uri="{FF2B5EF4-FFF2-40B4-BE49-F238E27FC236}">
                <a16:creationId xmlns:a16="http://schemas.microsoft.com/office/drawing/2014/main" id="{4021E30B-3F73-3D4B-B22E-DFCD13F0982C}"/>
              </a:ext>
            </a:extLst>
          </p:cNvPr>
          <p:cNvSpPr>
            <a:spLocks noGrp="1"/>
          </p:cNvSpPr>
          <p:nvPr>
            <p:ph type="subTitle" idx="1"/>
          </p:nvPr>
        </p:nvSpPr>
        <p:spPr>
          <a:xfrm>
            <a:off x="1943100" y="2466085"/>
            <a:ext cx="7096269" cy="338554"/>
          </a:xfrm>
        </p:spPr>
        <p:txBody>
          <a:bodyPr/>
          <a:lstStyle/>
          <a:p>
            <a:r>
              <a:rPr lang="en-US" dirty="0"/>
              <a:t>Tuesday, April 4</a:t>
            </a:r>
            <a:r>
              <a:rPr lang="en-US" baseline="30000" dirty="0"/>
              <a:t>th</a:t>
            </a:r>
            <a:r>
              <a:rPr lang="en-US" dirty="0"/>
              <a:t>, 2023</a:t>
            </a:r>
          </a:p>
        </p:txBody>
      </p:sp>
      <p:sp>
        <p:nvSpPr>
          <p:cNvPr id="4" name="Date">
            <a:extLst>
              <a:ext uri="{FF2B5EF4-FFF2-40B4-BE49-F238E27FC236}">
                <a16:creationId xmlns:a16="http://schemas.microsoft.com/office/drawing/2014/main" id="{4EEC893F-2E6E-8648-8011-345CAE3441CC}"/>
              </a:ext>
            </a:extLst>
          </p:cNvPr>
          <p:cNvSpPr>
            <a:spLocks noGrp="1"/>
          </p:cNvSpPr>
          <p:nvPr>
            <p:ph type="dt" sz="half" idx="10"/>
          </p:nvPr>
        </p:nvSpPr>
        <p:spPr/>
        <p:txBody>
          <a:bodyPr/>
          <a:lstStyle/>
          <a:p>
            <a:fld id="{049DC8E1-D369-0F48-9062-BB068AFD07CE}" type="datetime1">
              <a:rPr lang="en-US" smtClean="0"/>
              <a:pPr/>
              <a:t>4/4/23</a:t>
            </a:fld>
            <a:endParaRPr lang="en-US" dirty="0"/>
          </a:p>
        </p:txBody>
      </p:sp>
      <p:sp>
        <p:nvSpPr>
          <p:cNvPr id="5" name="Slide Number">
            <a:extLst>
              <a:ext uri="{FF2B5EF4-FFF2-40B4-BE49-F238E27FC236}">
                <a16:creationId xmlns:a16="http://schemas.microsoft.com/office/drawing/2014/main" id="{BC6C36F4-D49A-904E-968D-C3A9784ABFE4}"/>
              </a:ext>
            </a:extLst>
          </p:cNvPr>
          <p:cNvSpPr>
            <a:spLocks noGrp="1"/>
          </p:cNvSpPr>
          <p:nvPr>
            <p:ph type="sldNum" sz="quarter" idx="12"/>
          </p:nvPr>
        </p:nvSpPr>
        <p:spPr>
          <a:xfrm>
            <a:off x="11213873" y="6181281"/>
            <a:ext cx="487680" cy="365760"/>
          </a:xfrm>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266474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8A70-E9B6-F0A1-52B8-BF8DE38EEBB9}"/>
              </a:ext>
            </a:extLst>
          </p:cNvPr>
          <p:cNvSpPr>
            <a:spLocks noGrp="1"/>
          </p:cNvSpPr>
          <p:nvPr>
            <p:ph type="ctrTitle"/>
          </p:nvPr>
        </p:nvSpPr>
        <p:spPr/>
        <p:txBody>
          <a:bodyPr/>
          <a:lstStyle/>
          <a:p>
            <a:r>
              <a:rPr lang="en-US" dirty="0"/>
              <a:t>Developing Applications</a:t>
            </a:r>
          </a:p>
        </p:txBody>
      </p:sp>
      <p:sp>
        <p:nvSpPr>
          <p:cNvPr id="3" name="Subtitle 2">
            <a:extLst>
              <a:ext uri="{FF2B5EF4-FFF2-40B4-BE49-F238E27FC236}">
                <a16:creationId xmlns:a16="http://schemas.microsoft.com/office/drawing/2014/main" id="{60A698E1-E1D2-41A3-A064-CD1FB82A3F47}"/>
              </a:ext>
            </a:extLst>
          </p:cNvPr>
          <p:cNvSpPr>
            <a:spLocks noGrp="1"/>
          </p:cNvSpPr>
          <p:nvPr>
            <p:ph type="subTitle" idx="1"/>
          </p:nvPr>
        </p:nvSpPr>
        <p:spPr/>
        <p:txBody>
          <a:bodyPr/>
          <a:lstStyle/>
          <a:p>
            <a:r>
              <a:rPr lang="en-US" dirty="0"/>
              <a:t>Introduction</a:t>
            </a:r>
          </a:p>
        </p:txBody>
      </p:sp>
      <p:sp>
        <p:nvSpPr>
          <p:cNvPr id="4" name="Text Placeholder 3">
            <a:extLst>
              <a:ext uri="{FF2B5EF4-FFF2-40B4-BE49-F238E27FC236}">
                <a16:creationId xmlns:a16="http://schemas.microsoft.com/office/drawing/2014/main" id="{811652E5-689E-94D3-6579-4308B5AC7B6A}"/>
              </a:ext>
            </a:extLst>
          </p:cNvPr>
          <p:cNvSpPr>
            <a:spLocks noGrp="1"/>
          </p:cNvSpPr>
          <p:nvPr>
            <p:ph type="body" sz="quarter" idx="14"/>
          </p:nvPr>
        </p:nvSpPr>
        <p:spPr>
          <a:xfrm>
            <a:off x="1256710" y="2076811"/>
            <a:ext cx="4493494" cy="3411537"/>
          </a:xfrm>
        </p:spPr>
        <p:txBody>
          <a:bodyPr/>
          <a:lstStyle/>
          <a:p>
            <a:endParaRPr lang="en-US" dirty="0"/>
          </a:p>
          <a:p>
            <a:r>
              <a:rPr lang="en-US" dirty="0"/>
              <a:t>Deploying deep learning models</a:t>
            </a:r>
          </a:p>
          <a:p>
            <a:endParaRPr lang="en-US" dirty="0"/>
          </a:p>
          <a:p>
            <a:r>
              <a:rPr lang="en-US" dirty="0"/>
              <a:t>Creating maps</a:t>
            </a:r>
          </a:p>
          <a:p>
            <a:endParaRPr lang="en-US" dirty="0"/>
          </a:p>
          <a:p>
            <a:r>
              <a:rPr lang="en-US" dirty="0"/>
              <a:t>Allowing users to interact with applications</a:t>
            </a:r>
          </a:p>
          <a:p>
            <a:endParaRPr lang="en-US" dirty="0"/>
          </a:p>
          <a:p>
            <a:r>
              <a:rPr lang="en-US" dirty="0"/>
              <a:t>Provide an application by packaging it in a user-friendly manner</a:t>
            </a:r>
          </a:p>
          <a:p>
            <a:endParaRPr lang="en-US" dirty="0"/>
          </a:p>
        </p:txBody>
      </p:sp>
      <p:sp>
        <p:nvSpPr>
          <p:cNvPr id="5" name="Date Placeholder 4">
            <a:extLst>
              <a:ext uri="{FF2B5EF4-FFF2-40B4-BE49-F238E27FC236}">
                <a16:creationId xmlns:a16="http://schemas.microsoft.com/office/drawing/2014/main" id="{1ED29633-EF18-3CA6-1D43-2A7DD62AE3DD}"/>
              </a:ext>
            </a:extLst>
          </p:cNvPr>
          <p:cNvSpPr>
            <a:spLocks noGrp="1"/>
          </p:cNvSpPr>
          <p:nvPr>
            <p:ph type="dt" sz="half" idx="2"/>
          </p:nvPr>
        </p:nvSpPr>
        <p:spPr/>
        <p:txBody>
          <a:bodyPr/>
          <a:lstStyle/>
          <a:p>
            <a:fld id="{E0C8DACD-4E35-4E4C-AC75-C3DE50F04E7E}" type="datetime1">
              <a:rPr lang="en-US" smtClean="0"/>
              <a:pPr/>
              <a:t>4/4/23</a:t>
            </a:fld>
            <a:endParaRPr lang="en-US" dirty="0"/>
          </a:p>
        </p:txBody>
      </p:sp>
      <p:sp>
        <p:nvSpPr>
          <p:cNvPr id="6" name="Slide Number Placeholder 5">
            <a:extLst>
              <a:ext uri="{FF2B5EF4-FFF2-40B4-BE49-F238E27FC236}">
                <a16:creationId xmlns:a16="http://schemas.microsoft.com/office/drawing/2014/main" id="{1C8B44F7-57DB-9894-EA4B-B17D205D81F9}"/>
              </a:ext>
            </a:extLst>
          </p:cNvPr>
          <p:cNvSpPr>
            <a:spLocks noGrp="1"/>
          </p:cNvSpPr>
          <p:nvPr>
            <p:ph type="sldNum" sz="quarter" idx="4"/>
          </p:nvPr>
        </p:nvSpPr>
        <p:spPr/>
        <p:txBody>
          <a:bodyPr/>
          <a:lstStyle/>
          <a:p>
            <a:fld id="{8A7A6979-0714-4377-B894-6BE4C2D6E202}" type="slidenum">
              <a:rPr lang="en-US" smtClean="0"/>
              <a:pPr/>
              <a:t>2</a:t>
            </a:fld>
            <a:endParaRPr lang="en-US" dirty="0"/>
          </a:p>
        </p:txBody>
      </p:sp>
      <p:pic>
        <p:nvPicPr>
          <p:cNvPr id="1025" name="Picture 21" descr="Python Tutorial: Streamlit | DataCamp">
            <a:extLst>
              <a:ext uri="{FF2B5EF4-FFF2-40B4-BE49-F238E27FC236}">
                <a16:creationId xmlns:a16="http://schemas.microsoft.com/office/drawing/2014/main" id="{D92F8647-8A1E-0DA9-E662-DD229780CC0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342285" y="955122"/>
            <a:ext cx="2846839" cy="166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E4D800C8-6280-BDC9-DDE9-48B415FA5F66}"/>
              </a:ext>
            </a:extLst>
          </p:cNvPr>
          <p:cNvSpPr>
            <a:spLocks noChangeArrowheads="1"/>
          </p:cNvSpPr>
          <p:nvPr/>
        </p:nvSpPr>
        <p:spPr bwMode="auto">
          <a:xfrm>
            <a:off x="6441798" y="27080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26" descr="All the Phases of the Mobile and Web Product Development Process">
            <a:extLst>
              <a:ext uri="{FF2B5EF4-FFF2-40B4-BE49-F238E27FC236}">
                <a16:creationId xmlns:a16="http://schemas.microsoft.com/office/drawing/2014/main" id="{13C04933-32B3-3EFF-97B1-09481C45C0D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841957" y="2418681"/>
            <a:ext cx="4127500" cy="3302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18D77-EBFE-64DE-ECF9-D9CE15FFB3C8}"/>
              </a:ext>
            </a:extLst>
          </p:cNvPr>
          <p:cNvSpPr txBox="1"/>
          <p:nvPr/>
        </p:nvSpPr>
        <p:spPr>
          <a:xfrm>
            <a:off x="6905864" y="5733032"/>
            <a:ext cx="3999685" cy="276999"/>
          </a:xfrm>
          <a:prstGeom prst="rect">
            <a:avLst/>
          </a:prstGeom>
          <a:noFill/>
        </p:spPr>
        <p:txBody>
          <a:bodyPr wrap="none" rtlCol="0">
            <a:spAutoFit/>
          </a:bodyPr>
          <a:lstStyle/>
          <a:p>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https://tinyurl.com/bdh36zyb</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https://tinyurl.com/3fc9wby6</a:t>
            </a:r>
            <a:r>
              <a:rPr lang="en-US" sz="12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 </a:t>
            </a:r>
            <a:endParaRPr lang="en-US" sz="1200" dirty="0"/>
          </a:p>
        </p:txBody>
      </p:sp>
    </p:spTree>
    <p:extLst>
      <p:ext uri="{BB962C8B-B14F-4D97-AF65-F5344CB8AC3E}">
        <p14:creationId xmlns:p14="http://schemas.microsoft.com/office/powerpoint/2010/main" val="234273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8F14-07B6-B490-52D8-43EC773DFFBE}"/>
              </a:ext>
            </a:extLst>
          </p:cNvPr>
          <p:cNvSpPr>
            <a:spLocks noGrp="1"/>
          </p:cNvSpPr>
          <p:nvPr>
            <p:ph type="ctrTitle"/>
          </p:nvPr>
        </p:nvSpPr>
        <p:spPr/>
        <p:txBody>
          <a:bodyPr/>
          <a:lstStyle/>
          <a:p>
            <a:r>
              <a:rPr lang="en-US" dirty="0"/>
              <a:t>Python Indentation</a:t>
            </a:r>
          </a:p>
        </p:txBody>
      </p:sp>
      <p:sp>
        <p:nvSpPr>
          <p:cNvPr id="5" name="Date Placeholder 4">
            <a:extLst>
              <a:ext uri="{FF2B5EF4-FFF2-40B4-BE49-F238E27FC236}">
                <a16:creationId xmlns:a16="http://schemas.microsoft.com/office/drawing/2014/main" id="{89ABD601-494F-19A5-0922-F34AF6E095A1}"/>
              </a:ext>
            </a:extLst>
          </p:cNvPr>
          <p:cNvSpPr>
            <a:spLocks noGrp="1"/>
          </p:cNvSpPr>
          <p:nvPr>
            <p:ph type="dt" sz="half" idx="2"/>
          </p:nvPr>
        </p:nvSpPr>
        <p:spPr/>
        <p:txBody>
          <a:bodyPr/>
          <a:lstStyle/>
          <a:p>
            <a:fld id="{E0C8DACD-4E35-4E4C-AC75-C3DE50F04E7E}" type="datetime1">
              <a:rPr lang="en-US" smtClean="0"/>
              <a:pPr/>
              <a:t>4/4/23</a:t>
            </a:fld>
            <a:endParaRPr lang="en-US" dirty="0"/>
          </a:p>
        </p:txBody>
      </p:sp>
      <p:sp>
        <p:nvSpPr>
          <p:cNvPr id="6" name="Slide Number Placeholder 5">
            <a:extLst>
              <a:ext uri="{FF2B5EF4-FFF2-40B4-BE49-F238E27FC236}">
                <a16:creationId xmlns:a16="http://schemas.microsoft.com/office/drawing/2014/main" id="{2E4DE489-9FAA-E56A-4637-9E4A9BEE3AC8}"/>
              </a:ext>
            </a:extLst>
          </p:cNvPr>
          <p:cNvSpPr>
            <a:spLocks noGrp="1"/>
          </p:cNvSpPr>
          <p:nvPr>
            <p:ph type="sldNum" sz="quarter" idx="4"/>
          </p:nvPr>
        </p:nvSpPr>
        <p:spPr/>
        <p:txBody>
          <a:bodyPr/>
          <a:lstStyle/>
          <a:p>
            <a:fld id="{8A7A6979-0714-4377-B894-6BE4C2D6E202}" type="slidenum">
              <a:rPr lang="en-US" smtClean="0"/>
              <a:pPr/>
              <a:t>3</a:t>
            </a:fld>
            <a:endParaRPr lang="en-US" dirty="0"/>
          </a:p>
        </p:txBody>
      </p:sp>
      <p:pic>
        <p:nvPicPr>
          <p:cNvPr id="9" name="Picture 8">
            <a:extLst>
              <a:ext uri="{FF2B5EF4-FFF2-40B4-BE49-F238E27FC236}">
                <a16:creationId xmlns:a16="http://schemas.microsoft.com/office/drawing/2014/main" id="{17F98217-38E3-7AB0-27D2-58DA14507624}"/>
              </a:ext>
            </a:extLst>
          </p:cNvPr>
          <p:cNvPicPr>
            <a:picLocks noChangeAspect="1"/>
          </p:cNvPicPr>
          <p:nvPr/>
        </p:nvPicPr>
        <p:blipFill>
          <a:blip r:embed="rId2"/>
          <a:stretch>
            <a:fillRect/>
          </a:stretch>
        </p:blipFill>
        <p:spPr>
          <a:xfrm>
            <a:off x="4873753" y="955122"/>
            <a:ext cx="5805356" cy="5820816"/>
          </a:xfrm>
          <a:prstGeom prst="rect">
            <a:avLst/>
          </a:prstGeom>
        </p:spPr>
      </p:pic>
      <p:sp>
        <p:nvSpPr>
          <p:cNvPr id="12" name="Text Placeholder 3">
            <a:extLst>
              <a:ext uri="{FF2B5EF4-FFF2-40B4-BE49-F238E27FC236}">
                <a16:creationId xmlns:a16="http://schemas.microsoft.com/office/drawing/2014/main" id="{4F8A2731-AB3E-3AB7-551F-D84AE8B7EB3B}"/>
              </a:ext>
            </a:extLst>
          </p:cNvPr>
          <p:cNvSpPr>
            <a:spLocks noGrp="1"/>
          </p:cNvSpPr>
          <p:nvPr>
            <p:ph type="body" sz="quarter" idx="14"/>
          </p:nvPr>
        </p:nvSpPr>
        <p:spPr>
          <a:xfrm>
            <a:off x="380259" y="1495002"/>
            <a:ext cx="4238633" cy="4407876"/>
          </a:xfrm>
        </p:spPr>
        <p:txBody>
          <a:bodyPr/>
          <a:lstStyle/>
          <a:p>
            <a:endParaRPr lang="en-US" dirty="0"/>
          </a:p>
          <a:p>
            <a:r>
              <a:rPr lang="en-US" dirty="0"/>
              <a:t>Python is an indent sensitive language</a:t>
            </a:r>
          </a:p>
          <a:p>
            <a:endParaRPr lang="en-US" dirty="0"/>
          </a:p>
          <a:p>
            <a:r>
              <a:rPr lang="en-US" dirty="0"/>
              <a:t>If the code is incorrectly indented, you will encounter errors</a:t>
            </a:r>
          </a:p>
          <a:p>
            <a:endParaRPr lang="en-US" dirty="0"/>
          </a:p>
          <a:p>
            <a:r>
              <a:rPr lang="en-US" dirty="0"/>
              <a:t>Make sure you take care of the indentation</a:t>
            </a:r>
          </a:p>
          <a:p>
            <a:endParaRPr lang="en-US" dirty="0"/>
          </a:p>
          <a:p>
            <a:r>
              <a:rPr lang="en-US" dirty="0"/>
              <a:t>At the end of each objective, the entire code for a particular page is shown so make sure yours is indented correctly</a:t>
            </a:r>
          </a:p>
          <a:p>
            <a:endParaRPr lang="en-US" dirty="0"/>
          </a:p>
          <a:p>
            <a:r>
              <a:rPr lang="en-US" dirty="0"/>
              <a:t>Use backspaces and tabs to correct indentation if you encounter an error</a:t>
            </a:r>
          </a:p>
          <a:p>
            <a:endParaRPr lang="en-US" dirty="0"/>
          </a:p>
        </p:txBody>
      </p:sp>
    </p:spTree>
    <p:extLst>
      <p:ext uri="{BB962C8B-B14F-4D97-AF65-F5344CB8AC3E}">
        <p14:creationId xmlns:p14="http://schemas.microsoft.com/office/powerpoint/2010/main" val="113694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C9553-FA41-2FA6-0EFF-9C9024341BDF}"/>
              </a:ext>
            </a:extLst>
          </p:cNvPr>
          <p:cNvSpPr>
            <a:spLocks noGrp="1"/>
          </p:cNvSpPr>
          <p:nvPr>
            <p:ph type="ctrTitle"/>
          </p:nvPr>
        </p:nvSpPr>
        <p:spPr>
          <a:xfrm>
            <a:off x="1035804" y="304800"/>
            <a:ext cx="3838891" cy="256224"/>
          </a:xfrm>
        </p:spPr>
        <p:txBody>
          <a:bodyPr/>
          <a:lstStyle/>
          <a:p>
            <a:r>
              <a:rPr lang="en-US" dirty="0"/>
              <a:t>Overview</a:t>
            </a:r>
          </a:p>
        </p:txBody>
      </p:sp>
      <p:sp>
        <p:nvSpPr>
          <p:cNvPr id="4" name="Date Placeholder 3">
            <a:extLst>
              <a:ext uri="{FF2B5EF4-FFF2-40B4-BE49-F238E27FC236}">
                <a16:creationId xmlns:a16="http://schemas.microsoft.com/office/drawing/2014/main" id="{FBBAC6B0-5B00-4AF7-FA31-C8BC2F2B8FD1}"/>
              </a:ext>
            </a:extLst>
          </p:cNvPr>
          <p:cNvSpPr>
            <a:spLocks noGrp="1"/>
          </p:cNvSpPr>
          <p:nvPr>
            <p:ph type="dt" sz="half" idx="10"/>
          </p:nvPr>
        </p:nvSpPr>
        <p:spPr/>
        <p:txBody>
          <a:bodyPr/>
          <a:lstStyle/>
          <a:p>
            <a:fld id="{049DC8E1-D369-0F48-9062-BB068AFD07CE}" type="datetime1">
              <a:rPr lang="en-US" smtClean="0"/>
              <a:pPr/>
              <a:t>4/4/23</a:t>
            </a:fld>
            <a:endParaRPr lang="en-US" dirty="0"/>
          </a:p>
        </p:txBody>
      </p:sp>
      <p:sp>
        <p:nvSpPr>
          <p:cNvPr id="5" name="Slide Number Placeholder 4">
            <a:extLst>
              <a:ext uri="{FF2B5EF4-FFF2-40B4-BE49-F238E27FC236}">
                <a16:creationId xmlns:a16="http://schemas.microsoft.com/office/drawing/2014/main" id="{A7940CCE-B107-928B-7AD2-55AA4DA980DA}"/>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
        <p:nvSpPr>
          <p:cNvPr id="6" name="Rounded Rectangle 5">
            <a:extLst>
              <a:ext uri="{FF2B5EF4-FFF2-40B4-BE49-F238E27FC236}">
                <a16:creationId xmlns:a16="http://schemas.microsoft.com/office/drawing/2014/main" id="{09D0AF2F-DAFD-2929-4822-59862D4DA5D9}"/>
              </a:ext>
            </a:extLst>
          </p:cNvPr>
          <p:cNvSpPr/>
          <p:nvPr/>
        </p:nvSpPr>
        <p:spPr>
          <a:xfrm>
            <a:off x="4947557" y="150543"/>
            <a:ext cx="2296886" cy="5769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Lab6: Application Development</a:t>
            </a:r>
          </a:p>
        </p:txBody>
      </p:sp>
      <p:sp>
        <p:nvSpPr>
          <p:cNvPr id="7" name="Rounded Rectangle 6">
            <a:extLst>
              <a:ext uri="{FF2B5EF4-FFF2-40B4-BE49-F238E27FC236}">
                <a16:creationId xmlns:a16="http://schemas.microsoft.com/office/drawing/2014/main" id="{5D3153E5-2E3E-03CC-689C-149D0092A5A8}"/>
              </a:ext>
            </a:extLst>
          </p:cNvPr>
          <p:cNvSpPr/>
          <p:nvPr/>
        </p:nvSpPr>
        <p:spPr>
          <a:xfrm>
            <a:off x="1066934"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Setup</a:t>
            </a:r>
          </a:p>
        </p:txBody>
      </p:sp>
      <p:sp>
        <p:nvSpPr>
          <p:cNvPr id="8" name="Rounded Rectangle 7">
            <a:extLst>
              <a:ext uri="{FF2B5EF4-FFF2-40B4-BE49-F238E27FC236}">
                <a16:creationId xmlns:a16="http://schemas.microsoft.com/office/drawing/2014/main" id="{4D60F041-3F1C-BEB3-9280-3210AD9E288E}"/>
              </a:ext>
            </a:extLst>
          </p:cNvPr>
          <p:cNvSpPr/>
          <p:nvPr/>
        </p:nvSpPr>
        <p:spPr>
          <a:xfrm>
            <a:off x="1066934"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Install required libraries</a:t>
            </a:r>
          </a:p>
        </p:txBody>
      </p:sp>
      <p:sp>
        <p:nvSpPr>
          <p:cNvPr id="9" name="Rounded Rectangle 8">
            <a:extLst>
              <a:ext uri="{FF2B5EF4-FFF2-40B4-BE49-F238E27FC236}">
                <a16:creationId xmlns:a16="http://schemas.microsoft.com/office/drawing/2014/main" id="{3981CDE6-0152-A7E5-F376-2621A4A30314}"/>
              </a:ext>
            </a:extLst>
          </p:cNvPr>
          <p:cNvSpPr/>
          <p:nvPr/>
        </p:nvSpPr>
        <p:spPr>
          <a:xfrm>
            <a:off x="1066934"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Create the </a:t>
            </a:r>
            <a:r>
              <a:rPr lang="en-US" dirty="0" err="1"/>
              <a:t>main.py</a:t>
            </a:r>
            <a:r>
              <a:rPr lang="en-US" dirty="0"/>
              <a:t> file with starter code</a:t>
            </a:r>
          </a:p>
        </p:txBody>
      </p:sp>
      <p:sp>
        <p:nvSpPr>
          <p:cNvPr id="10" name="Rounded Rectangle 9">
            <a:extLst>
              <a:ext uri="{FF2B5EF4-FFF2-40B4-BE49-F238E27FC236}">
                <a16:creationId xmlns:a16="http://schemas.microsoft.com/office/drawing/2014/main" id="{04539A67-30D9-BE58-0813-D731DFBF5DC5}"/>
              </a:ext>
            </a:extLst>
          </p:cNvPr>
          <p:cNvSpPr/>
          <p:nvPr/>
        </p:nvSpPr>
        <p:spPr>
          <a:xfrm>
            <a:off x="1066934" y="4679891"/>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Ensure a simple application is developed</a:t>
            </a:r>
          </a:p>
        </p:txBody>
      </p:sp>
      <p:sp>
        <p:nvSpPr>
          <p:cNvPr id="11" name="Rounded Rectangle 10">
            <a:extLst>
              <a:ext uri="{FF2B5EF4-FFF2-40B4-BE49-F238E27FC236}">
                <a16:creationId xmlns:a16="http://schemas.microsoft.com/office/drawing/2014/main" id="{1CAA06D1-B73E-85CA-DF92-AB963903FFDB}"/>
              </a:ext>
            </a:extLst>
          </p:cNvPr>
          <p:cNvSpPr/>
          <p:nvPr/>
        </p:nvSpPr>
        <p:spPr>
          <a:xfrm>
            <a:off x="1066934" y="5760752"/>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Add 3 pages in the application</a:t>
            </a:r>
          </a:p>
        </p:txBody>
      </p:sp>
      <p:sp>
        <p:nvSpPr>
          <p:cNvPr id="12" name="Rounded Rectangle 11">
            <a:extLst>
              <a:ext uri="{FF2B5EF4-FFF2-40B4-BE49-F238E27FC236}">
                <a16:creationId xmlns:a16="http://schemas.microsoft.com/office/drawing/2014/main" id="{6C5BC9FF-DCF5-125F-9CF3-7BE8B560D7C0}"/>
              </a:ext>
            </a:extLst>
          </p:cNvPr>
          <p:cNvSpPr/>
          <p:nvPr/>
        </p:nvSpPr>
        <p:spPr>
          <a:xfrm>
            <a:off x="3650226"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Deploy Deep Learning Models</a:t>
            </a:r>
          </a:p>
        </p:txBody>
      </p:sp>
      <p:sp>
        <p:nvSpPr>
          <p:cNvPr id="13" name="Rounded Rectangle 12">
            <a:extLst>
              <a:ext uri="{FF2B5EF4-FFF2-40B4-BE49-F238E27FC236}">
                <a16:creationId xmlns:a16="http://schemas.microsoft.com/office/drawing/2014/main" id="{1102E391-A855-8853-CAEE-F6579C7B6ACA}"/>
              </a:ext>
            </a:extLst>
          </p:cNvPr>
          <p:cNvSpPr/>
          <p:nvPr/>
        </p:nvSpPr>
        <p:spPr>
          <a:xfrm>
            <a:off x="3650226"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Load a pre-trained deep learning model</a:t>
            </a:r>
          </a:p>
        </p:txBody>
      </p:sp>
      <p:sp>
        <p:nvSpPr>
          <p:cNvPr id="14" name="Rounded Rectangle 13">
            <a:extLst>
              <a:ext uri="{FF2B5EF4-FFF2-40B4-BE49-F238E27FC236}">
                <a16:creationId xmlns:a16="http://schemas.microsoft.com/office/drawing/2014/main" id="{4FFEB777-7D0E-3FDB-65C4-D93532ECB00B}"/>
              </a:ext>
            </a:extLst>
          </p:cNvPr>
          <p:cNvSpPr/>
          <p:nvPr/>
        </p:nvSpPr>
        <p:spPr>
          <a:xfrm>
            <a:off x="3650226"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Make a prediction by providing an input image</a:t>
            </a:r>
          </a:p>
        </p:txBody>
      </p:sp>
      <p:sp>
        <p:nvSpPr>
          <p:cNvPr id="15" name="Rounded Rectangle 14">
            <a:extLst>
              <a:ext uri="{FF2B5EF4-FFF2-40B4-BE49-F238E27FC236}">
                <a16:creationId xmlns:a16="http://schemas.microsoft.com/office/drawing/2014/main" id="{10A47CC7-B9AB-2686-A5F7-A7A8A9971133}"/>
              </a:ext>
            </a:extLst>
          </p:cNvPr>
          <p:cNvSpPr/>
          <p:nvPr/>
        </p:nvSpPr>
        <p:spPr>
          <a:xfrm>
            <a:off x="3650226" y="4679891"/>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Allow users to upload image files</a:t>
            </a:r>
          </a:p>
        </p:txBody>
      </p:sp>
      <p:sp>
        <p:nvSpPr>
          <p:cNvPr id="16" name="Rounded Rectangle 15">
            <a:extLst>
              <a:ext uri="{FF2B5EF4-FFF2-40B4-BE49-F238E27FC236}">
                <a16:creationId xmlns:a16="http://schemas.microsoft.com/office/drawing/2014/main" id="{4CD81DBC-EEF9-DCFB-EBD4-BA1772EC76E3}"/>
              </a:ext>
            </a:extLst>
          </p:cNvPr>
          <p:cNvSpPr/>
          <p:nvPr/>
        </p:nvSpPr>
        <p:spPr>
          <a:xfrm>
            <a:off x="3650226" y="5760752"/>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Make a prediction of the uploaded image</a:t>
            </a:r>
          </a:p>
        </p:txBody>
      </p:sp>
      <p:sp>
        <p:nvSpPr>
          <p:cNvPr id="17" name="TextBox 16">
            <a:extLst>
              <a:ext uri="{FF2B5EF4-FFF2-40B4-BE49-F238E27FC236}">
                <a16:creationId xmlns:a16="http://schemas.microsoft.com/office/drawing/2014/main" id="{5236F15E-1530-0FE9-F75F-7C2D2CD3DE2F}"/>
              </a:ext>
            </a:extLst>
          </p:cNvPr>
          <p:cNvSpPr txBox="1"/>
          <p:nvPr/>
        </p:nvSpPr>
        <p:spPr>
          <a:xfrm>
            <a:off x="1393237" y="1008852"/>
            <a:ext cx="1513383" cy="369332"/>
          </a:xfrm>
          <a:prstGeom prst="rect">
            <a:avLst/>
          </a:prstGeom>
          <a:noFill/>
        </p:spPr>
        <p:txBody>
          <a:bodyPr wrap="square" rtlCol="0">
            <a:spAutoFit/>
          </a:bodyPr>
          <a:lstStyle/>
          <a:p>
            <a:r>
              <a:rPr lang="en-US" dirty="0"/>
              <a:t>Objective 1, 2</a:t>
            </a:r>
          </a:p>
        </p:txBody>
      </p:sp>
      <p:sp>
        <p:nvSpPr>
          <p:cNvPr id="18" name="TextBox 17">
            <a:extLst>
              <a:ext uri="{FF2B5EF4-FFF2-40B4-BE49-F238E27FC236}">
                <a16:creationId xmlns:a16="http://schemas.microsoft.com/office/drawing/2014/main" id="{47C90DC1-C8E4-C2C7-27E4-424A042E0A8C}"/>
              </a:ext>
            </a:extLst>
          </p:cNvPr>
          <p:cNvSpPr txBox="1"/>
          <p:nvPr/>
        </p:nvSpPr>
        <p:spPr>
          <a:xfrm>
            <a:off x="3821020" y="1023069"/>
            <a:ext cx="1986866" cy="369332"/>
          </a:xfrm>
          <a:prstGeom prst="rect">
            <a:avLst/>
          </a:prstGeom>
          <a:noFill/>
        </p:spPr>
        <p:txBody>
          <a:bodyPr wrap="square" rtlCol="0">
            <a:spAutoFit/>
          </a:bodyPr>
          <a:lstStyle/>
          <a:p>
            <a:pPr algn="ctr"/>
            <a:r>
              <a:rPr lang="en-US" dirty="0"/>
              <a:t>Objectives 3</a:t>
            </a:r>
          </a:p>
        </p:txBody>
      </p:sp>
      <p:sp>
        <p:nvSpPr>
          <p:cNvPr id="19" name="Rounded Rectangle 18">
            <a:extLst>
              <a:ext uri="{FF2B5EF4-FFF2-40B4-BE49-F238E27FC236}">
                <a16:creationId xmlns:a16="http://schemas.microsoft.com/office/drawing/2014/main" id="{72F5FD3A-7D5B-E488-2FBD-7117271F8D1F}"/>
              </a:ext>
            </a:extLst>
          </p:cNvPr>
          <p:cNvSpPr/>
          <p:nvPr/>
        </p:nvSpPr>
        <p:spPr>
          <a:xfrm>
            <a:off x="6265310"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Create Interactive Maps</a:t>
            </a:r>
          </a:p>
        </p:txBody>
      </p:sp>
      <p:sp>
        <p:nvSpPr>
          <p:cNvPr id="20" name="Rounded Rectangle 19">
            <a:extLst>
              <a:ext uri="{FF2B5EF4-FFF2-40B4-BE49-F238E27FC236}">
                <a16:creationId xmlns:a16="http://schemas.microsoft.com/office/drawing/2014/main" id="{E77FC34A-13F9-79E6-7D64-F409633B587A}"/>
              </a:ext>
            </a:extLst>
          </p:cNvPr>
          <p:cNvSpPr/>
          <p:nvPr/>
        </p:nvSpPr>
        <p:spPr>
          <a:xfrm>
            <a:off x="6265310"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Show a map on the application</a:t>
            </a:r>
          </a:p>
        </p:txBody>
      </p:sp>
      <p:sp>
        <p:nvSpPr>
          <p:cNvPr id="21" name="Rounded Rectangle 20">
            <a:extLst>
              <a:ext uri="{FF2B5EF4-FFF2-40B4-BE49-F238E27FC236}">
                <a16:creationId xmlns:a16="http://schemas.microsoft.com/office/drawing/2014/main" id="{B3E471C3-7C43-BAC9-22A1-8EA037968772}"/>
              </a:ext>
            </a:extLst>
          </p:cNvPr>
          <p:cNvSpPr/>
          <p:nvPr/>
        </p:nvSpPr>
        <p:spPr>
          <a:xfrm>
            <a:off x="6265310"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Use a marker on the map</a:t>
            </a:r>
          </a:p>
        </p:txBody>
      </p:sp>
      <p:sp>
        <p:nvSpPr>
          <p:cNvPr id="24" name="TextBox 23">
            <a:extLst>
              <a:ext uri="{FF2B5EF4-FFF2-40B4-BE49-F238E27FC236}">
                <a16:creationId xmlns:a16="http://schemas.microsoft.com/office/drawing/2014/main" id="{E6F46893-ECA8-CD6B-4744-56CEC5DCFBE8}"/>
              </a:ext>
            </a:extLst>
          </p:cNvPr>
          <p:cNvSpPr txBox="1"/>
          <p:nvPr/>
        </p:nvSpPr>
        <p:spPr>
          <a:xfrm>
            <a:off x="6433591" y="1048093"/>
            <a:ext cx="1986866" cy="369332"/>
          </a:xfrm>
          <a:prstGeom prst="rect">
            <a:avLst/>
          </a:prstGeom>
          <a:noFill/>
        </p:spPr>
        <p:txBody>
          <a:bodyPr wrap="square" rtlCol="0">
            <a:spAutoFit/>
          </a:bodyPr>
          <a:lstStyle/>
          <a:p>
            <a:pPr algn="ctr"/>
            <a:r>
              <a:rPr lang="en-US" dirty="0"/>
              <a:t>Objectives 4 </a:t>
            </a:r>
          </a:p>
        </p:txBody>
      </p:sp>
      <p:sp>
        <p:nvSpPr>
          <p:cNvPr id="25" name="Rounded Rectangle 24">
            <a:extLst>
              <a:ext uri="{FF2B5EF4-FFF2-40B4-BE49-F238E27FC236}">
                <a16:creationId xmlns:a16="http://schemas.microsoft.com/office/drawing/2014/main" id="{1B6498A1-86CB-6272-2A97-811B40027D13}"/>
              </a:ext>
            </a:extLst>
          </p:cNvPr>
          <p:cNvSpPr/>
          <p:nvPr/>
        </p:nvSpPr>
        <p:spPr>
          <a:xfrm>
            <a:off x="8877657"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Homework</a:t>
            </a:r>
          </a:p>
        </p:txBody>
      </p:sp>
      <p:sp>
        <p:nvSpPr>
          <p:cNvPr id="26" name="Rounded Rectangle 25">
            <a:extLst>
              <a:ext uri="{FF2B5EF4-FFF2-40B4-BE49-F238E27FC236}">
                <a16:creationId xmlns:a16="http://schemas.microsoft.com/office/drawing/2014/main" id="{ACC1254F-87B4-03DC-81EF-5E36C7E0456F}"/>
              </a:ext>
            </a:extLst>
          </p:cNvPr>
          <p:cNvSpPr/>
          <p:nvPr/>
        </p:nvSpPr>
        <p:spPr>
          <a:xfrm>
            <a:off x="8877657"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Allow users to upload images</a:t>
            </a:r>
          </a:p>
        </p:txBody>
      </p:sp>
      <p:sp>
        <p:nvSpPr>
          <p:cNvPr id="27" name="Rounded Rectangle 26">
            <a:extLst>
              <a:ext uri="{FF2B5EF4-FFF2-40B4-BE49-F238E27FC236}">
                <a16:creationId xmlns:a16="http://schemas.microsoft.com/office/drawing/2014/main" id="{4EEE93A1-ADD1-596A-8A89-2435EB399BED}"/>
              </a:ext>
            </a:extLst>
          </p:cNvPr>
          <p:cNvSpPr/>
          <p:nvPr/>
        </p:nvSpPr>
        <p:spPr>
          <a:xfrm>
            <a:off x="8877657"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Load one image from Lab5</a:t>
            </a:r>
          </a:p>
        </p:txBody>
      </p:sp>
      <p:sp>
        <p:nvSpPr>
          <p:cNvPr id="28" name="Rounded Rectangle 27">
            <a:extLst>
              <a:ext uri="{FF2B5EF4-FFF2-40B4-BE49-F238E27FC236}">
                <a16:creationId xmlns:a16="http://schemas.microsoft.com/office/drawing/2014/main" id="{08E95EAC-864F-074A-A07C-E95D7EA0775E}"/>
              </a:ext>
            </a:extLst>
          </p:cNvPr>
          <p:cNvSpPr/>
          <p:nvPr/>
        </p:nvSpPr>
        <p:spPr>
          <a:xfrm>
            <a:off x="8877657" y="4679891"/>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Plot its geocoordinates on a map</a:t>
            </a:r>
          </a:p>
        </p:txBody>
      </p:sp>
      <p:sp>
        <p:nvSpPr>
          <p:cNvPr id="30" name="TextBox 29">
            <a:extLst>
              <a:ext uri="{FF2B5EF4-FFF2-40B4-BE49-F238E27FC236}">
                <a16:creationId xmlns:a16="http://schemas.microsoft.com/office/drawing/2014/main" id="{3D8A557E-8A31-BFBE-35BD-AE7E17F7B281}"/>
              </a:ext>
            </a:extLst>
          </p:cNvPr>
          <p:cNvSpPr txBox="1"/>
          <p:nvPr/>
        </p:nvSpPr>
        <p:spPr>
          <a:xfrm>
            <a:off x="9334857" y="1048093"/>
            <a:ext cx="1463906" cy="369332"/>
          </a:xfrm>
          <a:prstGeom prst="rect">
            <a:avLst/>
          </a:prstGeom>
          <a:noFill/>
        </p:spPr>
        <p:txBody>
          <a:bodyPr wrap="square" rtlCol="0">
            <a:spAutoFit/>
          </a:bodyPr>
          <a:lstStyle/>
          <a:p>
            <a:r>
              <a:rPr lang="en-US" dirty="0"/>
              <a:t>Objective 5 </a:t>
            </a:r>
          </a:p>
        </p:txBody>
      </p:sp>
      <p:cxnSp>
        <p:nvCxnSpPr>
          <p:cNvPr id="36" name="Elbow Connector 35">
            <a:extLst>
              <a:ext uri="{FF2B5EF4-FFF2-40B4-BE49-F238E27FC236}">
                <a16:creationId xmlns:a16="http://schemas.microsoft.com/office/drawing/2014/main" id="{BB534872-1775-9FE4-5302-CE7A3D568452}"/>
              </a:ext>
            </a:extLst>
          </p:cNvPr>
          <p:cNvCxnSpPr>
            <a:cxnSpLocks/>
            <a:stCxn id="6" idx="2"/>
            <a:endCxn id="17" idx="0"/>
          </p:cNvCxnSpPr>
          <p:nvPr/>
        </p:nvCxnSpPr>
        <p:spPr>
          <a:xfrm rot="5400000">
            <a:off x="3982282" y="-1104866"/>
            <a:ext cx="281366" cy="394607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Elbow Connector 37">
            <a:extLst>
              <a:ext uri="{FF2B5EF4-FFF2-40B4-BE49-F238E27FC236}">
                <a16:creationId xmlns:a16="http://schemas.microsoft.com/office/drawing/2014/main" id="{9BF5D5C9-F792-6983-D3DE-CE58FA87E2BF}"/>
              </a:ext>
            </a:extLst>
          </p:cNvPr>
          <p:cNvCxnSpPr>
            <a:stCxn id="6" idx="2"/>
            <a:endCxn id="18" idx="0"/>
          </p:cNvCxnSpPr>
          <p:nvPr/>
        </p:nvCxnSpPr>
        <p:spPr>
          <a:xfrm rot="5400000">
            <a:off x="5307436" y="234504"/>
            <a:ext cx="295583" cy="128154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Elbow Connector 39">
            <a:extLst>
              <a:ext uri="{FF2B5EF4-FFF2-40B4-BE49-F238E27FC236}">
                <a16:creationId xmlns:a16="http://schemas.microsoft.com/office/drawing/2014/main" id="{B5325AE6-FA2D-36ED-3FB1-8E5A6B01B4B3}"/>
              </a:ext>
            </a:extLst>
          </p:cNvPr>
          <p:cNvCxnSpPr>
            <a:stCxn id="6" idx="2"/>
            <a:endCxn id="24" idx="0"/>
          </p:cNvCxnSpPr>
          <p:nvPr/>
        </p:nvCxnSpPr>
        <p:spPr>
          <a:xfrm rot="16200000" flipH="1">
            <a:off x="6601209" y="222277"/>
            <a:ext cx="320607" cy="133102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Elbow Connector 41">
            <a:extLst>
              <a:ext uri="{FF2B5EF4-FFF2-40B4-BE49-F238E27FC236}">
                <a16:creationId xmlns:a16="http://schemas.microsoft.com/office/drawing/2014/main" id="{1F7C727B-144C-2BE6-6865-79B79ECFFA06}"/>
              </a:ext>
            </a:extLst>
          </p:cNvPr>
          <p:cNvCxnSpPr>
            <a:stCxn id="6" idx="2"/>
            <a:endCxn id="30" idx="0"/>
          </p:cNvCxnSpPr>
          <p:nvPr/>
        </p:nvCxnSpPr>
        <p:spPr>
          <a:xfrm rot="16200000" flipH="1">
            <a:off x="7921102" y="-1097616"/>
            <a:ext cx="320607" cy="397081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45C7EF26-C602-A4A2-E82F-8D2AAB0B6CE5}"/>
              </a:ext>
            </a:extLst>
          </p:cNvPr>
          <p:cNvCxnSpPr>
            <a:stCxn id="7" idx="2"/>
            <a:endCxn id="8" idx="0"/>
          </p:cNvCxnSpPr>
          <p:nvPr/>
        </p:nvCxnSpPr>
        <p:spPr>
          <a:xfrm>
            <a:off x="2215377"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860CC3-BA1F-9196-E791-325C35E5E217}"/>
              </a:ext>
            </a:extLst>
          </p:cNvPr>
          <p:cNvCxnSpPr/>
          <p:nvPr/>
        </p:nvCxnSpPr>
        <p:spPr>
          <a:xfrm>
            <a:off x="2220954"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32C51CC-3BCA-2202-0367-B54BDE0AD84A}"/>
              </a:ext>
            </a:extLst>
          </p:cNvPr>
          <p:cNvCxnSpPr/>
          <p:nvPr/>
        </p:nvCxnSpPr>
        <p:spPr>
          <a:xfrm>
            <a:off x="2215377" y="4433706"/>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0E984A7-1A5A-D521-7225-4E842F934834}"/>
              </a:ext>
            </a:extLst>
          </p:cNvPr>
          <p:cNvCxnSpPr/>
          <p:nvPr/>
        </p:nvCxnSpPr>
        <p:spPr>
          <a:xfrm>
            <a:off x="2210068" y="5514567"/>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E884692-141C-9582-95B9-62220AF55473}"/>
              </a:ext>
            </a:extLst>
          </p:cNvPr>
          <p:cNvCxnSpPr/>
          <p:nvPr/>
        </p:nvCxnSpPr>
        <p:spPr>
          <a:xfrm>
            <a:off x="4798260"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A8FB795-BF79-115D-E32A-1AB1C3816C2A}"/>
              </a:ext>
            </a:extLst>
          </p:cNvPr>
          <p:cNvCxnSpPr/>
          <p:nvPr/>
        </p:nvCxnSpPr>
        <p:spPr>
          <a:xfrm>
            <a:off x="4803837"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A704835-C054-B331-1225-06037808468A}"/>
              </a:ext>
            </a:extLst>
          </p:cNvPr>
          <p:cNvCxnSpPr/>
          <p:nvPr/>
        </p:nvCxnSpPr>
        <p:spPr>
          <a:xfrm>
            <a:off x="4798260" y="4433706"/>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1491777-60B3-D139-E5A1-2F5F9A6CBE44}"/>
              </a:ext>
            </a:extLst>
          </p:cNvPr>
          <p:cNvCxnSpPr/>
          <p:nvPr/>
        </p:nvCxnSpPr>
        <p:spPr>
          <a:xfrm>
            <a:off x="4792951" y="5514567"/>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08B33FF-8214-108E-056C-5051DE237DA7}"/>
              </a:ext>
            </a:extLst>
          </p:cNvPr>
          <p:cNvCxnSpPr/>
          <p:nvPr/>
        </p:nvCxnSpPr>
        <p:spPr>
          <a:xfrm>
            <a:off x="7421716"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A20B42B-FB37-DE7A-36DF-A3A95258D610}"/>
              </a:ext>
            </a:extLst>
          </p:cNvPr>
          <p:cNvCxnSpPr/>
          <p:nvPr/>
        </p:nvCxnSpPr>
        <p:spPr>
          <a:xfrm>
            <a:off x="7427293"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D6113C9-7052-9CFA-C0C6-D06056DDD47A}"/>
              </a:ext>
            </a:extLst>
          </p:cNvPr>
          <p:cNvCxnSpPr/>
          <p:nvPr/>
        </p:nvCxnSpPr>
        <p:spPr>
          <a:xfrm>
            <a:off x="10032276"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DEF4063-CBCD-8AA8-A058-C7FE37FE1CDC}"/>
              </a:ext>
            </a:extLst>
          </p:cNvPr>
          <p:cNvCxnSpPr/>
          <p:nvPr/>
        </p:nvCxnSpPr>
        <p:spPr>
          <a:xfrm>
            <a:off x="10037853"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72FA13A-F894-571A-1182-6F188C460A07}"/>
              </a:ext>
            </a:extLst>
          </p:cNvPr>
          <p:cNvCxnSpPr/>
          <p:nvPr/>
        </p:nvCxnSpPr>
        <p:spPr>
          <a:xfrm>
            <a:off x="10032276" y="4433706"/>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052141"/>
      </p:ext>
    </p:extLst>
  </p:cSld>
  <p:clrMapOvr>
    <a:masterClrMapping/>
  </p:clrMapOvr>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9" id="{75583108-398D-D640-8F57-8FB6E9063876}" vid="{CE9578F0-671A-7148-88EB-FA8819E862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Purdue1</Template>
  <TotalTime>574</TotalTime>
  <Words>237</Words>
  <Application>Microsoft Macintosh PowerPoint</Application>
  <PresentationFormat>Widescreen</PresentationFormat>
  <Paragraphs>56</Paragraphs>
  <Slides>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vt:i4>
      </vt:variant>
    </vt:vector>
  </HeadingPairs>
  <TitlesOfParts>
    <vt:vector size="16" baseType="lpstr">
      <vt:lpstr>Acumin Pro ExtraCondensed</vt:lpstr>
      <vt:lpstr>Acumin Pro ExtraCondensed Smbd</vt:lpstr>
      <vt:lpstr>Acumin Pro</vt:lpstr>
      <vt:lpstr>Calibri</vt:lpstr>
      <vt:lpstr>Arial</vt:lpstr>
      <vt:lpstr>United Sans Reg Medium</vt:lpstr>
      <vt:lpstr>Wingdings</vt:lpstr>
      <vt:lpstr>Acumin Pro Semibold</vt:lpstr>
      <vt:lpstr>United Sans Cd Md</vt:lpstr>
      <vt:lpstr>Acumin Pro SemiCondensed</vt:lpstr>
      <vt:lpstr>Acumin Pro Medium</vt:lpstr>
      <vt:lpstr>Purdue1</vt:lpstr>
      <vt:lpstr>Week 13:   Deploying Deep Learning Models on Web and Smartphone Applications Using Streamlit API</vt:lpstr>
      <vt:lpstr>Developing Applications</vt:lpstr>
      <vt:lpstr>Python Indentation</vt:lpstr>
      <vt:lpstr>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Aanis</dc:creator>
  <cp:lastModifiedBy>Ahmad, Aanis</cp:lastModifiedBy>
  <cp:revision>51</cp:revision>
  <dcterms:created xsi:type="dcterms:W3CDTF">2023-01-15T22:41:51Z</dcterms:created>
  <dcterms:modified xsi:type="dcterms:W3CDTF">2023-04-04T20:57:24Z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2023-01-15T22:41:59Z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55bc0fbf-171f-4406-9839-06ac775f1c74</vt:lpwstr>
  </property>
  <property fmtid="{D5CDD505-2E9C-101B-9397-08002B2CF9AE}" pid="8" name="MSIP_Label_4044bd30-2ed7-4c9d-9d12-46200872a97b_ContentBits">
    <vt:lpwstr>0</vt:lpwstr>
  </property>
</Properties>
</file>