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771" r:id="rId2"/>
  </p:sldIdLst>
  <p:sldSz cx="11049000" cy="68580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7A"/>
    <a:srgbClr val="FFFFCC"/>
    <a:srgbClr val="FF6600"/>
    <a:srgbClr val="4C1900"/>
    <a:srgbClr val="800000"/>
    <a:srgbClr val="ACD4B3"/>
    <a:srgbClr val="FF0000"/>
    <a:srgbClr val="66FF66"/>
    <a:srgbClr val="00C843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6" autoAdjust="0"/>
    <p:restoredTop sz="86364" autoAdjust="0"/>
  </p:normalViewPr>
  <p:slideViewPr>
    <p:cSldViewPr>
      <p:cViewPr>
        <p:scale>
          <a:sx n="91" d="100"/>
          <a:sy n="91" d="100"/>
        </p:scale>
        <p:origin x="-132" y="-324"/>
      </p:cViewPr>
      <p:guideLst>
        <p:guide orient="horz" pos="2160"/>
        <p:guide pos="3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74" y="-102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6312" cy="46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t" anchorCtr="0" compatLnSpc="1">
            <a:prstTxWarp prst="textNoShape">
              <a:avLst/>
            </a:prstTxWarp>
          </a:bodyPr>
          <a:lstStyle>
            <a:lvl1pPr defTabSz="923472" eaLnBrk="0" hangingPunct="0"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1" y="1"/>
            <a:ext cx="2924794" cy="46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t" anchorCtr="0" compatLnSpc="1">
            <a:prstTxWarp prst="textNoShape">
              <a:avLst/>
            </a:prstTxWarp>
          </a:bodyPr>
          <a:lstStyle>
            <a:lvl1pPr algn="r" defTabSz="923472" eaLnBrk="0" hangingPunct="0"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5433"/>
            <a:ext cx="2926312" cy="46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b" anchorCtr="0" compatLnSpc="1">
            <a:prstTxWarp prst="textNoShape">
              <a:avLst/>
            </a:prstTxWarp>
          </a:bodyPr>
          <a:lstStyle>
            <a:lvl1pPr defTabSz="923472" eaLnBrk="0" hangingPunct="0">
              <a:defRPr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1" y="9435433"/>
            <a:ext cx="2924794" cy="46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b" anchorCtr="0" compatLnSpc="1">
            <a:prstTxWarp prst="textNoShape">
              <a:avLst/>
            </a:prstTxWarp>
          </a:bodyPr>
          <a:lstStyle>
            <a:lvl1pPr algn="r" defTabSz="923472" eaLnBrk="0" hangingPunct="0">
              <a:defRPr b="0"/>
            </a:lvl1pPr>
          </a:lstStyle>
          <a:p>
            <a:pPr>
              <a:defRPr/>
            </a:pPr>
            <a:fld id="{C6440A8A-135C-4AE0-B9B5-BB4FA06438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4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45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t" anchorCtr="0" compatLnSpc="1">
            <a:prstTxWarp prst="textNoShape">
              <a:avLst/>
            </a:prstTxWarp>
          </a:bodyPr>
          <a:lstStyle>
            <a:lvl1pPr defTabSz="923472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130" y="0"/>
            <a:ext cx="2944545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t" anchorCtr="0" compatLnSpc="1">
            <a:prstTxWarp prst="textNoShape">
              <a:avLst/>
            </a:prstTxWarp>
          </a:bodyPr>
          <a:lstStyle>
            <a:lvl1pPr algn="r" defTabSz="923472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746125"/>
            <a:ext cx="59944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66" y="4716946"/>
            <a:ext cx="4983544" cy="446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545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b" anchorCtr="0" compatLnSpc="1">
            <a:prstTxWarp prst="textNoShape">
              <a:avLst/>
            </a:prstTxWarp>
          </a:bodyPr>
          <a:lstStyle>
            <a:lvl1pPr defTabSz="923472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30413" y="3910000"/>
            <a:ext cx="60319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3" tIns="46127" rIns="92253" bIns="46127" numCol="1" anchor="b" anchorCtr="0" compatLnSpc="1">
            <a:prstTxWarp prst="textNoShape">
              <a:avLst/>
            </a:prstTxWarp>
          </a:bodyPr>
          <a:lstStyle>
            <a:lvl1pPr algn="r" defTabSz="923472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DD8FDF29-4AB5-40EC-9361-18458271DF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86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0F53-2A30-4A30-A261-E4137C3FDE3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600204"/>
            <a:ext cx="99441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06" tIns="51153" rIns="102306" bIns="51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2450" y="6245225"/>
            <a:ext cx="257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306" tIns="51153" rIns="102306" bIns="51153" numCol="1" anchor="t" anchorCtr="0" compatLnSpc="1">
            <a:prstTxWarp prst="textNoShape">
              <a:avLst/>
            </a:prstTxWarp>
          </a:bodyPr>
          <a:lstStyle>
            <a:lvl1pPr>
              <a:defRPr sz="16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075" y="6245225"/>
            <a:ext cx="3498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306" tIns="51153" rIns="102306" bIns="51153" numCol="1" anchor="t" anchorCtr="0" compatLnSpc="1">
            <a:prstTxWarp prst="textNoShape">
              <a:avLst/>
            </a:prstTxWarp>
          </a:bodyPr>
          <a:lstStyle>
            <a:lvl1pPr algn="ctr">
              <a:defRPr sz="16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938" y="6553204"/>
            <a:ext cx="2578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306" tIns="51153" rIns="102306" bIns="51153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D41730C-9D42-4037-B6AA-4A8BF37CEC55}" type="slidenum">
              <a:rPr lang="en-US" smtClean="0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6" y="274638"/>
            <a:ext cx="47117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306" tIns="51153" rIns="102306" bIns="51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102235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2235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2pPr>
      <a:lvl3pPr algn="l" defTabSz="102235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3pPr>
      <a:lvl4pPr algn="l" defTabSz="102235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4pPr>
      <a:lvl5pPr algn="l" defTabSz="102235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5pPr>
      <a:lvl6pPr marL="457200" algn="l" defTabSz="1022350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6pPr>
      <a:lvl7pPr marL="914400" algn="l" defTabSz="1022350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7pPr>
      <a:lvl8pPr marL="1371600" algn="l" defTabSz="1022350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8pPr>
      <a:lvl9pPr marL="1828800" algn="l" defTabSz="1022350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rebuchet MS" pitchFamily="34" charset="0"/>
        </a:defRPr>
      </a:lvl9pPr>
    </p:titleStyle>
    <p:bodyStyle>
      <a:lvl1pPr marL="384175" indent="-384175" algn="l" defTabSz="1022350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319088" algn="l" defTabSz="1022350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7938" indent="-255588" algn="l" defTabSz="1022350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90700" indent="-255588" algn="l" defTabSz="102235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301875" indent="-255588" algn="l" defTabSz="1022350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59075" indent="-255588" algn="l" defTabSz="102235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16275" indent="-255588" algn="l" defTabSz="102235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73475" indent="-255588" algn="l" defTabSz="102235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30675" indent="-255588" algn="l" defTabSz="102235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39924" y="332656"/>
            <a:ext cx="10441160" cy="62646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0164" y="1124744"/>
            <a:ext cx="5688632" cy="3456384"/>
          </a:xfrm>
          <a:prstGeom prst="rect">
            <a:avLst/>
          </a:prstGeom>
          <a:solidFill>
            <a:srgbClr val="F6E77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00164" y="1124744"/>
            <a:ext cx="122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smtClean="0">
                <a:latin typeface="Calibri" pitchFamily="34" charset="0"/>
              </a:rPr>
              <a:t>Web Viewer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32812" y="1340768"/>
            <a:ext cx="2232248" cy="324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476828" y="1772816"/>
            <a:ext cx="1872208" cy="24929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b="0" dirty="0" smtClean="0">
                <a:latin typeface="Calibri" pitchFamily="34" charset="0"/>
              </a:rPr>
              <a:t>Navigation : zoom &amp; </a:t>
            </a:r>
            <a:r>
              <a:rPr lang="fr-CH" b="0" dirty="0" err="1" smtClean="0">
                <a:latin typeface="Calibri" pitchFamily="34" charset="0"/>
              </a:rPr>
              <a:t>pinch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Geolocation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Full </a:t>
            </a:r>
            <a:r>
              <a:rPr lang="fr-CH" b="0" dirty="0" err="1" smtClean="0">
                <a:latin typeface="Calibri" pitchFamily="34" charset="0"/>
              </a:rPr>
              <a:t>text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search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Query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map</a:t>
            </a:r>
            <a:r>
              <a:rPr lang="fr-CH" b="0" dirty="0" smtClean="0">
                <a:latin typeface="Calibri" pitchFamily="34" charset="0"/>
              </a:rPr>
              <a:t> (simple </a:t>
            </a:r>
            <a:r>
              <a:rPr lang="fr-CH" b="0" dirty="0" err="1" smtClean="0">
                <a:latin typeface="Calibri" pitchFamily="34" charset="0"/>
              </a:rPr>
              <a:t>touch</a:t>
            </a:r>
            <a:r>
              <a:rPr lang="fr-CH" b="0" dirty="0" smtClean="0">
                <a:latin typeface="Calibri" pitchFamily="34" charset="0"/>
              </a:rPr>
              <a:t>)</a:t>
            </a:r>
          </a:p>
          <a:p>
            <a:r>
              <a:rPr lang="fr-CH" b="0" dirty="0" err="1" smtClean="0">
                <a:latin typeface="Calibri" pitchFamily="34" charset="0"/>
              </a:rPr>
              <a:t>Theme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smtClean="0">
                <a:latin typeface="Calibri" pitchFamily="34" charset="0"/>
              </a:rPr>
              <a:t>organisation</a:t>
            </a:r>
          </a:p>
          <a:p>
            <a:r>
              <a:rPr lang="fr-CH" b="0" dirty="0" smtClean="0">
                <a:latin typeface="Calibri" pitchFamily="34" charset="0"/>
              </a:rPr>
              <a:t>Authentification</a:t>
            </a:r>
          </a:p>
          <a:p>
            <a:r>
              <a:rPr lang="fr-CH" b="0" dirty="0" err="1" smtClean="0">
                <a:latin typeface="Calibri" pitchFamily="34" charset="0"/>
              </a:rPr>
              <a:t>STview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link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Permalink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Short </a:t>
            </a:r>
            <a:r>
              <a:rPr lang="fr-CH" b="0" dirty="0" err="1" smtClean="0">
                <a:latin typeface="Calibri" pitchFamily="34" charset="0"/>
              </a:rPr>
              <a:t>permalink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Measure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Tool</a:t>
            </a:r>
            <a:endParaRPr lang="fr-CH" b="0" dirty="0" smtClean="0">
              <a:latin typeface="Calibri" pitchFamily="34" charset="0"/>
            </a:endParaRPr>
          </a:p>
          <a:p>
            <a:endParaRPr lang="fr-CH" b="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fr-CH" b="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fr-CH" b="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32812" y="4797153"/>
            <a:ext cx="2232248" cy="165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332812" y="4797154"/>
            <a:ext cx="183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API &amp; Web services</a:t>
            </a:r>
          </a:p>
          <a:p>
            <a:r>
              <a:rPr lang="fr-CH" b="0" smtClean="0">
                <a:latin typeface="Calibri" pitchFamily="34" charset="0"/>
              </a:rPr>
              <a:t>Permalink &amp; url shortener </a:t>
            </a:r>
          </a:p>
          <a:p>
            <a:r>
              <a:rPr lang="fr-CH" b="0" smtClean="0">
                <a:latin typeface="Calibri" pitchFamily="34" charset="0"/>
              </a:rPr>
              <a:t>Simple API</a:t>
            </a:r>
          </a:p>
          <a:p>
            <a:r>
              <a:rPr lang="fr-CH" b="0" smtClean="0">
                <a:latin typeface="Calibri" pitchFamily="34" charset="0"/>
              </a:rPr>
              <a:t>Complex API</a:t>
            </a:r>
          </a:p>
          <a:p>
            <a:endParaRPr lang="fr-CH" b="0" smtClean="0">
              <a:latin typeface="Calibri" pitchFamily="34" charset="0"/>
            </a:endParaRP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948" y="1124744"/>
            <a:ext cx="1800200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55948" y="1148551"/>
            <a:ext cx="1482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Administration tool</a:t>
            </a:r>
          </a:p>
          <a:p>
            <a:r>
              <a:rPr lang="fr-CH" b="0" smtClean="0">
                <a:latin typeface="Calibri" pitchFamily="34" charset="0"/>
              </a:rPr>
              <a:t>Layer configuration</a:t>
            </a:r>
          </a:p>
          <a:p>
            <a:r>
              <a:rPr lang="fr-CH" b="0" smtClean="0">
                <a:latin typeface="Calibri" pitchFamily="34" charset="0"/>
              </a:rPr>
              <a:t>Group configuration</a:t>
            </a:r>
          </a:p>
          <a:p>
            <a:r>
              <a:rPr lang="fr-CH" b="0" smtClean="0">
                <a:latin typeface="Calibri" pitchFamily="34" charset="0"/>
              </a:rPr>
              <a:t>Theme configuration</a:t>
            </a:r>
          </a:p>
          <a:p>
            <a:r>
              <a:rPr lang="fr-CH" b="0" smtClean="0">
                <a:latin typeface="Calibri" pitchFamily="34" charset="0"/>
              </a:rPr>
              <a:t>Roles configuration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948" y="3709481"/>
            <a:ext cx="1800200" cy="890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55948" y="3709481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>
                <a:latin typeface="Calibri" pitchFamily="34" charset="0"/>
              </a:rPr>
              <a:t>Editing</a:t>
            </a:r>
            <a:r>
              <a:rPr lang="fr-CH" dirty="0" smtClean="0">
                <a:latin typeface="Calibri" pitchFamily="34" charset="0"/>
              </a:rPr>
              <a:t> Application</a:t>
            </a:r>
          </a:p>
          <a:p>
            <a:r>
              <a:rPr lang="fr-CH" b="0" dirty="0" smtClean="0">
                <a:latin typeface="Calibri" pitchFamily="34" charset="0"/>
              </a:rPr>
              <a:t>Simple  </a:t>
            </a:r>
            <a:r>
              <a:rPr lang="fr-CH" b="0" dirty="0" err="1" smtClean="0">
                <a:latin typeface="Calibri" pitchFamily="34" charset="0"/>
              </a:rPr>
              <a:t>editing</a:t>
            </a:r>
            <a:r>
              <a:rPr lang="fr-CH" b="0" dirty="0" smtClean="0">
                <a:latin typeface="Calibri" pitchFamily="34" charset="0"/>
              </a:rPr>
              <a:t> in DB</a:t>
            </a:r>
          </a:p>
          <a:p>
            <a:r>
              <a:rPr lang="fr-CH" b="0" dirty="0" smtClean="0">
                <a:latin typeface="Calibri" pitchFamily="34" charset="0"/>
              </a:rPr>
              <a:t>Simple  configuration</a:t>
            </a:r>
          </a:p>
          <a:p>
            <a:r>
              <a:rPr lang="fr-CH" b="0" dirty="0" err="1" smtClean="0">
                <a:latin typeface="Calibri" pitchFamily="34" charset="0"/>
              </a:rPr>
              <a:t>Complex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editing</a:t>
            </a:r>
            <a:r>
              <a:rPr lang="fr-CH" b="0" dirty="0" smtClean="0">
                <a:latin typeface="Calibri" pitchFamily="34" charset="0"/>
              </a:rPr>
              <a:t> (</a:t>
            </a:r>
            <a:r>
              <a:rPr lang="fr-CH" b="0" dirty="0" err="1" smtClean="0">
                <a:latin typeface="Calibri" pitchFamily="34" charset="0"/>
              </a:rPr>
              <a:t>snapping</a:t>
            </a:r>
            <a:r>
              <a:rPr lang="fr-CH" b="0" dirty="0" smtClean="0">
                <a:latin typeface="Calibri" pitchFamily="34" charset="0"/>
              </a:rPr>
              <a:t>)</a:t>
            </a:r>
          </a:p>
          <a:p>
            <a:endParaRPr lang="fr-CH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5948" y="4797153"/>
            <a:ext cx="1800200" cy="165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55948" y="4797154"/>
            <a:ext cx="18456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latin typeface="Calibri" pitchFamily="34" charset="0"/>
              </a:rPr>
              <a:t>GIS </a:t>
            </a:r>
            <a:r>
              <a:rPr lang="fr-CH" dirty="0" err="1" smtClean="0">
                <a:latin typeface="Calibri" pitchFamily="34" charset="0"/>
              </a:rPr>
              <a:t>functionality</a:t>
            </a:r>
            <a:endParaRPr lang="fr-CH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SQL </a:t>
            </a:r>
            <a:r>
              <a:rPr lang="fr-CH" b="0" dirty="0" err="1" smtClean="0">
                <a:latin typeface="Calibri" pitchFamily="34" charset="0"/>
              </a:rPr>
              <a:t>queries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SQL </a:t>
            </a:r>
            <a:r>
              <a:rPr lang="fr-CH" b="0" dirty="0" err="1" smtClean="0">
                <a:latin typeface="Calibri" pitchFamily="34" charset="0"/>
              </a:rPr>
              <a:t>filters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Time </a:t>
            </a:r>
            <a:r>
              <a:rPr lang="fr-CH" b="0" dirty="0" err="1" smtClean="0">
                <a:latin typeface="Calibri" pitchFamily="34" charset="0"/>
              </a:rPr>
              <a:t>slider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vector</a:t>
            </a:r>
            <a:r>
              <a:rPr lang="fr-CH" b="0" dirty="0" smtClean="0">
                <a:latin typeface="Calibri" pitchFamily="34" charset="0"/>
              </a:rPr>
              <a:t> or </a:t>
            </a:r>
            <a:r>
              <a:rPr lang="fr-CH" b="0" dirty="0" err="1" smtClean="0">
                <a:latin typeface="Calibri" pitchFamily="34" charset="0"/>
              </a:rPr>
              <a:t>WMS</a:t>
            </a:r>
            <a:endParaRPr lang="fr-CH" b="0" dirty="0" smtClean="0">
              <a:latin typeface="Calibri" pitchFamily="34" charset="0"/>
            </a:endParaRPr>
          </a:p>
          <a:p>
            <a:endParaRPr lang="fr-CH" b="0" dirty="0" smtClean="0">
              <a:latin typeface="Calibri" pitchFamily="34" charset="0"/>
            </a:endParaRPr>
          </a:p>
          <a:p>
            <a:endParaRPr lang="fr-CH" b="0" dirty="0" smtClean="0">
              <a:latin typeface="Calibri" pitchFamily="34" charset="0"/>
            </a:endParaRPr>
          </a:p>
          <a:p>
            <a:endParaRPr lang="fr-CH" b="0" dirty="0" smtClean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5948" y="2708920"/>
            <a:ext cx="1800200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55948" y="2708920"/>
            <a:ext cx="148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latin typeface="Calibri" pitchFamily="34" charset="0"/>
              </a:rPr>
              <a:t>Authentification</a:t>
            </a:r>
          </a:p>
          <a:p>
            <a:r>
              <a:rPr lang="fr-CH" b="0" dirty="0" err="1" smtClean="0">
                <a:latin typeface="Calibri" pitchFamily="34" charset="0"/>
              </a:rPr>
              <a:t>LDAP</a:t>
            </a:r>
            <a:r>
              <a:rPr lang="fr-CH" b="0" dirty="0" smtClean="0">
                <a:latin typeface="Calibri" pitchFamily="34" charset="0"/>
              </a:rPr>
              <a:t>, </a:t>
            </a:r>
            <a:r>
              <a:rPr lang="fr-CH" b="0" dirty="0" err="1" smtClean="0">
                <a:latin typeface="Calibri" pitchFamily="34" charset="0"/>
              </a:rPr>
              <a:t>NTLM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smtClean="0">
                <a:latin typeface="Calibri" pitchFamily="34" charset="0"/>
              </a:rPr>
              <a:t>&amp; </a:t>
            </a:r>
            <a:r>
              <a:rPr lang="fr-CH" b="0" dirty="0" err="1" smtClean="0">
                <a:latin typeface="Calibri" pitchFamily="34" charset="0"/>
              </a:rPr>
              <a:t>other</a:t>
            </a:r>
            <a:r>
              <a:rPr lang="fr-CH" b="0" dirty="0" smtClean="0">
                <a:latin typeface="Calibri" pitchFamily="34" charset="0"/>
              </a:rPr>
              <a:t> 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interaction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Roles</a:t>
            </a:r>
            <a:endParaRPr lang="fr-CH" b="0" dirty="0" smtClean="0">
              <a:latin typeface="Calibri" pitchFamily="34" charset="0"/>
            </a:endParaRPr>
          </a:p>
          <a:p>
            <a:endParaRPr lang="fr-CH" dirty="0" smtClean="0">
              <a:latin typeface="Calibri" pitchFamily="34" charset="0"/>
            </a:endParaRPr>
          </a:p>
          <a:p>
            <a:endParaRPr lang="fr-CH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00165" y="4797153"/>
            <a:ext cx="1800200" cy="165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00165" y="4797154"/>
            <a:ext cx="1791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>
                <a:latin typeface="Calibri" pitchFamily="34" charset="0"/>
              </a:rPr>
              <a:t>Routing</a:t>
            </a:r>
            <a:endParaRPr lang="fr-CH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OSRM</a:t>
            </a:r>
            <a:r>
              <a:rPr lang="fr-CH" b="0" dirty="0" smtClean="0">
                <a:latin typeface="Calibri" pitchFamily="34" charset="0"/>
              </a:rPr>
              <a:t> interaction (Public)</a:t>
            </a:r>
          </a:p>
          <a:p>
            <a:endParaRPr lang="fr-CH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44380" y="4797152"/>
            <a:ext cx="180020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486417" y="4797155"/>
            <a:ext cx="13459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latin typeface="Calibri" pitchFamily="34" charset="0"/>
              </a:rPr>
              <a:t>Custom plugins</a:t>
            </a:r>
          </a:p>
          <a:p>
            <a:r>
              <a:rPr lang="fr-CH" b="0" dirty="0" smtClean="0">
                <a:latin typeface="Calibri" pitchFamily="34" charset="0"/>
              </a:rPr>
              <a:t>Google SV &amp; </a:t>
            </a:r>
            <a:r>
              <a:rPr lang="fr-CH" b="0" dirty="0" err="1" smtClean="0">
                <a:latin typeface="Calibri" pitchFamily="34" charset="0"/>
              </a:rPr>
              <a:t>earth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Georefenrencing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Crime-</a:t>
            </a:r>
            <a:r>
              <a:rPr lang="fr-CH" b="0" dirty="0" err="1" smtClean="0">
                <a:latin typeface="Calibri" pitchFamily="34" charset="0"/>
              </a:rPr>
              <a:t>Mapping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Verschnitt-Tool</a:t>
            </a:r>
            <a:r>
              <a:rPr lang="fr-CH" b="0" dirty="0" smtClean="0">
                <a:latin typeface="Calibri" pitchFamily="34" charset="0"/>
              </a:rPr>
              <a:t> </a:t>
            </a:r>
          </a:p>
          <a:p>
            <a:r>
              <a:rPr lang="fr-CH" b="0" dirty="0" err="1" smtClean="0">
                <a:latin typeface="Calibri" pitchFamily="34" charset="0"/>
              </a:rPr>
              <a:t>PointcloudProfile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WMS</a:t>
            </a:r>
            <a:r>
              <a:rPr lang="fr-CH" b="0" dirty="0" smtClean="0">
                <a:latin typeface="Calibri" pitchFamily="34" charset="0"/>
              </a:rPr>
              <a:t> </a:t>
            </a:r>
            <a:r>
              <a:rPr lang="fr-CH" b="0" dirty="0" err="1" smtClean="0">
                <a:latin typeface="Calibri" pitchFamily="34" charset="0"/>
              </a:rPr>
              <a:t>filtering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smtClean="0">
                <a:latin typeface="Calibri" pitchFamily="34" charset="0"/>
              </a:rPr>
              <a:t>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44180" y="3311118"/>
            <a:ext cx="1800200" cy="112599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644180" y="3334926"/>
            <a:ext cx="1646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Query tools</a:t>
            </a:r>
          </a:p>
          <a:p>
            <a:r>
              <a:rPr lang="fr-CH" b="0" smtClean="0">
                <a:latin typeface="Calibri" pitchFamily="34" charset="0"/>
              </a:rPr>
              <a:t>Point interrogation</a:t>
            </a:r>
          </a:p>
          <a:p>
            <a:r>
              <a:rPr lang="fr-CH" b="0" smtClean="0">
                <a:latin typeface="Calibri" pitchFamily="34" charset="0"/>
              </a:rPr>
              <a:t>Rectangle interrogation</a:t>
            </a:r>
          </a:p>
          <a:p>
            <a:r>
              <a:rPr lang="en-US" b="0" smtClean="0">
                <a:latin typeface="Calibri" pitchFamily="34" charset="0"/>
              </a:rPr>
              <a:t>Table or popup results </a:t>
            </a:r>
            <a:endParaRPr lang="fr-CH" b="0" smtClean="0">
              <a:latin typeface="Calibri" pitchFamily="34" charset="0"/>
            </a:endParaRPr>
          </a:p>
          <a:p>
            <a:r>
              <a:rPr lang="fr-CH" b="0" smtClean="0">
                <a:latin typeface="Calibri" pitchFamily="34" charset="0"/>
              </a:rPr>
              <a:t>Live GRID interrogation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88396" y="3311118"/>
            <a:ext cx="2016224" cy="112599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652096" y="3311119"/>
            <a:ext cx="1110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Measure Tools</a:t>
            </a:r>
          </a:p>
          <a:p>
            <a:r>
              <a:rPr lang="fr-CH" b="0" smtClean="0">
                <a:latin typeface="Calibri" pitchFamily="34" charset="0"/>
              </a:rPr>
              <a:t>Points</a:t>
            </a:r>
          </a:p>
          <a:p>
            <a:r>
              <a:rPr lang="fr-CH" b="0" smtClean="0">
                <a:latin typeface="Calibri" pitchFamily="34" charset="0"/>
              </a:rPr>
              <a:t>Length</a:t>
            </a:r>
          </a:p>
          <a:p>
            <a:r>
              <a:rPr lang="fr-CH" b="0" smtClean="0">
                <a:latin typeface="Calibri" pitchFamily="34" charset="0"/>
              </a:rPr>
              <a:t>Surface</a:t>
            </a:r>
          </a:p>
          <a:p>
            <a:r>
              <a:rPr lang="fr-CH" b="0" smtClean="0">
                <a:latin typeface="Calibri" pitchFamily="34" charset="0"/>
              </a:rPr>
              <a:t>Azimuth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48636" y="1556792"/>
            <a:ext cx="1296144" cy="129614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748636" y="1589891"/>
            <a:ext cx="798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Print</a:t>
            </a:r>
          </a:p>
          <a:p>
            <a:r>
              <a:rPr lang="fr-CH" b="0" smtClean="0">
                <a:latin typeface="Calibri" pitchFamily="34" charset="0"/>
              </a:rPr>
              <a:t>PDF print </a:t>
            </a:r>
          </a:p>
          <a:p>
            <a:r>
              <a:rPr lang="fr-CH" b="0" smtClean="0">
                <a:latin typeface="Calibri" pitchFamily="34" charset="0"/>
              </a:rPr>
              <a:t>PNG print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88596" y="4797153"/>
            <a:ext cx="1800200" cy="165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388596" y="4797154"/>
            <a:ext cx="1663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latin typeface="Calibri" pitchFamily="34" charset="0"/>
              </a:rPr>
              <a:t>Graph Tools</a:t>
            </a:r>
          </a:p>
          <a:p>
            <a:r>
              <a:rPr lang="fr-CH" b="0" dirty="0" err="1" smtClean="0">
                <a:latin typeface="Calibri" pitchFamily="34" charset="0"/>
              </a:rPr>
              <a:t>Dygraph</a:t>
            </a:r>
            <a:r>
              <a:rPr lang="fr-CH" b="0" dirty="0" smtClean="0">
                <a:latin typeface="Calibri" pitchFamily="34" charset="0"/>
              </a:rPr>
              <a:t> interaction </a:t>
            </a:r>
            <a:r>
              <a:rPr lang="fr-CH" b="0" dirty="0" err="1" smtClean="0">
                <a:latin typeface="Calibri" pitchFamily="34" charset="0"/>
              </a:rPr>
              <a:t>see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LidarDTMProfile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LidarPointCloudProfile</a:t>
            </a:r>
            <a:endParaRPr lang="fr-CH" b="0" dirty="0" smtClean="0">
              <a:latin typeface="Calibri" pitchFamily="34" charset="0"/>
            </a:endParaRPr>
          </a:p>
          <a:p>
            <a:r>
              <a:rPr lang="fr-CH" b="0" dirty="0" err="1" smtClean="0">
                <a:latin typeface="Calibri" pitchFamily="34" charset="0"/>
              </a:rPr>
              <a:t>Multigraph</a:t>
            </a:r>
            <a:r>
              <a:rPr lang="fr-CH" b="0" dirty="0" smtClean="0">
                <a:latin typeface="Calibri" pitchFamily="34" charset="0"/>
              </a:rPr>
              <a:t>  </a:t>
            </a:r>
            <a:r>
              <a:rPr lang="fr-CH" b="0" dirty="0" err="1" smtClean="0">
                <a:latin typeface="Calibri" pitchFamily="34" charset="0"/>
              </a:rPr>
              <a:t>meteo</a:t>
            </a:r>
            <a:r>
              <a:rPr lang="fr-CH" b="0" dirty="0" smtClean="0">
                <a:latin typeface="Calibri" pitchFamily="34" charset="0"/>
              </a:rPr>
              <a:t> data</a:t>
            </a:r>
          </a:p>
          <a:p>
            <a:endParaRPr lang="fr-CH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5948" y="476672"/>
            <a:ext cx="763284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55948" y="519063"/>
            <a:ext cx="25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User interface</a:t>
            </a:r>
          </a:p>
          <a:p>
            <a:r>
              <a:rPr lang="fr-CH" b="0" smtClean="0">
                <a:latin typeface="Calibri" pitchFamily="34" charset="0"/>
              </a:rPr>
              <a:t>General organization - Buttons - Tools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4180" y="1530657"/>
            <a:ext cx="1800200" cy="53019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644180" y="1556792"/>
            <a:ext cx="1084493" cy="53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Search Tools</a:t>
            </a:r>
          </a:p>
          <a:p>
            <a:r>
              <a:rPr lang="fr-CH" b="0" smtClean="0">
                <a:latin typeface="Calibri" pitchFamily="34" charset="0"/>
              </a:rPr>
              <a:t>Full text search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48636" y="2924944"/>
            <a:ext cx="1296144" cy="1512168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889077" y="2924944"/>
            <a:ext cx="1083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Drawing Tools</a:t>
            </a:r>
          </a:p>
          <a:p>
            <a:r>
              <a:rPr lang="fr-CH" b="0" smtClean="0">
                <a:latin typeface="Calibri" pitchFamily="34" charset="0"/>
              </a:rPr>
              <a:t>Points</a:t>
            </a:r>
          </a:p>
          <a:p>
            <a:r>
              <a:rPr lang="fr-CH" b="0" smtClean="0">
                <a:latin typeface="Calibri" pitchFamily="34" charset="0"/>
              </a:rPr>
              <a:t>Lines</a:t>
            </a:r>
          </a:p>
          <a:p>
            <a:r>
              <a:rPr lang="fr-CH" b="0" smtClean="0">
                <a:latin typeface="Calibri" pitchFamily="34" charset="0"/>
              </a:rPr>
              <a:t>Surfaces</a:t>
            </a:r>
          </a:p>
          <a:p>
            <a:r>
              <a:rPr lang="fr-CH" b="0" smtClean="0">
                <a:latin typeface="Calibri" pitchFamily="34" charset="0"/>
              </a:rPr>
              <a:t>Rectangles</a:t>
            </a:r>
          </a:p>
          <a:p>
            <a:r>
              <a:rPr lang="fr-CH" b="0" smtClean="0">
                <a:latin typeface="Calibri" pitchFamily="34" charset="0"/>
              </a:rPr>
              <a:t>Circles</a:t>
            </a:r>
          </a:p>
          <a:p>
            <a:r>
              <a:rPr lang="fr-CH" b="0" smtClean="0">
                <a:latin typeface="Calibri" pitchFamily="34" charset="0"/>
              </a:rPr>
              <a:t>Labels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87908" y="1556792"/>
            <a:ext cx="2016712" cy="165618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588396" y="1556792"/>
            <a:ext cx="2016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Data</a:t>
            </a:r>
          </a:p>
          <a:p>
            <a:r>
              <a:rPr lang="fr-CH" b="0" smtClean="0">
                <a:latin typeface="Calibri" pitchFamily="34" charset="0"/>
              </a:rPr>
              <a:t>Internal  WMS, WMTS &amp; TMS</a:t>
            </a:r>
          </a:p>
          <a:p>
            <a:r>
              <a:rPr lang="fr-CH" b="0" smtClean="0">
                <a:latin typeface="Calibri" pitchFamily="34" charset="0"/>
              </a:rPr>
              <a:t>WMS-T </a:t>
            </a:r>
          </a:p>
          <a:p>
            <a:r>
              <a:rPr lang="fr-CH" b="0" smtClean="0">
                <a:latin typeface="Calibri" pitchFamily="34" charset="0"/>
              </a:rPr>
              <a:t>External data (WMS-KML)</a:t>
            </a:r>
          </a:p>
          <a:p>
            <a:r>
              <a:rPr lang="fr-CH" b="0" smtClean="0">
                <a:latin typeface="Calibri" pitchFamily="34" charset="0"/>
              </a:rPr>
              <a:t>Organisation in themes</a:t>
            </a:r>
          </a:p>
          <a:p>
            <a:r>
              <a:rPr lang="fr-CH" b="0" smtClean="0">
                <a:latin typeface="Calibri" pitchFamily="34" charset="0"/>
              </a:rPr>
              <a:t>Layer adding in  themes</a:t>
            </a:r>
          </a:p>
          <a:p>
            <a:r>
              <a:rPr lang="fr-CH" b="0" smtClean="0">
                <a:latin typeface="Calibri" pitchFamily="34" charset="0"/>
              </a:rPr>
              <a:t>Transparency &amp; metadata</a:t>
            </a:r>
          </a:p>
          <a:p>
            <a:r>
              <a:rPr lang="fr-CH" b="0" smtClean="0">
                <a:latin typeface="Calibri" pitchFamily="34" charset="0"/>
              </a:rPr>
              <a:t>Dynamic legend</a:t>
            </a:r>
          </a:p>
          <a:p>
            <a:endParaRPr lang="fr-CH">
              <a:latin typeface="Calibri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829450" y="57016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smtClean="0">
                <a:latin typeface="Calibri" pitchFamily="34" charset="0"/>
              </a:rPr>
              <a:t>GeoMapFish</a:t>
            </a:r>
            <a:endParaRPr lang="fr-CH" sz="160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32812" y="1340768"/>
            <a:ext cx="1433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600" smtClean="0">
                <a:latin typeface="Calibri" pitchFamily="34" charset="0"/>
              </a:rPr>
              <a:t>Mobile Viewer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44180" y="2132856"/>
            <a:ext cx="1800200" cy="108012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Calibri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644180" y="2132856"/>
            <a:ext cx="1260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mtClean="0">
                <a:latin typeface="Calibri" pitchFamily="34" charset="0"/>
              </a:rPr>
              <a:t>Navigation  tools</a:t>
            </a:r>
          </a:p>
          <a:p>
            <a:r>
              <a:rPr lang="fr-CH" b="0" smtClean="0">
                <a:latin typeface="Calibri" pitchFamily="34" charset="0"/>
              </a:rPr>
              <a:t>Zooms &amp; Pans</a:t>
            </a:r>
          </a:p>
          <a:p>
            <a:r>
              <a:rPr lang="fr-CH" b="0" smtClean="0">
                <a:latin typeface="Calibri" pitchFamily="34" charset="0"/>
              </a:rPr>
              <a:t>Navigation bar</a:t>
            </a:r>
          </a:p>
          <a:p>
            <a:r>
              <a:rPr lang="fr-CH" b="0" smtClean="0">
                <a:latin typeface="Calibri" pitchFamily="34" charset="0"/>
              </a:rPr>
              <a:t>Overview map</a:t>
            </a:r>
          </a:p>
          <a:p>
            <a:r>
              <a:rPr lang="fr-CH" b="0" smtClean="0">
                <a:latin typeface="Calibri" pitchFamily="34" charset="0"/>
              </a:rPr>
              <a:t>Permalink</a:t>
            </a:r>
          </a:p>
          <a:p>
            <a:endParaRPr lang="fr-CH" b="0" smtClean="0">
              <a:latin typeface="Calibri" pitchFamily="34" charset="0"/>
            </a:endParaRPr>
          </a:p>
          <a:p>
            <a:endParaRPr lang="fr-CH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Personnalisé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777DE"/>
      </a:hlink>
      <a:folHlink>
        <a:srgbClr val="B2B2B2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23527</TotalTime>
  <Words>189</Words>
  <Application>Microsoft Office PowerPoint</Application>
  <PresentationFormat>Personnalisé</PresentationFormat>
  <Paragraphs>88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1_Default Design</vt:lpstr>
      <vt:lpstr>Présentation PowerPoint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DGR - SIRS</dc:creator>
  <cp:lastModifiedBy>SIEN</cp:lastModifiedBy>
  <cp:revision>1228</cp:revision>
  <cp:lastPrinted>2001-03-05T08:09:09Z</cp:lastPrinted>
  <dcterms:created xsi:type="dcterms:W3CDTF">2001-02-16T14:17:32Z</dcterms:created>
  <dcterms:modified xsi:type="dcterms:W3CDTF">2014-04-15T12:14:05Z</dcterms:modified>
</cp:coreProperties>
</file>