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Play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13DA5-5C68-4A02-9D0D-5B44595DF9C8}" v="24" dt="2024-07-10T11:10:52.012"/>
  </p1510:revLst>
</p1510:revInfo>
</file>

<file path=ppt/tableStyles.xml><?xml version="1.0" encoding="utf-8"?>
<a:tblStyleLst xmlns:a="http://schemas.openxmlformats.org/drawingml/2006/main" def="{D257A788-CCF3-4E8B-9438-FA252362AE9B}">
  <a:tblStyle styleId="{D257A788-CCF3-4E8B-9438-FA252362AE9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Will" userId="c73c520f-f0c7-45e5-a90c-7bcd7280e374" providerId="ADAL" clId="{6A813DA5-5C68-4A02-9D0D-5B44595DF9C8}"/>
    <pc:docChg chg="modSld">
      <pc:chgData name="Joel Will" userId="c73c520f-f0c7-45e5-a90c-7bcd7280e374" providerId="ADAL" clId="{6A813DA5-5C68-4A02-9D0D-5B44595DF9C8}" dt="2024-07-10T11:10:52.012" v="25" actId="20577"/>
      <pc:docMkLst>
        <pc:docMk/>
      </pc:docMkLst>
      <pc:sldChg chg="modSp mod">
        <pc:chgData name="Joel Will" userId="c73c520f-f0c7-45e5-a90c-7bcd7280e374" providerId="ADAL" clId="{6A813DA5-5C68-4A02-9D0D-5B44595DF9C8}" dt="2024-07-10T11:10:12.042" v="9" actId="20577"/>
        <pc:sldMkLst>
          <pc:docMk/>
          <pc:sldMk cId="1100758856" sldId="274"/>
        </pc:sldMkLst>
        <pc:spChg chg="mod">
          <ac:chgData name="Joel Will" userId="c73c520f-f0c7-45e5-a90c-7bcd7280e374" providerId="ADAL" clId="{6A813DA5-5C68-4A02-9D0D-5B44595DF9C8}" dt="2024-07-10T11:10:12.042" v="9" actId="20577"/>
          <ac:spMkLst>
            <pc:docMk/>
            <pc:sldMk cId="1100758856" sldId="274"/>
            <ac:spMk id="4" creationId="{433E23A0-ABAD-E052-D239-B9985F81F40B}"/>
          </ac:spMkLst>
        </pc:spChg>
      </pc:sldChg>
      <pc:sldChg chg="modSp">
        <pc:chgData name="Joel Will" userId="c73c520f-f0c7-45e5-a90c-7bcd7280e374" providerId="ADAL" clId="{6A813DA5-5C68-4A02-9D0D-5B44595DF9C8}" dt="2024-07-10T11:10:52.012" v="25" actId="20577"/>
        <pc:sldMkLst>
          <pc:docMk/>
          <pc:sldMk cId="4226899640" sldId="275"/>
        </pc:sldMkLst>
        <pc:spChg chg="mod">
          <ac:chgData name="Joel Will" userId="c73c520f-f0c7-45e5-a90c-7bcd7280e374" providerId="ADAL" clId="{6A813DA5-5C68-4A02-9D0D-5B44595DF9C8}" dt="2024-07-10T11:10:52.012" v="25" actId="20577"/>
          <ac:spMkLst>
            <pc:docMk/>
            <pc:sldMk cId="4226899640" sldId="275"/>
            <ac:spMk id="6" creationId="{6E1D5336-47E2-4F58-478C-31BF784789C5}"/>
          </ac:spMkLst>
        </pc:spChg>
      </pc:sldChg>
      <pc:sldChg chg="modSp">
        <pc:chgData name="Joel Will" userId="c73c520f-f0c7-45e5-a90c-7bcd7280e374" providerId="ADAL" clId="{6A813DA5-5C68-4A02-9D0D-5B44595DF9C8}" dt="2024-07-10T11:10:34.327" v="19" actId="20577"/>
        <pc:sldMkLst>
          <pc:docMk/>
          <pc:sldMk cId="2312634890" sldId="276"/>
        </pc:sldMkLst>
        <pc:spChg chg="mod">
          <ac:chgData name="Joel Will" userId="c73c520f-f0c7-45e5-a90c-7bcd7280e374" providerId="ADAL" clId="{6A813DA5-5C68-4A02-9D0D-5B44595DF9C8}" dt="2024-07-10T11:10:34.327" v="19" actId="20577"/>
          <ac:spMkLst>
            <pc:docMk/>
            <pc:sldMk cId="2312634890" sldId="276"/>
            <ac:spMk id="4" creationId="{8EDAED46-ACBC-CA05-2285-DB87BB2953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233/iks-2012-019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GB" sz="5400" b="1">
                <a:latin typeface="Arial"/>
                <a:ea typeface="Arial"/>
                <a:cs typeface="Arial"/>
                <a:sym typeface="Arial"/>
              </a:rPr>
              <a:t>Heterogener Behandlungseffekt</a:t>
            </a:r>
            <a:endParaRPr sz="5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865761" y="51291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Digital Causality Lab Projekt von Marlon, Robin und Joel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761" y="617816"/>
            <a:ext cx="2667404" cy="899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3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8E35-A2D1-5785-30D2-71555F93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</a:rPr>
              <a:t>Methodik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C85FC7-764A-F104-E958-BEC4F2CF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9357" y="288015"/>
            <a:ext cx="1569595" cy="529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D36D3-6E20-798A-DB35-DB26CD99AD61}"/>
              </a:ext>
            </a:extLst>
          </p:cNvPr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AED46-ACBC-CA05-2285-DB87BB295305}"/>
                  </a:ext>
                </a:extLst>
              </p:cNvPr>
              <p:cNvSpPr txBox="1"/>
              <p:nvPr/>
            </p:nvSpPr>
            <p:spPr>
              <a:xfrm>
                <a:off x="838200" y="1767798"/>
                <a:ext cx="10800000" cy="481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Regressionsmodell aufstellen:</a:t>
                </a:r>
                <a:r>
                  <a:rPr lang="de-DE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de-D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8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8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800" u="sng" dirty="0" err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Nearest</a:t>
                </a: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800" u="sng" dirty="0" err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Neighbor</a:t>
                </a: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800" u="sng" dirty="0" err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Matching</a:t>
                </a: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de-DE" sz="1800" u="sng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Beobachtungen der Behandlungs- und Kontrollgruppe mit dem </a:t>
                </a:r>
                <a:r>
                  <a:rPr lang="de-DE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ähnlichsten Propensity Score 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werden gematcht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Beobachtungen beider Gruppen, die </a:t>
                </a:r>
                <a:r>
                  <a:rPr lang="de-DE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nicht zugeordnet 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werden konnten, werden aus dem Datensatz entfernt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Je nach Ausführung können dieselben Beobachtungen der Kontrollgruppe </a:t>
                </a:r>
                <a:r>
                  <a:rPr lang="de-DE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mehrmals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mit Beobachtungen der Behandlungsgruppe gematcht werden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Berechnung des durchschnittlichen Behandlungseffekts</a:t>
                </a:r>
                <a:r>
                  <a:rPr lang="de-DE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DAED46-ACBC-CA05-2285-DB87BB295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7798"/>
                <a:ext cx="10800000" cy="4815934"/>
              </a:xfrm>
              <a:prstGeom prst="rect">
                <a:avLst/>
              </a:prstGeom>
              <a:blipFill>
                <a:blip r:embed="rId4"/>
                <a:stretch>
                  <a:fillRect l="-508" t="-759" b="-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oogle Shape;117;p16">
            <a:extLst>
              <a:ext uri="{FF2B5EF4-FFF2-40B4-BE49-F238E27FC236}">
                <a16:creationId xmlns:a16="http://schemas.microsoft.com/office/drawing/2014/main" id="{2EAF1A6A-BD60-DDF3-1D8C-D9440820C9A5}"/>
              </a:ext>
            </a:extLst>
          </p:cNvPr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1263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739301" y="1789889"/>
            <a:ext cx="10800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sng" strike="noStrike" cap="non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Fragestellung: 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Welchen Effekt hat ein </a:t>
            </a:r>
            <a:r>
              <a:rPr lang="en-GB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Weiterbildungsprogramm auf das Einkommen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und Daten: </a:t>
            </a:r>
            <a:endParaRPr/>
          </a:p>
          <a:p>
            <a:pPr marL="12001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7691" y="3068309"/>
            <a:ext cx="7969935" cy="23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 strukturieren: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Theoretisches Vorgehen beim Propensity score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jedoch nicht benötigt 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215" y="2260380"/>
            <a:ext cx="7587522" cy="81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5">
            <a:alphaModFix/>
          </a:blip>
          <a:srcRect r="33302" b="50700"/>
          <a:stretch/>
        </p:blipFill>
        <p:spPr>
          <a:xfrm>
            <a:off x="1268265" y="3849015"/>
            <a:ext cx="9845889" cy="24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16" name="Google Shape;216;p26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PS-Matching: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Benötigtes Paket: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Durchführung: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851" y="2528554"/>
            <a:ext cx="2054755" cy="28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3851" y="3667063"/>
            <a:ext cx="4073736" cy="22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3851" y="3318634"/>
            <a:ext cx="10031724" cy="20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1114154" y="6254726"/>
            <a:ext cx="8386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10</a:t>
            </a:r>
            <a:endParaRPr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739301" y="1789889"/>
            <a:ext cx="10800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Bereinigte Daten: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522" y="2315517"/>
            <a:ext cx="8540419" cy="37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cxnSp>
        <p:nvCxnSpPr>
          <p:cNvPr id="238" name="Google Shape;238;p28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1114154" y="6254726"/>
            <a:ext cx="8386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11</a:t>
            </a:r>
            <a:endParaRPr dirty="0"/>
          </a:p>
        </p:txBody>
      </p:sp>
      <p:sp>
        <p:nvSpPr>
          <p:cNvPr id="241" name="Google Shape;241;p28"/>
          <p:cNvSpPr txBox="1"/>
          <p:nvPr/>
        </p:nvSpPr>
        <p:spPr>
          <a:xfrm>
            <a:off x="739301" y="1789889"/>
            <a:ext cx="108000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ATE Schätzung: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Lineares Modell mit der erklärenden Variable treatment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 = Koeffizient von Treatment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1129" y="2851641"/>
            <a:ext cx="7682536" cy="287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Literatur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9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Literatur</a:t>
            </a:r>
            <a:endParaRPr/>
          </a:p>
        </p:txBody>
      </p:sp>
      <p:cxnSp>
        <p:nvCxnSpPr>
          <p:cNvPr id="257" name="Google Shape;257;p30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dirty="0"/>
          </a:p>
        </p:txBody>
      </p:sp>
      <p:sp>
        <p:nvSpPr>
          <p:cNvPr id="260" name="Google Shape;260;p30"/>
          <p:cNvSpPr txBox="1"/>
          <p:nvPr/>
        </p:nvSpPr>
        <p:spPr>
          <a:xfrm>
            <a:off x="739301" y="1789889"/>
            <a:ext cx="10800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Khandker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S., G.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Koolwal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H. Samad, 2010, </a:t>
            </a:r>
            <a:r>
              <a:rPr lang="en-GB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Handbook on Impact Evaluation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World Bank, Washington, DC.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Vorlesung Causal Inference and Digital Causality Lab, Prof. Dr. Spindler.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Xie, Y. (2011). Causal inference and heterogeneity bias in social science. Information, knowledge, systems management, 10(1–4), 279–289. 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https://doi.org/10.3233/iks-2012-0197</a:t>
            </a:r>
            <a:endParaRPr lang="en-GB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Inhaltsverzeichnis</a:t>
            </a:r>
            <a:endParaRPr/>
          </a:p>
        </p:txBody>
      </p:sp>
      <p:graphicFrame>
        <p:nvGraphicFramePr>
          <p:cNvPr id="99" name="Google Shape;99;p14"/>
          <p:cNvGraphicFramePr/>
          <p:nvPr>
            <p:extLst>
              <p:ext uri="{D42A27DB-BD31-4B8C-83A1-F6EECF244321}">
                <p14:modId xmlns:p14="http://schemas.microsoft.com/office/powerpoint/2010/main" val="362070319"/>
              </p:ext>
            </p:extLst>
          </p:nvPr>
        </p:nvGraphicFramePr>
        <p:xfrm>
          <a:off x="2032000" y="1969883"/>
          <a:ext cx="8128000" cy="4320000"/>
        </p:xfrm>
        <a:graphic>
          <a:graphicData uri="http://schemas.openxmlformats.org/drawingml/2006/table">
            <a:tbl>
              <a:tblPr firstRow="1" bandRow="1">
                <a:noFill/>
                <a:tableStyleId>{D257A788-CCF3-4E8B-9438-FA252362AE9B}</a:tableStyleId>
              </a:tblPr>
              <a:tblGrid>
                <a:gridCol w="550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Heterogener </a:t>
                      </a:r>
                      <a:r>
                        <a:rPr lang="en-GB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Behandlungseffekt</a:t>
                      </a:r>
                      <a:endParaRPr sz="1800" b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Einführung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Difference in Outcomes 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Heterogener Behandlungseffekt</a:t>
                      </a: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Bias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Propensity Score Matching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Einführung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Annahmen 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914400" marR="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Methodik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Literatur</a:t>
                      </a:r>
                      <a:endParaRPr sz="1800" b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dirty="0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0" name="Google Shape;100;p14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Heterogener Behandlungseffekt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39300" y="5129175"/>
            <a:ext cx="9380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Einführung | </a:t>
            </a:r>
            <a:r>
              <a:rPr lang="en-GB" sz="1800"/>
              <a:t>Simple Difference in Outcomes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GB" sz="1800"/>
              <a:t>Heterogener Behandlungseffekt Bias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Einführung</a:t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739300" y="2168735"/>
            <a:ext cx="1080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sng" strike="noStrike" cap="none">
                <a:solidFill>
                  <a:schemeClr val="dk1"/>
                </a:solidFill>
                <a:highlight>
                  <a:srgbClr val="00FFFF"/>
                </a:highlight>
              </a:rPr>
              <a:t>Homogener Behandlungseffekt:</a:t>
            </a:r>
            <a:endParaRPr sz="1800" i="0" u="sng" strike="noStrike" cap="none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Der Behandlungseffekt ist für alle Individuen gleich - unabhängig von individuellen Merkmalen.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39300" y="3977250"/>
            <a:ext cx="10097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highlight>
                  <a:srgbClr val="00FFFF"/>
                </a:highlight>
              </a:rPr>
              <a:t>Heterogener Behandlungseffekt:</a:t>
            </a:r>
            <a:endParaRPr sz="1800" u="sng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Der Behandlungseffekt ist für verschiedene Individuen unterschiedlich - abhängig von individuellen Merkmalen.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Simple Difference in (observed) Outcomes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39301" y="1789889"/>
            <a:ext cx="1080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988" y="2047121"/>
            <a:ext cx="10414025" cy="37907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433725" y="6224775"/>
            <a:ext cx="688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4D5156"/>
                </a:solidFill>
                <a:highlight>
                  <a:srgbClr val="FFFFFF"/>
                </a:highlight>
              </a:rPr>
              <a:t>π</a:t>
            </a:r>
            <a:r>
              <a:rPr lang="en-GB" sz="1800">
                <a:solidFill>
                  <a:schemeClr val="dk1"/>
                </a:solidFill>
              </a:rPr>
              <a:t> = Anteil der Behandelten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Heterogener Behandlungseffekt Bias</a:t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39301" y="1789889"/>
            <a:ext cx="1080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98" y="2159213"/>
            <a:ext cx="6390175" cy="12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148350"/>
            <a:ext cx="661143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94ABC0"/>
              </a:gs>
              <a:gs pos="50000">
                <a:srgbClr val="BECBD7"/>
              </a:gs>
              <a:gs pos="100000">
                <a:srgbClr val="DFE4EB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739302" y="261404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Propensity Score Matching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865761" y="51291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Einführung | Methodik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739301" y="5021631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9357" y="288015"/>
            <a:ext cx="1569595" cy="52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8E35-A2D1-5785-30D2-71555F93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</a:rPr>
              <a:t>Einführung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C85FC7-764A-F104-E958-BEC4F2CF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9357" y="288015"/>
            <a:ext cx="1569595" cy="529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D36D3-6E20-798A-DB35-DB26CD99AD61}"/>
              </a:ext>
            </a:extLst>
          </p:cNvPr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E23A0-ABAD-E052-D239-B9985F81F40B}"/>
              </a:ext>
            </a:extLst>
          </p:cNvPr>
          <p:cNvSpPr txBox="1"/>
          <p:nvPr/>
        </p:nvSpPr>
        <p:spPr>
          <a:xfrm>
            <a:off x="838200" y="1690688"/>
            <a:ext cx="10800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u="sng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Wenn keine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Randomisierung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möglich ist, sind Behandlungsgruppe und Kontrollgruppe möglicherweise unterschiedlich </a:t>
            </a:r>
          </a:p>
          <a:p>
            <a:pPr marL="2114550" lvl="4" indent="-285750">
              <a:spcAft>
                <a:spcPts val="600"/>
              </a:spcAft>
              <a:buFont typeface="Arial" panose="020B0604020202020204" pitchFamily="34" charset="0"/>
              <a:buChar char="→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Bias und Heterogene Behandlungseffekte</a:t>
            </a:r>
          </a:p>
          <a:p>
            <a:pPr>
              <a:spcAft>
                <a:spcPts val="600"/>
              </a:spcAft>
            </a:pPr>
            <a:r>
              <a:rPr lang="de-DE" sz="1800" u="sng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Ansatz: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von Personen aus Behandlungs- und Kontrollgruppe mit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vergleichbaren beobachtbaren Eigenschaften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(z.B. Alter, Einkommen etc.). Dadurch sollte der durchschnittliche Behandlungseffekt allein auf die Behandlung zurückzuführen sein </a:t>
            </a:r>
          </a:p>
          <a:p>
            <a:pPr lvl="1">
              <a:spcAft>
                <a:spcPts val="600"/>
              </a:spcAft>
            </a:pP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sz="1800" u="sng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Propensity Score: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Gibt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Wahrscheinlichkeit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an, dass eine Person zur Behandlungsgruppe gehört, abhängig von dem Vorhandensein der beobachtbaren Eigenschaften.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von ähnlichen Propensity Scores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Propensity Score basiert auf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Koeffizienten des Regressionsmodells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der Behandlungsgruppe (T = 1) mit den beobachtbaren Eigenschaften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800" u="sng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oogle Shape;117;p16">
            <a:extLst>
              <a:ext uri="{FF2B5EF4-FFF2-40B4-BE49-F238E27FC236}">
                <a16:creationId xmlns:a16="http://schemas.microsoft.com/office/drawing/2014/main" id="{EEC6FD3E-672C-0CF8-4CA3-E9D65A4A220F}"/>
              </a:ext>
            </a:extLst>
          </p:cNvPr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0075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8E35-A2D1-5785-30D2-71555F93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</a:rPr>
              <a:t>Annahmen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C85FC7-764A-F104-E958-BEC4F2CF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9357" y="288015"/>
            <a:ext cx="1569595" cy="529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D36D3-6E20-798A-DB35-DB26CD99AD61}"/>
              </a:ext>
            </a:extLst>
          </p:cNvPr>
          <p:cNvSpPr txBox="1"/>
          <p:nvPr/>
        </p:nvSpPr>
        <p:spPr>
          <a:xfrm>
            <a:off x="11114154" y="6254726"/>
            <a:ext cx="83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D5336-47E2-4F58-478C-31BF784789C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800000" cy="502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Conditional Independence </a:t>
                </a:r>
                <a:r>
                  <a:rPr lang="de-DE" sz="1800" u="sng" dirty="0" err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Assumption</a:t>
                </a: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(CIA):</a:t>
                </a:r>
              </a:p>
              <a:p>
                <a:pPr>
                  <a:spcAft>
                    <a:spcPts val="600"/>
                  </a:spcAft>
                </a:pPr>
                <a:endParaRPr lang="de-DE" sz="1800" u="sng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p>
                          </m:sSubSup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⊥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|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GB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p>
                    </m:sSubSup>
                    <m:r>
                      <a:rPr lang="en-GB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		Ergebnisvariablen der Behandlungs- und Kontrollgruppe,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		Zuordnung zur Behandlungs- oder Kontrollgruppe und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		Beobachtbare Eigenschaften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→ Zuordnung zur Behandlungsgruppe erfolgt ausschließlich anhand </a:t>
                </a:r>
                <a:r>
                  <a:rPr lang="de-DE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beobachtbarer Eigenschaften</a:t>
                </a:r>
              </a:p>
              <a:p>
                <a:pPr>
                  <a:spcAft>
                    <a:spcPts val="600"/>
                  </a:spcAft>
                </a:pPr>
                <a:endParaRPr lang="de-DE" sz="1800" u="sng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Common Support </a:t>
                </a:r>
                <a:r>
                  <a:rPr lang="de-DE" sz="1800" u="sng" dirty="0" err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Assumption</a:t>
                </a:r>
                <a:r>
                  <a:rPr lang="de-DE" sz="1800" u="sng" dirty="0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>
                  <a:spcAft>
                    <a:spcPts val="600"/>
                  </a:spcAft>
                </a:pPr>
                <a:endParaRPr lang="de-DE" sz="1800" u="sng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 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)&lt;1</m:t>
                    </m:r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:endParaRPr lang="de-DE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→ Beobachtungen der </a:t>
                </a:r>
                <a:r>
                  <a:rPr lang="de-DE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Behandlungs- und Kontrollgruppe müssen vergleichbar </a:t>
                </a:r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sein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D5336-47E2-4F58-478C-31BF78478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800000" cy="5024773"/>
              </a:xfrm>
              <a:prstGeom prst="rect">
                <a:avLst/>
              </a:prstGeom>
              <a:blipFill>
                <a:blip r:embed="rId4"/>
                <a:stretch>
                  <a:fillRect l="-508" t="-606" b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117;p16">
            <a:extLst>
              <a:ext uri="{FF2B5EF4-FFF2-40B4-BE49-F238E27FC236}">
                <a16:creationId xmlns:a16="http://schemas.microsoft.com/office/drawing/2014/main" id="{5A21E566-4829-113F-BEA5-1449D9AC2522}"/>
              </a:ext>
            </a:extLst>
          </p:cNvPr>
          <p:cNvCxnSpPr/>
          <p:nvPr/>
        </p:nvCxnSpPr>
        <p:spPr>
          <a:xfrm>
            <a:off x="739301" y="1432117"/>
            <a:ext cx="108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2689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508</Words>
  <Application>Microsoft Office PowerPoint</Application>
  <PresentationFormat>Widescreen</PresentationFormat>
  <Paragraphs>151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Play</vt:lpstr>
      <vt:lpstr>Cambria Math</vt:lpstr>
      <vt:lpstr>Office Theme</vt:lpstr>
      <vt:lpstr>Heterogener Behandlungseffekt</vt:lpstr>
      <vt:lpstr>Inhaltsverzeichnis</vt:lpstr>
      <vt:lpstr>Heterogener Behandlungseffekt</vt:lpstr>
      <vt:lpstr>Einführung</vt:lpstr>
      <vt:lpstr>Simple Difference in (observed) Outcomes</vt:lpstr>
      <vt:lpstr>Heterogener Behandlungseffekt Bias</vt:lpstr>
      <vt:lpstr>Propensity Score Matching</vt:lpstr>
      <vt:lpstr>Einführung</vt:lpstr>
      <vt:lpstr>Annahmen</vt:lpstr>
      <vt:lpstr>Methodik</vt:lpstr>
      <vt:lpstr>Code</vt:lpstr>
      <vt:lpstr>Code</vt:lpstr>
      <vt:lpstr>Code</vt:lpstr>
      <vt:lpstr>Code</vt:lpstr>
      <vt:lpstr>Code</vt:lpstr>
      <vt:lpstr>Code</vt:lpstr>
      <vt:lpstr>Literatur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Joel Will</dc:creator>
  <cp:lastModifiedBy>Joel Will</cp:lastModifiedBy>
  <cp:revision>15</cp:revision>
  <dcterms:modified xsi:type="dcterms:W3CDTF">2024-07-10T11:10:53Z</dcterms:modified>
</cp:coreProperties>
</file>