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Play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57A788-CCF3-4E8B-9438-FA252362AE9B}">
  <a:tblStyle styleId="{D257A788-CCF3-4E8B-9438-FA252362AE9B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94ABC0"/>
              </a:gs>
              <a:gs pos="50000">
                <a:srgbClr val="BECBD7"/>
              </a:gs>
              <a:gs pos="100000">
                <a:srgbClr val="DFE4EB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>
            <p:ph type="ctrTitle"/>
          </p:nvPr>
        </p:nvSpPr>
        <p:spPr>
          <a:xfrm>
            <a:off x="739302" y="261404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GB" sz="5400">
                <a:latin typeface="Arial"/>
                <a:ea typeface="Arial"/>
                <a:cs typeface="Arial"/>
                <a:sym typeface="Arial"/>
              </a:rPr>
              <a:t>Heterogener Behandlungseffekt</a:t>
            </a:r>
            <a:endParaRPr b="1" sz="5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865761" y="512917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Digital Causality Lab Projekt von Marlon, Robin und Joel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761" y="617816"/>
            <a:ext cx="2667404" cy="899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3"/>
          <p:cNvCxnSpPr/>
          <p:nvPr/>
        </p:nvCxnSpPr>
        <p:spPr>
          <a:xfrm>
            <a:off x="739301" y="5021631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Methodik</a:t>
            </a:r>
            <a:endParaRPr/>
          </a:p>
        </p:txBody>
      </p:sp>
      <p:cxnSp>
        <p:nvCxnSpPr>
          <p:cNvPr id="177" name="Google Shape;177;p22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739301" y="1789889"/>
            <a:ext cx="10800000" cy="48159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37" l="-450" r="0" t="-7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94ABC0"/>
              </a:gs>
              <a:gs pos="50000">
                <a:srgbClr val="BECBD7"/>
              </a:gs>
              <a:gs pos="100000">
                <a:srgbClr val="DFE4EB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>
            <p:ph type="ctrTitle"/>
          </p:nvPr>
        </p:nvSpPr>
        <p:spPr>
          <a:xfrm>
            <a:off x="739302" y="261404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cxnSp>
        <p:nvCxnSpPr>
          <p:cNvPr id="188" name="Google Shape;188;p23"/>
          <p:cNvCxnSpPr/>
          <p:nvPr/>
        </p:nvCxnSpPr>
        <p:spPr>
          <a:xfrm>
            <a:off x="739301" y="5021631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cxnSp>
        <p:nvCxnSpPr>
          <p:cNvPr id="195" name="Google Shape;195;p24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739301" y="1789889"/>
            <a:ext cx="10800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sng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Fragestellung: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Welchen Effekt hat ein </a:t>
            </a:r>
            <a:r>
              <a:rPr b="0" i="0" lang="en-GB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Weiterbildungsprogramm auf das Einkommen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Variablen und Daten: </a:t>
            </a:r>
            <a:endParaRPr/>
          </a:p>
          <a:p>
            <a:pPr indent="-1714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691" y="3068309"/>
            <a:ext cx="7969935" cy="235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cxnSp>
        <p:nvCxnSpPr>
          <p:cNvPr id="205" name="Google Shape;205;p25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739301" y="1789889"/>
            <a:ext cx="108000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Daten strukturieren: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Theoretisches Vorgehen beim Propensity score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Wird jedoch nicht benötigt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215" y="2260380"/>
            <a:ext cx="7587522" cy="81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 rotWithShape="1">
          <a:blip r:embed="rId5">
            <a:alphaModFix/>
          </a:blip>
          <a:srcRect b="50700" l="0" r="33302" t="0"/>
          <a:stretch/>
        </p:blipFill>
        <p:spPr>
          <a:xfrm>
            <a:off x="1268265" y="3849015"/>
            <a:ext cx="9845889" cy="241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cxnSp>
        <p:nvCxnSpPr>
          <p:cNvPr id="216" name="Google Shape;216;p26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739301" y="1789889"/>
            <a:ext cx="108000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u="sng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PS-Matching: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Benötigtes Paket: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Durchführung: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3851" y="2528554"/>
            <a:ext cx="2054755" cy="28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3851" y="3667063"/>
            <a:ext cx="4073736" cy="22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3851" y="3318634"/>
            <a:ext cx="10031724" cy="20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cxnSp>
        <p:nvCxnSpPr>
          <p:cNvPr id="228" name="Google Shape;228;p27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739301" y="1789889"/>
            <a:ext cx="10800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u="sng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Bereinigte Daten: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522" y="2315517"/>
            <a:ext cx="8540419" cy="379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cxnSp>
        <p:nvCxnSpPr>
          <p:cNvPr id="238" name="Google Shape;238;p28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739301" y="1789889"/>
            <a:ext cx="108000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u="sng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ATE Schätzung: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Lineares Modell mit der erklärenden Variable treatment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 = Koeffizient von Treatment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1129" y="2851641"/>
            <a:ext cx="7682536" cy="2870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94ABC0"/>
              </a:gs>
              <a:gs pos="50000">
                <a:srgbClr val="BECBD7"/>
              </a:gs>
              <a:gs pos="100000">
                <a:srgbClr val="DFE4EB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/>
          <p:nvPr>
            <p:ph type="ctrTitle"/>
          </p:nvPr>
        </p:nvSpPr>
        <p:spPr>
          <a:xfrm>
            <a:off x="739302" y="261404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Literatur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9"/>
          <p:cNvCxnSpPr/>
          <p:nvPr/>
        </p:nvCxnSpPr>
        <p:spPr>
          <a:xfrm>
            <a:off x="739301" y="5021631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1" name="Google Shape;2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Literatur</a:t>
            </a:r>
            <a:endParaRPr/>
          </a:p>
        </p:txBody>
      </p:sp>
      <p:cxnSp>
        <p:nvCxnSpPr>
          <p:cNvPr id="257" name="Google Shape;257;p30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8" name="Google Shape;2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739301" y="1789889"/>
            <a:ext cx="1080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Khandker, S., G. Koolwal und H. Samad, 2010, </a:t>
            </a:r>
            <a:r>
              <a:rPr i="1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Handbook on Impact Evaluation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World Bank, Washington, DC.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Xie, Y. (2011). Causal inference and heterogeneity bias in social science. Information, knowledge, systems management, 10(1–4), 279–289. https://doi.org/10.3233/iks-2012-0197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Inhaltsverzeichnis</a:t>
            </a:r>
            <a:endParaRPr/>
          </a:p>
        </p:txBody>
      </p:sp>
      <p:graphicFrame>
        <p:nvGraphicFramePr>
          <p:cNvPr id="99" name="Google Shape;99;p14"/>
          <p:cNvGraphicFramePr/>
          <p:nvPr/>
        </p:nvGraphicFramePr>
        <p:xfrm>
          <a:off x="2032000" y="1969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{D257A788-CCF3-4E8B-9438-FA252362AE9B}</a:tableStyleId>
              </a:tblPr>
              <a:tblGrid>
                <a:gridCol w="5506925"/>
                <a:gridCol w="2621075"/>
              </a:tblGrid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Heterogener </a:t>
                      </a:r>
                      <a:r>
                        <a:rPr b="0" lang="en-GB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Behandlungseffekt</a:t>
                      </a:r>
                      <a:endParaRPr b="0"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indent="0" lvl="2" marL="9144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Einführung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indent="0" lvl="2" marL="9144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Simple Difference in Outcomes 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indent="0" lvl="2" marL="9144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Heterogener Behandlungseffekt</a:t>
                      </a:r>
                      <a:r>
                        <a:rPr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Bias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Propensity Score Matching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indent="0" lvl="2" marL="9144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Einführung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indent="0" lvl="2" marL="9144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Annahmen 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indent="0" lvl="2" marL="9144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Methodik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Literatur</a:t>
                      </a:r>
                      <a:endParaRPr b="0"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0" name="Google Shape;100;p14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94ABC0"/>
              </a:gs>
              <a:gs pos="50000">
                <a:srgbClr val="BECBD7"/>
              </a:gs>
              <a:gs pos="100000">
                <a:srgbClr val="DFE4EB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type="ctrTitle"/>
          </p:nvPr>
        </p:nvSpPr>
        <p:spPr>
          <a:xfrm>
            <a:off x="739302" y="261404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Heterogener </a:t>
            </a: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Behandlungseffekt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739300" y="5129175"/>
            <a:ext cx="93804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Einführung | </a:t>
            </a:r>
            <a:r>
              <a:rPr lang="en-GB" sz="1800"/>
              <a:t>Simple Difference in Outcomes 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GB" sz="1800"/>
              <a:t>Heterogener Behandlungseffekt Bias</a:t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739301" y="5021631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Einführung</a:t>
            </a:r>
            <a:endParaRPr/>
          </a:p>
        </p:txBody>
      </p:sp>
      <p:cxnSp>
        <p:nvCxnSpPr>
          <p:cNvPr id="117" name="Google Shape;117;p16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739300" y="2168735"/>
            <a:ext cx="1080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800" u="sng" cap="none" strike="noStrike">
                <a:solidFill>
                  <a:schemeClr val="dk1"/>
                </a:solidFill>
                <a:highlight>
                  <a:srgbClr val="00FFFF"/>
                </a:highlight>
              </a:rPr>
              <a:t>Homogener Behandlungseffekt:</a:t>
            </a:r>
            <a:endParaRPr i="0" sz="1800" u="sng" cap="none" strike="noStrike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Der Behandlungseffekt ist für alle Individuen gleich - unabhängig von individuellen Merkmalen.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highlight>
                <a:srgbClr val="00FFFF"/>
              </a:highlight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739300" y="3977250"/>
            <a:ext cx="1009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  <a:highlight>
                  <a:srgbClr val="00FFFF"/>
                </a:highlight>
              </a:rPr>
              <a:t>Heterogener </a:t>
            </a:r>
            <a:r>
              <a:rPr lang="en-GB" sz="1800" u="sng">
                <a:solidFill>
                  <a:schemeClr val="dk1"/>
                </a:solidFill>
                <a:highlight>
                  <a:srgbClr val="00FFFF"/>
                </a:highlight>
              </a:rPr>
              <a:t>Behandlungseffekt:</a:t>
            </a:r>
            <a:endParaRPr sz="1800" u="sng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Der Behandlungseffekt ist für verschiedene Individuen unterschiedlich - abhängig von individuellen Merkmalen.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Simple Difference in (observed) Outcomes</a:t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739301" y="1789889"/>
            <a:ext cx="1080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988" y="2047121"/>
            <a:ext cx="10414025" cy="37907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1433725" y="6224775"/>
            <a:ext cx="688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D5156"/>
                </a:solidFill>
                <a:highlight>
                  <a:srgbClr val="FFFFFF"/>
                </a:highlight>
              </a:rPr>
              <a:t>π</a:t>
            </a:r>
            <a:r>
              <a:rPr lang="en-GB" sz="1800">
                <a:solidFill>
                  <a:schemeClr val="dk1"/>
                </a:solidFill>
              </a:rPr>
              <a:t> = Anteil der Behandelten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Heterogener Behandlungseffekt Bias</a:t>
            </a:r>
            <a:endParaRPr/>
          </a:p>
        </p:txBody>
      </p:sp>
      <p:cxnSp>
        <p:nvCxnSpPr>
          <p:cNvPr id="138" name="Google Shape;138;p18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739301" y="1789889"/>
            <a:ext cx="1080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98" y="2159213"/>
            <a:ext cx="6390175" cy="12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4148350"/>
            <a:ext cx="6611435" cy="1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94ABC0"/>
              </a:gs>
              <a:gs pos="50000">
                <a:srgbClr val="BECBD7"/>
              </a:gs>
              <a:gs pos="100000">
                <a:srgbClr val="DFE4EB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>
            <p:ph type="ctrTitle"/>
          </p:nvPr>
        </p:nvSpPr>
        <p:spPr>
          <a:xfrm>
            <a:off x="739302" y="261404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Propensity Score Matching</a:t>
            </a:r>
            <a:endParaRPr/>
          </a:p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865761" y="512917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Einführung | Methodik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>
            <a:off x="739301" y="5021631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Einführung</a:t>
            </a:r>
            <a:endParaRPr/>
          </a:p>
        </p:txBody>
      </p:sp>
      <p:cxnSp>
        <p:nvCxnSpPr>
          <p:cNvPr id="159" name="Google Shape;159;p20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696000" y="1780162"/>
            <a:ext cx="10800000" cy="521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sng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Problem: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Wenn keine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Randomisierung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möglich ist, sind Behandlungsgruppe und Kontrollgruppe möglicherweise unterschiedlich </a:t>
            </a:r>
            <a:endParaRPr/>
          </a:p>
          <a:p>
            <a:pPr indent="-285750" lvl="4" marL="2114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→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Bias und Heterogene Behandlungseffekte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GB" sz="1800" u="sng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Ansatz: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Matching von Personen aus Behandlungs- und Kontrollgruppe mit </a:t>
            </a: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vergleichbaren beobachtbaren Eigenschaften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(z.B. Alter, Einkommen etc.). Dadurch sollte der durchschnittliche Behandlungseffekt allein auf die Behandlung zurückzuführen sein 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GB" sz="1800" u="sng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Propensity Score: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Gibt </a:t>
            </a: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Wahrscheinlichkeit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an, dass eine Person zur Behandlungsgruppe gehört, abhängig von dem Vorhandensein der beobachtbaren Eigenschaften. Matching von ähnlichen Propensity Scores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Propensity Score basiert auf </a:t>
            </a: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Koeffizienten des Regressionsmodells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Behandlungsgruppe (T = 1) mit den beobachtbaren Eigenschaften</a:t>
            </a:r>
            <a:endParaRPr/>
          </a:p>
          <a:p>
            <a:pPr indent="-1714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Annahmen</a:t>
            </a:r>
            <a:endParaRPr/>
          </a:p>
        </p:txBody>
      </p:sp>
      <p:cxnSp>
        <p:nvCxnSpPr>
          <p:cNvPr id="168" name="Google Shape;168;p21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696000" y="1780162"/>
            <a:ext cx="10800000" cy="50247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90" l="-450" r="0" t="-6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