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70" r:id="rId1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CDBD7-4E1F-496D-B6F2-54A702A40D24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Untitled Section" id="{9C5F44EC-C021-494C-9E0B-7CCC8E5B1142}">
          <p14:sldIdLst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FFFFFF"/>
    <a:srgbClr val="C02050"/>
    <a:srgbClr val="00A050"/>
    <a:srgbClr val="E8F4F0"/>
    <a:srgbClr val="702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4710" autoAdjust="0"/>
  </p:normalViewPr>
  <p:slideViewPr>
    <p:cSldViewPr>
      <p:cViewPr>
        <p:scale>
          <a:sx n="122" d="100"/>
          <a:sy n="122" d="100"/>
        </p:scale>
        <p:origin x="-486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946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4765-A133-4BBE-AAB0-442DBD41A55E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9907A-72EF-4AD4-9791-159CFE3DD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7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BA8F-77E7-4D74-8429-FEA15301A487}" type="datetimeFigureOut">
              <a:rPr lang="en-GB" smtClean="0"/>
              <a:t>08/12/2016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2BE-0D39-469E-8B13-E83FE0E0A2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26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3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4356000"/>
            <a:ext cx="9144000" cy="7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11" y="254736"/>
            <a:ext cx="1198245" cy="9477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1" y="4428000"/>
            <a:ext cx="3023315" cy="586741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6660312" cy="48355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3000" b="1" spc="-4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heading in 30pt Arial Bold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268000"/>
            <a:ext cx="6660312" cy="44455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1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Subheading in 21pt Arial Bold</a:t>
            </a:r>
            <a:endParaRPr lang="en-GB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8" y="4464000"/>
            <a:ext cx="3924008" cy="540000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5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Presented by… in 15pt Arial Bold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72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36000"/>
            <a:ext cx="9144000" cy="4207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360000"/>
            <a:ext cx="7632000" cy="529568"/>
          </a:xfrm>
        </p:spPr>
        <p:txBody>
          <a:bodyPr lIns="0" tIns="0" rIns="0" bIns="0" anchor="t">
            <a:normAutofit/>
          </a:bodyPr>
          <a:lstStyle>
            <a:lvl1pPr>
              <a:defRPr sz="3000" b="1" spc="-4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Main Heading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080000"/>
            <a:ext cx="7704000" cy="3435966"/>
          </a:xfrm>
        </p:spPr>
        <p:txBody>
          <a:bodyPr lIns="0" tIns="0" rIns="0" bIns="0"/>
          <a:lstStyle>
            <a:lvl1pPr>
              <a:defRPr sz="2400">
                <a:solidFill>
                  <a:schemeClr val="accent6"/>
                </a:solidFill>
              </a:defRPr>
            </a:lvl1pPr>
            <a:lvl2pPr>
              <a:defRPr sz="2100">
                <a:solidFill>
                  <a:schemeClr val="accent6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chemeClr val="accent6"/>
                </a:solidFill>
              </a:defRPr>
            </a:lvl3pPr>
            <a:lvl4pPr>
              <a:defRPr sz="2100"/>
            </a:lvl4pPr>
            <a:lvl5pPr>
              <a:defRPr sz="1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192" y="4731990"/>
            <a:ext cx="2133600" cy="273844"/>
          </a:xfrm>
        </p:spPr>
        <p:txBody>
          <a:bodyPr/>
          <a:lstStyle>
            <a:lvl1pPr>
              <a:defRPr sz="1000">
                <a:solidFill>
                  <a:schemeClr val="accent6"/>
                </a:solidFill>
              </a:defRPr>
            </a:lvl1pPr>
          </a:lstStyle>
          <a:p>
            <a:fld id="{280AA684-6FB9-400F-B313-F111F0F487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406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64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699694"/>
            <a:ext cx="6804328" cy="900068"/>
          </a:xfrm>
        </p:spPr>
        <p:txBody>
          <a:bodyPr lIns="0" tIns="0" rIns="0" bIns="0" anchor="t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Main Heading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3568" y="4371950"/>
            <a:ext cx="8003232" cy="6606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100" b="1">
                <a:solidFill>
                  <a:srgbClr val="FFB81C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chemeClr val="bg1"/>
                </a:solidFill>
              </a:defRPr>
            </a:lvl3pPr>
            <a:lvl4pPr>
              <a:defRPr sz="2100"/>
            </a:lvl4pPr>
            <a:lvl5pPr>
              <a:defRPr sz="1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192" y="4731990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4F2E129E-16B7-480B-972E-C025DBFD1D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35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43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11" y="254736"/>
            <a:ext cx="1198245" cy="9477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3939902"/>
            <a:ext cx="9144000" cy="12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576" y="1398235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2400" b="1" u="none" strike="noStrike" kern="120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www.digital.nhs.uk</a:t>
            </a:r>
            <a:endParaRPr lang="en-GB" sz="2400" kern="1200" dirty="0" smtClean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120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GB" sz="2400" b="1" kern="120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GB" sz="2400" b="1" kern="1200" dirty="0" err="1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nhsdigital</a:t>
            </a:r>
            <a:endParaRPr lang="en-GB" sz="2400" b="1" kern="1200" dirty="0" smtClean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ts val="3600"/>
              </a:lnSpc>
            </a:pPr>
            <a:r>
              <a:rPr lang="en-GB" sz="2400" b="1" kern="120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enquiries@nhsdigital.nhs.uk</a:t>
            </a:r>
          </a:p>
          <a:p>
            <a:pPr>
              <a:lnSpc>
                <a:spcPts val="3600"/>
              </a:lnSpc>
            </a:pPr>
            <a:r>
              <a:rPr lang="en-GB" sz="2400" b="1" kern="120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0300 303</a:t>
            </a:r>
            <a:r>
              <a:rPr lang="en-GB" sz="2400" b="1" kern="1200" baseline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 5678</a:t>
            </a:r>
            <a:endParaRPr lang="en-GB" sz="2400" kern="1200" dirty="0" smtClean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35542"/>
            <a:ext cx="3671171" cy="712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5" y="1968019"/>
            <a:ext cx="387707" cy="3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1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D6EA-53C1-4056-A5B8-5AF66D913895}" type="datetime1">
              <a:rPr lang="en-GB" smtClean="0"/>
              <a:t>08/12/2016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Click to edit master footer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129E-16B7-480B-972E-C025DBFD1D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45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2" r:id="rId2"/>
    <p:sldLayoutId id="2147483687" r:id="rId3"/>
    <p:sldLayoutId id="2147483681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Child Health Digital Services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644008" y="4464000"/>
            <a:ext cx="3924008" cy="504000"/>
          </a:xfrm>
        </p:spPr>
        <p:txBody>
          <a:bodyPr>
            <a:normAutofit/>
          </a:bodyPr>
          <a:lstStyle/>
          <a:p>
            <a:r>
              <a:rPr lang="en-GB" dirty="0"/>
              <a:t>presented by </a:t>
            </a:r>
            <a:r>
              <a:rPr lang="en-GB" dirty="0" smtClean="0"/>
              <a:t>Dr Mike Kelly,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Senior Solutions Architect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0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 smtClean="0"/>
              <a:t>Enabling Services for </a:t>
            </a:r>
            <a:r>
              <a:rPr lang="en-GB" dirty="0" err="1" smtClean="0"/>
              <a:t>ePCHR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31590"/>
            <a:ext cx="7704000" cy="343596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Interop</a:t>
            </a:r>
          </a:p>
          <a:p>
            <a:pPr lvl="1"/>
            <a:r>
              <a:rPr lang="en-GB" dirty="0" smtClean="0"/>
              <a:t>FHIR standards</a:t>
            </a:r>
            <a:endParaRPr lang="en-GB" dirty="0"/>
          </a:p>
          <a:p>
            <a:pPr lvl="1"/>
            <a:r>
              <a:rPr lang="en-GB" dirty="0" smtClean="0"/>
              <a:t>Events Management Service</a:t>
            </a:r>
            <a:endParaRPr lang="en-GB" dirty="0"/>
          </a:p>
          <a:p>
            <a:r>
              <a:rPr lang="en-GB" b="1" dirty="0" smtClean="0"/>
              <a:t>Identity</a:t>
            </a:r>
          </a:p>
          <a:p>
            <a:pPr lvl="1"/>
            <a:r>
              <a:rPr lang="en-GB" dirty="0" smtClean="0"/>
              <a:t>Citizen federated </a:t>
            </a:r>
            <a:r>
              <a:rPr lang="en-GB" smtClean="0"/>
              <a:t>identity (UK </a:t>
            </a:r>
            <a:r>
              <a:rPr lang="en-GB" dirty="0" smtClean="0"/>
              <a:t>Verify)</a:t>
            </a:r>
          </a:p>
          <a:p>
            <a:pPr lvl="1"/>
            <a:r>
              <a:rPr lang="en-GB" dirty="0" smtClean="0"/>
              <a:t>Professional identity (CIS++)</a:t>
            </a:r>
          </a:p>
          <a:p>
            <a:r>
              <a:rPr lang="en-GB" b="1" dirty="0" smtClean="0"/>
              <a:t>Authorisation</a:t>
            </a:r>
          </a:p>
          <a:p>
            <a:pPr lvl="1"/>
            <a:r>
              <a:rPr lang="en-GB" dirty="0" smtClean="0"/>
              <a:t>Citizen</a:t>
            </a:r>
          </a:p>
          <a:p>
            <a:pPr lvl="1"/>
            <a:r>
              <a:rPr lang="en-GB" dirty="0" smtClean="0"/>
              <a:t>Professional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10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95486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451596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Technical teaser – OAuth2, </a:t>
            </a:r>
            <a:r>
              <a:rPr lang="en-GB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OpenID</a:t>
            </a:r>
            <a:r>
              <a:rPr lang="en-GB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Connect, FIDO</a:t>
            </a:r>
            <a:endParaRPr lang="en-GB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 smtClean="0"/>
              <a:t>Child Health Digital Services Landscape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11</a:t>
            </a:fld>
            <a:endParaRPr lang="en-GB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10" y="1323984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20153" y="1251976"/>
            <a:ext cx="100583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Events Catalogue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5872" y="1179968"/>
            <a:ext cx="1944216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Events Design Authority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04" y="1380995"/>
            <a:ext cx="663069" cy="66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32" y="230019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527264" y="2228181"/>
            <a:ext cx="1944216" cy="132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Events Management Service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5177" y="3052626"/>
            <a:ext cx="1944216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Registration Authority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60" y="3324775"/>
            <a:ext cx="663069" cy="66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796136" y="1242661"/>
            <a:ext cx="1944216" cy="132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Failsafe Management Service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12" y="1314669"/>
            <a:ext cx="792264" cy="79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796136" y="3114869"/>
            <a:ext cx="1944216" cy="132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Enabling Services for </a:t>
            </a:r>
            <a:r>
              <a:rPr lang="en-GB" sz="1200" dirty="0" err="1" smtClean="0">
                <a:solidFill>
                  <a:schemeClr val="tx1"/>
                </a:solidFill>
              </a:rPr>
              <a:t>ePCHR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12" y="319723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0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 smtClean="0"/>
              <a:t>Epistemology - Event Driven Interoperability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31590"/>
            <a:ext cx="7704000" cy="343596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Event</a:t>
            </a:r>
          </a:p>
          <a:p>
            <a:pPr lvl="1"/>
            <a:r>
              <a:rPr lang="en-GB" dirty="0" smtClean="0"/>
              <a:t>A c</a:t>
            </a:r>
            <a:r>
              <a:rPr lang="en-GB" sz="2100" dirty="0" smtClean="0"/>
              <a:t>hange in state within the child health economy</a:t>
            </a:r>
          </a:p>
          <a:p>
            <a:pPr lvl="1"/>
            <a:r>
              <a:rPr lang="en-GB" dirty="0"/>
              <a:t>A</a:t>
            </a:r>
            <a:r>
              <a:rPr lang="en-GB" sz="2100" dirty="0" smtClean="0"/>
              <a:t>t a point in time</a:t>
            </a:r>
          </a:p>
          <a:p>
            <a:pPr lvl="1"/>
            <a:r>
              <a:rPr lang="en-GB" dirty="0"/>
              <a:t>A</a:t>
            </a:r>
            <a:r>
              <a:rPr lang="en-GB" sz="2100" dirty="0" smtClean="0"/>
              <a:t>bout an entity</a:t>
            </a:r>
          </a:p>
          <a:p>
            <a:pPr lvl="1"/>
            <a:r>
              <a:rPr lang="en-GB" dirty="0"/>
              <a:t>W</a:t>
            </a:r>
            <a:r>
              <a:rPr lang="en-GB" sz="2100" dirty="0" smtClean="0"/>
              <a:t>ithin a context </a:t>
            </a:r>
            <a:endParaRPr lang="en-GB" sz="2100" dirty="0"/>
          </a:p>
          <a:p>
            <a:r>
              <a:rPr lang="en-GB" b="1" dirty="0" smtClean="0"/>
              <a:t>Interop</a:t>
            </a:r>
            <a:endParaRPr lang="en-GB" dirty="0"/>
          </a:p>
          <a:p>
            <a:pPr lvl="1"/>
            <a:r>
              <a:rPr lang="en-GB" dirty="0"/>
              <a:t>N</a:t>
            </a:r>
            <a:r>
              <a:rPr lang="en-GB" dirty="0" smtClean="0"/>
              <a:t>eed or reason to share state change with one or more other parts of the child health economy</a:t>
            </a:r>
            <a:endParaRPr lang="en-GB" sz="2100" dirty="0"/>
          </a:p>
          <a:p>
            <a:r>
              <a:rPr lang="en-GB" b="1" dirty="0" smtClean="0"/>
              <a:t>Driven</a:t>
            </a:r>
          </a:p>
          <a:p>
            <a:pPr lvl="1"/>
            <a:r>
              <a:rPr lang="en-GB" dirty="0" smtClean="0"/>
              <a:t>State change acts as the trigger for interop</a:t>
            </a:r>
            <a:endParaRPr lang="en-GB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7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 smtClean="0"/>
              <a:t>Child Health EDI Characteristics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31590"/>
            <a:ext cx="7704000" cy="343596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Event</a:t>
            </a:r>
          </a:p>
          <a:p>
            <a:pPr lvl="1"/>
            <a:r>
              <a:rPr lang="en-GB" dirty="0" smtClean="0"/>
              <a:t>Fine granularity</a:t>
            </a:r>
          </a:p>
          <a:p>
            <a:pPr lvl="1"/>
            <a:r>
              <a:rPr lang="en-GB" sz="2100" dirty="0" smtClean="0"/>
              <a:t>Mostly about a child</a:t>
            </a:r>
            <a:endParaRPr lang="en-GB" sz="2100" dirty="0"/>
          </a:p>
          <a:p>
            <a:r>
              <a:rPr lang="en-GB" b="1" dirty="0" smtClean="0"/>
              <a:t>Interop</a:t>
            </a:r>
            <a:endParaRPr lang="en-GB" dirty="0"/>
          </a:p>
          <a:p>
            <a:pPr lvl="1"/>
            <a:r>
              <a:rPr lang="en-GB" dirty="0" smtClean="0"/>
              <a:t>Often sharing many to many</a:t>
            </a:r>
          </a:p>
          <a:p>
            <a:pPr lvl="1"/>
            <a:r>
              <a:rPr lang="en-GB" sz="2100" dirty="0" smtClean="0"/>
              <a:t>Often do not know who to share with or who to ask</a:t>
            </a:r>
          </a:p>
          <a:p>
            <a:pPr lvl="1"/>
            <a:r>
              <a:rPr lang="en-GB" dirty="0" smtClean="0"/>
              <a:t>Frequent</a:t>
            </a:r>
            <a:r>
              <a:rPr lang="en-GB" sz="2100" dirty="0" smtClean="0"/>
              <a:t> service redesign and reconfiguration  </a:t>
            </a:r>
            <a:endParaRPr lang="en-GB" sz="2100" dirty="0"/>
          </a:p>
          <a:p>
            <a:r>
              <a:rPr lang="en-GB" b="1" dirty="0" smtClean="0"/>
              <a:t>Driven</a:t>
            </a:r>
          </a:p>
          <a:p>
            <a:pPr lvl="1"/>
            <a:r>
              <a:rPr lang="en-GB" dirty="0" smtClean="0"/>
              <a:t>Often near real time need to exchange events</a:t>
            </a:r>
            <a:endParaRPr lang="en-GB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9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 smtClean="0"/>
              <a:t>Events Catalogue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31590"/>
            <a:ext cx="7704000" cy="343596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Initial Events in Scope</a:t>
            </a:r>
          </a:p>
          <a:p>
            <a:pPr lvl="1"/>
            <a:r>
              <a:rPr lang="en-GB" dirty="0" smtClean="0"/>
              <a:t>About 30 to 40</a:t>
            </a:r>
          </a:p>
          <a:p>
            <a:pPr lvl="1"/>
            <a:r>
              <a:rPr lang="en-GB" dirty="0" smtClean="0"/>
              <a:t>Derived from the DH Healthy Child Programme and RCPCH Personal Child Health Record </a:t>
            </a:r>
            <a:endParaRPr lang="en-GB" sz="2100" dirty="0"/>
          </a:p>
          <a:p>
            <a:r>
              <a:rPr lang="en-GB" b="1" dirty="0" smtClean="0"/>
              <a:t>Requirements for each Event</a:t>
            </a:r>
            <a:endParaRPr lang="en-GB" dirty="0"/>
          </a:p>
          <a:p>
            <a:pPr lvl="1"/>
            <a:r>
              <a:rPr lang="en-GB" dirty="0" smtClean="0"/>
              <a:t>Logical content</a:t>
            </a:r>
          </a:p>
          <a:p>
            <a:pPr lvl="1"/>
            <a:r>
              <a:rPr lang="en-GB" sz="2100" dirty="0" smtClean="0"/>
              <a:t>Validation rules</a:t>
            </a:r>
          </a:p>
          <a:p>
            <a:pPr lvl="1"/>
            <a:r>
              <a:rPr lang="en-GB" dirty="0" smtClean="0"/>
              <a:t>Terminologies</a:t>
            </a:r>
            <a:r>
              <a:rPr lang="en-GB" sz="2100" dirty="0" smtClean="0"/>
              <a:t>  </a:t>
            </a:r>
            <a:endParaRPr lang="en-GB" sz="2100" dirty="0"/>
          </a:p>
          <a:p>
            <a:r>
              <a:rPr lang="en-GB" b="1" dirty="0" smtClean="0"/>
              <a:t>Specification for each Event</a:t>
            </a:r>
          </a:p>
          <a:p>
            <a:pPr lvl="1"/>
            <a:r>
              <a:rPr lang="en-GB" dirty="0" smtClean="0"/>
              <a:t>FHIR bundle using profiled FHIR resources</a:t>
            </a:r>
          </a:p>
          <a:p>
            <a:pPr lvl="1"/>
            <a:r>
              <a:rPr lang="en-GB" sz="2100" dirty="0" smtClean="0"/>
              <a:t>FHIR testing/conformance</a:t>
            </a:r>
            <a:endParaRPr lang="en-GB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4</a:t>
            </a:fld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0489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9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 smtClean="0"/>
              <a:t>Events Design Authority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31590"/>
            <a:ext cx="7704000" cy="343596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Functions</a:t>
            </a:r>
          </a:p>
          <a:p>
            <a:pPr lvl="1"/>
            <a:r>
              <a:rPr lang="en-GB" dirty="0" smtClean="0"/>
              <a:t>Governance: </a:t>
            </a:r>
            <a:r>
              <a:rPr lang="en-GB" dirty="0"/>
              <a:t>select and prioritise development of new event types</a:t>
            </a:r>
          </a:p>
          <a:p>
            <a:pPr lvl="1"/>
            <a:r>
              <a:rPr lang="en-GB" dirty="0" smtClean="0"/>
              <a:t>Requirements: </a:t>
            </a:r>
            <a:r>
              <a:rPr lang="en-GB" dirty="0"/>
              <a:t>develop event type requirements</a:t>
            </a:r>
          </a:p>
          <a:p>
            <a:pPr lvl="1"/>
            <a:r>
              <a:rPr lang="en-GB" dirty="0" smtClean="0"/>
              <a:t>Specifications: </a:t>
            </a:r>
            <a:r>
              <a:rPr lang="en-GB" dirty="0"/>
              <a:t>develop event type specifications</a:t>
            </a:r>
          </a:p>
          <a:p>
            <a:pPr lvl="1"/>
            <a:r>
              <a:rPr lang="en-GB" dirty="0" smtClean="0"/>
              <a:t>Publication: </a:t>
            </a:r>
            <a:r>
              <a:rPr lang="en-GB" dirty="0"/>
              <a:t>provide a public website on which the events catalogue is published</a:t>
            </a:r>
          </a:p>
          <a:p>
            <a:pPr lvl="1"/>
            <a:r>
              <a:rPr lang="en-GB" dirty="0" smtClean="0"/>
              <a:t>Testing: </a:t>
            </a:r>
            <a:r>
              <a:rPr lang="en-GB" dirty="0"/>
              <a:t>provide a public test service which can be used by system developers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Run by NHS Digital and Professional Record Standards Body for health and social care.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5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19" y="180489"/>
            <a:ext cx="663069" cy="66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5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 smtClean="0"/>
              <a:t>Interop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31590"/>
            <a:ext cx="7704000" cy="3435966"/>
          </a:xfrm>
        </p:spPr>
        <p:txBody>
          <a:bodyPr>
            <a:normAutofit/>
          </a:bodyPr>
          <a:lstStyle/>
          <a:p>
            <a:r>
              <a:rPr lang="en-GB" b="1" dirty="0" smtClean="0"/>
              <a:t>Publication Subscription</a:t>
            </a:r>
          </a:p>
          <a:p>
            <a:pPr lvl="1"/>
            <a:r>
              <a:rPr lang="en-GB" dirty="0" smtClean="0"/>
              <a:t>Producers of events publish them to a hub</a:t>
            </a:r>
            <a:endParaRPr lang="en-GB" dirty="0"/>
          </a:p>
          <a:p>
            <a:pPr lvl="1"/>
            <a:r>
              <a:rPr lang="en-GB" dirty="0" smtClean="0"/>
              <a:t>Consumers of events create subscriptions for desired events on hub</a:t>
            </a:r>
            <a:endParaRPr lang="en-GB" dirty="0"/>
          </a:p>
          <a:p>
            <a:pPr lvl="1"/>
            <a:r>
              <a:rPr lang="en-GB" dirty="0" smtClean="0"/>
              <a:t>Consumers receive / retrieve events from the hub that match their subscriptions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1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 smtClean="0"/>
              <a:t>Events Management Digital Service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7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0489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9512" y="1131590"/>
            <a:ext cx="8784976" cy="24482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National Service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3003798"/>
            <a:ext cx="806489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Multi-Channel I/O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1851670"/>
            <a:ext cx="1584176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Management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968" y="1851670"/>
            <a:ext cx="1584000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Pub Sub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208" y="1851670"/>
            <a:ext cx="1584000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0448" y="1851670"/>
            <a:ext cx="1584000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Catch 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544" y="3867933"/>
            <a:ext cx="1080120" cy="4320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Publisher</a:t>
            </a:r>
            <a:endParaRPr lang="en-GB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115616" y="4452381"/>
            <a:ext cx="1080120" cy="4320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Publisher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763688" y="3872259"/>
            <a:ext cx="1080120" cy="4320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Publisher</a:t>
            </a:r>
            <a:endParaRPr lang="en-GB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411760" y="4452381"/>
            <a:ext cx="1080120" cy="4320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Publisher</a:t>
            </a:r>
            <a:endParaRPr lang="en-GB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059832" y="3867894"/>
            <a:ext cx="1080120" cy="4320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Publisher</a:t>
            </a:r>
            <a:endParaRPr lang="en-GB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004048" y="3867894"/>
            <a:ext cx="1080120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Subscriber</a:t>
            </a:r>
            <a:endParaRPr lang="en-GB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652120" y="4443958"/>
            <a:ext cx="1080120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Subscriber</a:t>
            </a:r>
            <a:endParaRPr lang="en-GB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300192" y="3867894"/>
            <a:ext cx="1080120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Subscriber</a:t>
            </a:r>
            <a:endParaRPr lang="en-GB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6948264" y="4443958"/>
            <a:ext cx="1080120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Subscriber</a:t>
            </a:r>
            <a:endParaRPr lang="en-GB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596336" y="3867894"/>
            <a:ext cx="1080120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Subscriber</a:t>
            </a:r>
            <a:endParaRPr lang="en-GB" sz="1200" dirty="0"/>
          </a:p>
        </p:txBody>
      </p:sp>
      <p:cxnSp>
        <p:nvCxnSpPr>
          <p:cNvPr id="24" name="Straight Connector 23"/>
          <p:cNvCxnSpPr>
            <a:stCxn id="8" idx="0"/>
          </p:cNvCxnSpPr>
          <p:nvPr/>
        </p:nvCxnSpPr>
        <p:spPr>
          <a:xfrm flipV="1">
            <a:off x="1007604" y="3435846"/>
            <a:ext cx="0" cy="432087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307075" y="3435846"/>
            <a:ext cx="0" cy="432087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99892" y="3435846"/>
            <a:ext cx="0" cy="432087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0"/>
          </p:cNvCxnSpPr>
          <p:nvPr/>
        </p:nvCxnSpPr>
        <p:spPr>
          <a:xfrm flipV="1">
            <a:off x="1655676" y="3435808"/>
            <a:ext cx="11142" cy="101657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</p:cNvCxnSpPr>
          <p:nvPr/>
        </p:nvCxnSpPr>
        <p:spPr>
          <a:xfrm flipV="1">
            <a:off x="2951820" y="3435846"/>
            <a:ext cx="0" cy="101653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544108" y="3435846"/>
            <a:ext cx="0" cy="43208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192180" y="3435846"/>
            <a:ext cx="0" cy="10165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876256" y="3435807"/>
            <a:ext cx="0" cy="43208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479601" y="3435846"/>
            <a:ext cx="8724" cy="10165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162842" y="3435846"/>
            <a:ext cx="0" cy="43208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/>
              <a:t>R</a:t>
            </a:r>
            <a:r>
              <a:rPr lang="en-GB" dirty="0" smtClean="0"/>
              <a:t>egistration Authority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31590"/>
            <a:ext cx="7704000" cy="343596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Functions</a:t>
            </a:r>
          </a:p>
          <a:p>
            <a:pPr lvl="1"/>
            <a:r>
              <a:rPr lang="en-GB" dirty="0" smtClean="0"/>
              <a:t>Accreditation / assurance </a:t>
            </a:r>
            <a:r>
              <a:rPr lang="en-GB" dirty="0"/>
              <a:t>of suppliers IT systems to connect to and use DCH services</a:t>
            </a:r>
          </a:p>
          <a:p>
            <a:pPr lvl="1"/>
            <a:r>
              <a:rPr lang="en-GB" dirty="0" smtClean="0"/>
              <a:t>Approval </a:t>
            </a:r>
            <a:r>
              <a:rPr lang="en-GB" dirty="0"/>
              <a:t>of </a:t>
            </a:r>
            <a:r>
              <a:rPr lang="en-GB" dirty="0" smtClean="0"/>
              <a:t>organisations </a:t>
            </a:r>
            <a:r>
              <a:rPr lang="en-GB" dirty="0"/>
              <a:t>to connect to and use DCH </a:t>
            </a:r>
            <a:r>
              <a:rPr lang="en-GB" dirty="0" smtClean="0"/>
              <a:t>services (</a:t>
            </a:r>
            <a:r>
              <a:rPr lang="en-GB" dirty="0" err="1" smtClean="0"/>
              <a:t>CoCo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Configuration of publication and subscription policies for organisations</a:t>
            </a:r>
            <a:endParaRPr lang="en-GB" dirty="0"/>
          </a:p>
          <a:p>
            <a:pPr lvl="1"/>
            <a:r>
              <a:rPr lang="en-GB" dirty="0" smtClean="0"/>
              <a:t>Monitoring </a:t>
            </a:r>
            <a:r>
              <a:rPr lang="en-GB" dirty="0"/>
              <a:t>of use of DCH services by </a:t>
            </a:r>
            <a:r>
              <a:rPr lang="en-GB" dirty="0" smtClean="0"/>
              <a:t>organisations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Run by NHS Digital.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8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19" y="180489"/>
            <a:ext cx="663069" cy="66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8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7812448" cy="529568"/>
          </a:xfrm>
        </p:spPr>
        <p:txBody>
          <a:bodyPr>
            <a:normAutofit/>
          </a:bodyPr>
          <a:lstStyle/>
          <a:p>
            <a:r>
              <a:rPr lang="en-GB" dirty="0" smtClean="0"/>
              <a:t>Failsafe Management Service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79512" y="1131590"/>
            <a:ext cx="8784976" cy="24482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National Service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3003798"/>
            <a:ext cx="590465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I/O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1851670"/>
            <a:ext cx="1584176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Population Register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968" y="1851670"/>
            <a:ext cx="1584000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Health and Wellbeing Plans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208" y="1851670"/>
            <a:ext cx="1584000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Rules Engine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0448" y="1851670"/>
            <a:ext cx="1584000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Rules Base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39552" y="4011910"/>
            <a:ext cx="3528392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Events Management Service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240" y="144397"/>
            <a:ext cx="792264" cy="79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020448" y="3003798"/>
            <a:ext cx="158417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Web Portal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3" idx="0"/>
          </p:cNvCxnSpPr>
          <p:nvPr/>
        </p:nvCxnSpPr>
        <p:spPr>
          <a:xfrm flipV="1">
            <a:off x="2303748" y="3435846"/>
            <a:ext cx="0" cy="576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3968" y="3867894"/>
            <a:ext cx="2160240" cy="1152128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 of band alerts and notifications</a:t>
            </a:r>
            <a:endParaRPr lang="en-GB" dirty="0"/>
          </a:p>
        </p:txBody>
      </p:sp>
      <p:cxnSp>
        <p:nvCxnSpPr>
          <p:cNvPr id="29" name="Straight Connector 28"/>
          <p:cNvCxnSpPr>
            <a:stCxn id="14" idx="0"/>
          </p:cNvCxnSpPr>
          <p:nvPr/>
        </p:nvCxnSpPr>
        <p:spPr>
          <a:xfrm flipV="1">
            <a:off x="5364088" y="3435846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12524" y="3939902"/>
            <a:ext cx="183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Authorised Health Professionals</a:t>
            </a:r>
            <a:endParaRPr lang="en-GB" dirty="0"/>
          </a:p>
        </p:txBody>
      </p:sp>
      <p:cxnSp>
        <p:nvCxnSpPr>
          <p:cNvPr id="41" name="Straight Connector 40"/>
          <p:cNvCxnSpPr>
            <a:stCxn id="31" idx="0"/>
            <a:endCxn id="34" idx="2"/>
          </p:cNvCxnSpPr>
          <p:nvPr/>
        </p:nvCxnSpPr>
        <p:spPr>
          <a:xfrm flipH="1" flipV="1">
            <a:off x="7812536" y="3435846"/>
            <a:ext cx="17958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HSDigital_template_Plain_Grey_v1">
  <a:themeElements>
    <a:clrScheme name="01-NHS-DIGI-PALETTE-01">
      <a:dk1>
        <a:srgbClr val="0F0F0F"/>
      </a:dk1>
      <a:lt1>
        <a:srgbClr val="FFFFFF"/>
      </a:lt1>
      <a:dk2>
        <a:srgbClr val="033F85"/>
      </a:dk2>
      <a:lt2>
        <a:srgbClr val="F9F9F9"/>
      </a:lt2>
      <a:accent1>
        <a:srgbClr val="005EB8"/>
      </a:accent1>
      <a:accent2>
        <a:srgbClr val="84919C"/>
      </a:accent2>
      <a:accent3>
        <a:srgbClr val="003087"/>
      </a:accent3>
      <a:accent4>
        <a:srgbClr val="5EBCE8"/>
      </a:accent4>
      <a:accent5>
        <a:srgbClr val="CED1D5"/>
      </a:accent5>
      <a:accent6>
        <a:srgbClr val="424D58"/>
      </a:accent6>
      <a:hlink>
        <a:srgbClr val="003087"/>
      </a:hlink>
      <a:folHlink>
        <a:srgbClr val="7C2855"/>
      </a:folHlink>
    </a:clrScheme>
    <a:fontScheme name="Corporate 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4ac7e37b3be48aa8418f065aeb540e0 xmlns="2e9807c8-684d-4ce2-9798-0aa295dedadb">
      <Terms xmlns="http://schemas.microsoft.com/office/infopath/2007/PartnerControls"/>
    </p4ac7e37b3be48aa8418f065aeb540e0>
    <j628e119d7e4440dadc57ef80e73f9ed xmlns="2e9807c8-684d-4ce2-9798-0aa295dedadb">
      <Terms xmlns="http://schemas.microsoft.com/office/infopath/2007/PartnerControls"/>
    </j628e119d7e4440dadc57ef80e73f9ed>
    <hscicNextReviewDate xmlns="2e9807c8-684d-4ce2-9798-0aa295dedadb" xsi:nil="true"/>
    <kf16b72b2d604d459ccf7f7fae4ace43 xmlns="2e9807c8-684d-4ce2-9798-0aa295dedadb">
      <Terms xmlns="http://schemas.microsoft.com/office/infopath/2007/PartnerControls"/>
    </kf16b72b2d604d459ccf7f7fae4ace43>
    <TaxCatchAll xmlns="5668c8bc-6c30-45e9-80ca-5109d4270dfd">
      <Value>147</Value>
    </TaxCatchAll>
    <jf4655f4e78d4ac1a11c19f3a13b9f1c xmlns="2e9807c8-684d-4ce2-9798-0aa295dedadb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aff1a68b-1933-4dcf-8d00-314af96fd52f</TermId>
        </TermInfo>
      </Terms>
    </jf4655f4e78d4ac1a11c19f3a13b9f1c>
    <hscicLastReviewDate xmlns="2e9807c8-684d-4ce2-9798-0aa295dedadb" xsi:nil="true"/>
    <k5f85a19a9254bc483709d4dbf407442 xmlns="2e9807c8-684d-4ce2-9798-0aa295dedadb">
      <Terms xmlns="http://schemas.microsoft.com/office/infopath/2007/PartnerControls"/>
    </k5f85a19a9254bc483709d4dbf407442>
    <SharedWithUsers xmlns="2e9807c8-684d-4ce2-9798-0aa295dedadb">
      <UserInfo>
        <DisplayName>Alison Samwell</DisplayName>
        <AccountId>1307</AccountId>
        <AccountType/>
      </UserInfo>
      <UserInfo>
        <DisplayName>Jane Wallis</DisplayName>
        <AccountId>115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HSCIC Document" ma:contentTypeID="0x010100F56AC1E539A90047BC30B3C9F7C85DBF009974B1B821AB36488BB2955A9F4B5285" ma:contentTypeVersion="12" ma:contentTypeDescription="Create a new document." ma:contentTypeScope="" ma:versionID="5dfdcb8c1bc1a4b86cb664d8313a30f0">
  <xsd:schema xmlns:xsd="http://www.w3.org/2001/XMLSchema" xmlns:xs="http://www.w3.org/2001/XMLSchema" xmlns:p="http://schemas.microsoft.com/office/2006/metadata/properties" xmlns:ns2="2e9807c8-684d-4ce2-9798-0aa295dedadb" xmlns:ns3="5668c8bc-6c30-45e9-80ca-5109d4270dfd" targetNamespace="http://schemas.microsoft.com/office/2006/metadata/properties" ma:root="true" ma:fieldsID="96afeb7b74a608b9bab069257c826fab" ns2:_="" ns3:_="">
    <xsd:import namespace="2e9807c8-684d-4ce2-9798-0aa295dedadb"/>
    <xsd:import namespace="5668c8bc-6c30-45e9-80ca-5109d4270dfd"/>
    <xsd:element name="properties">
      <xsd:complexType>
        <xsd:sequence>
          <xsd:element name="documentManagement">
            <xsd:complexType>
              <xsd:all>
                <xsd:element ref="ns2:jf4655f4e78d4ac1a11c19f3a13b9f1c" minOccurs="0"/>
                <xsd:element ref="ns3:TaxCatchAll" minOccurs="0"/>
                <xsd:element ref="ns3:TaxCatchAllLabel" minOccurs="0"/>
                <xsd:element ref="ns2:hscicLastReviewDate" minOccurs="0"/>
                <xsd:element ref="ns2:hscicNextReviewDate" minOccurs="0"/>
                <xsd:element ref="ns2:k5f85a19a9254bc483709d4dbf407442" minOccurs="0"/>
                <xsd:element ref="ns2:kf16b72b2d604d459ccf7f7fae4ace43" minOccurs="0"/>
                <xsd:element ref="ns2:j628e119d7e4440dadc57ef80e73f9ed" minOccurs="0"/>
                <xsd:element ref="ns2:p4ac7e37b3be48aa8418f065aeb540e0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807c8-684d-4ce2-9798-0aa295dedadb" elementFormDefault="qualified">
    <xsd:import namespace="http://schemas.microsoft.com/office/2006/documentManagement/types"/>
    <xsd:import namespace="http://schemas.microsoft.com/office/infopath/2007/PartnerControls"/>
    <xsd:element name="jf4655f4e78d4ac1a11c19f3a13b9f1c" ma:index="8" ma:taxonomy="true" ma:internalName="jf4655f4e78d4ac1a11c19f3a13b9f1c" ma:taxonomyFieldName="hscicDocumentType" ma:displayName="Information type" ma:default="" ma:fieldId="{3f4655f4-e78d-4ac1-a11c-19f3a13b9f1c}" ma:sspId="bb72b7f4-c981-47a4-a26e-043e4b78ebf3" ma:termSetId="62923a2f-f421-4e6f-b03c-6d9050967a3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scicLastReviewDate" ma:index="12" nillable="true" ma:displayName="Last Review Date" ma:description="" ma:format="DateOnly" ma:internalName="hscicLastReviewDate">
      <xsd:simpleType>
        <xsd:restriction base="dms:DateTime"/>
      </xsd:simpleType>
    </xsd:element>
    <xsd:element name="hscicNextReviewDate" ma:index="13" nillable="true" ma:displayName="Next Review Date" ma:description="" ma:format="DateOnly" ma:internalName="hscicNextReviewDate">
      <xsd:simpleType>
        <xsd:restriction base="dms:DateTime"/>
      </xsd:simpleType>
    </xsd:element>
    <xsd:element name="k5f85a19a9254bc483709d4dbf407442" ma:index="14" nillable="true" ma:taxonomy="true" ma:internalName="k5f85a19a9254bc483709d4dbf407442" ma:taxonomyFieldName="hscicOrgCorporateFunction" ma:displayName="Corporate Function" ma:default="" ma:fieldId="{45f85a19-a925-4bc4-8370-9d4dbf407442}" ma:taxonomyMulti="true" ma:sspId="bb72b7f4-c981-47a4-a26e-043e4b78ebf3" ma:termSetId="e481236d-d792-4c01-bb67-9165b7203bd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16b72b2d604d459ccf7f7fae4ace43" ma:index="16" nillable="true" ma:taxonomy="true" ma:internalName="kf16b72b2d604d459ccf7f7fae4ace43" ma:taxonomyFieldName="hscicOrgOfficeLocation" ma:displayName="Office Location" ma:default="" ma:fieldId="{4f16b72b-2d60-4d45-9ccf-7f7fae4ace43}" ma:taxonomyMulti="true" ma:sspId="bb72b7f4-c981-47a4-a26e-043e4b78ebf3" ma:termSetId="5a06e8f3-eefd-4db0-81dc-7eb52882c7d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28e119d7e4440dadc57ef80e73f9ed" ma:index="18" nillable="true" ma:taxonomy="true" ma:internalName="j628e119d7e4440dadc57ef80e73f9ed" ma:taxonomyFieldName="hscicOrgPortfolioDomain" ma:displayName="Portfolio Domain" ma:default="" ma:fieldId="{3628e119-d7e4-440d-adc5-7ef80e73f9ed}" ma:taxonomyMulti="true" ma:sspId="bb72b7f4-c981-47a4-a26e-043e4b78ebf3" ma:termSetId="a0f7ef30-1e9f-4c0e-8184-db5dd75173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4ac7e37b3be48aa8418f065aeb540e0" ma:index="20" nillable="true" ma:taxonomy="true" ma:internalName="p4ac7e37b3be48aa8418f065aeb540e0" ma:taxonomyFieldName="hscicOrgProfessionalGroup" ma:displayName="Professional Group" ma:default="" ma:fieldId="{94ac7e37-b3be-48aa-8418-f065aeb540e0}" ma:taxonomyMulti="true" ma:sspId="bb72b7f4-c981-47a4-a26e-043e4b78ebf3" ma:termSetId="7ba65347-b85e-4395-970d-ce5ca96cf57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2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2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8c8bc-6c30-45e9-80ca-5109d4270dfd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9c8c5045-8277-483a-b8b4-cb4af49e8caa}" ma:internalName="TaxCatchAll" ma:showField="CatchAllData" ma:web="2e9807c8-684d-4ce2-9798-0aa295deda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9c8c5045-8277-483a-b8b4-cb4af49e8caa}" ma:internalName="TaxCatchAllLabel" ma:readOnly="true" ma:showField="CatchAllDataLabel" ma:web="2e9807c8-684d-4ce2-9798-0aa295deda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73AC04-2C65-475C-A948-CBF9FC2C3DE2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2e9807c8-684d-4ce2-9798-0aa295dedadb"/>
    <ds:schemaRef ds:uri="http://schemas.microsoft.com/office/infopath/2007/PartnerControls"/>
    <ds:schemaRef ds:uri="5668c8bc-6c30-45e9-80ca-5109d4270df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0CF5A6-9740-44D0-8DB5-5CD972C265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9807c8-684d-4ce2-9798-0aa295dedadb"/>
    <ds:schemaRef ds:uri="5668c8bc-6c30-45e9-80ca-5109d4270d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30F89A-13BC-4E0E-A318-C9885AFFC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01_NHSDigital_template_Plain_Grey_v1</Template>
  <TotalTime>405</TotalTime>
  <Words>430</Words>
  <Application>Microsoft Office PowerPoint</Application>
  <PresentationFormat>On-screen Show (16:9)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01_NHSDigital_template_Plain_Grey_v1</vt:lpstr>
      <vt:lpstr>PowerPoint Presentation</vt:lpstr>
      <vt:lpstr>Epistemology - Event Driven Interoperability</vt:lpstr>
      <vt:lpstr>Child Health EDI Characteristics</vt:lpstr>
      <vt:lpstr>Events Catalogue</vt:lpstr>
      <vt:lpstr>Events Design Authority</vt:lpstr>
      <vt:lpstr>Interop Pattern</vt:lpstr>
      <vt:lpstr>Events Management Digital Service</vt:lpstr>
      <vt:lpstr>Registration Authority</vt:lpstr>
      <vt:lpstr>Failsafe Management Service</vt:lpstr>
      <vt:lpstr>Enabling Services for ePCHR</vt:lpstr>
      <vt:lpstr>Child Health Digital Services Landscape</vt:lpstr>
      <vt:lpstr>PowerPoint Presentation</vt:lpstr>
    </vt:vector>
  </TitlesOfParts>
  <Company>Health &amp; Social Care Information Centre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Mike</dc:creator>
  <cp:lastModifiedBy>Kelly Mike</cp:lastModifiedBy>
  <cp:revision>36</cp:revision>
  <cp:lastPrinted>2014-12-18T12:02:32Z</cp:lastPrinted>
  <dcterms:created xsi:type="dcterms:W3CDTF">2016-12-02T10:49:58Z</dcterms:created>
  <dcterms:modified xsi:type="dcterms:W3CDTF">2016-12-08T09:41:48Z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0x010100F56AC1E539A90047BC30B3C9F7C85DBF009974B1B821AB36488BB2955A9F4B5285</vt:lpwstr>
  </property>
  <property fmtid="{D5CDD505-2E9C-101B-9397-08002B2CF9AE}" pid="3" name="hscicOrgProfessionalGroup">
    <vt:lpwstr/>
  </property>
  <property fmtid="{D5CDD505-2E9C-101B-9397-08002B2CF9AE}" pid="4" name="hscicOrgCorporateFunction">
    <vt:lpwstr/>
  </property>
  <property fmtid="{D5CDD505-2E9C-101B-9397-08002B2CF9AE}" pid="5" name="hscicOrgOfficeLocation">
    <vt:lpwstr/>
  </property>
  <property fmtid="{D5CDD505-2E9C-101B-9397-08002B2CF9AE}" pid="6" name="hscicOrgPortfolioDomain">
    <vt:lpwstr/>
  </property>
  <property fmtid="{D5CDD505-2E9C-101B-9397-08002B2CF9AE}" pid="7" name="hscicDocumentType">
    <vt:lpwstr>147;#Templates|aff1a68b-1933-4dcf-8d00-314af96fd52f</vt:lpwstr>
  </property>
</Properties>
</file>