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k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x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endParaRPr b="1" lang="ru-RU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675F9BB-CD7E-4B15-BE48-6C3881A58D47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/ </a:t>
            </a:r>
            <a:fld id="{7ECC7C24-251A-4079-A86B-4B74408ACF89}" type="slidecount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20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ck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ed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it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tit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le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te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xt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rm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at</a:t>
            </a:r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B9D0E91-1EB5-4925-9FB9-1EDE50A9D488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92832FDF-D1B0-4136-99AE-6BCAD4513A44}" type="slidecount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20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.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.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.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7</a:t>
            </a:r>
            <a:endParaRPr b="1" lang="ru-RU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Интерфейсы в SystemVerilog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64000" y="1233000"/>
            <a:ext cx="4333320" cy="49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5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type_i_axis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#(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WIDTH = 8);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   [WIDTH-1:0]     tdata;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                   tvalid;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                   tlast;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                   tready;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modport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master  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 tdata,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 tvalid,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 tlast,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  tready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modport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slave  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  tdata,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  tvalid,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  tlast,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 tready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endinterface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5544000" y="1296000"/>
            <a:ext cx="4392000" cy="41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Интерфейсы позволяют резко снизить количество сигналов для связи между компонентами.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Достаточно иметь только один сигнал.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modport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позволяет определить состав и направление сигналов для каждого варианта использования интерфейса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Компонент   credit_07_step1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224000" y="1152000"/>
            <a:ext cx="7505280" cy="305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credit_07_step1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  wire            reset_p,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//! 1 - reset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  wire            clk,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//! clock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type_i_axis.slave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stream_addr,   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//! Input stream with addr for RAM0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type_i_mem_rd.master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ram0_rd,               //! Interface for read from RAM0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type_i_mem_rd.master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ram1_rd,               //! Interface for read from RAM1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type_i_axis.master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stream_data              //! Output stream with data from RAM1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Подключение компонента 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695880" y="1080000"/>
            <a:ext cx="5072760" cy="36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 fifo_0_overflow =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credit_07_dut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.fifo_w4_overflow;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 fifo_1_overflow =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credit_07_dut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.fifo_out_overfow;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credit_07_step1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credit_07_dut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.reset_p            (   reset_p       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.clk                   (   clk               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.stream_addr   (   stream_addr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.ram0_rd          (   ram0_rd         ),    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.ram1_rd          (   ram1_rd       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.stream_data   (   stream_data   )    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543240" y="4951080"/>
            <a:ext cx="2762640" cy="178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cr_ram2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56x16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.reset_p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  reset_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   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.clk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  clk 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.mem_wr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  ram0_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 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.mem_rd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  ram0_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    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6201720" y="1296000"/>
            <a:ext cx="3518280" cy="106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type_i_axis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stream_addr();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type_i_axis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#(.WIDTH(16))     stream_data();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type_i_mem_rd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ram0_rd();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type_i_mem_rd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ram1_rd();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5"/>
          <p:cNvSpPr txBox="1"/>
          <p:nvPr/>
        </p:nvSpPr>
        <p:spPr>
          <a:xfrm>
            <a:off x="5616000" y="3456000"/>
            <a:ext cx="3727080" cy="364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Формирование результата теста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 begin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.....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$display("Time: %0t", $time);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 cnt_ok==test.get_max_expect &amp;&amp;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0==cnt_error &amp;&amp;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0==fifo_0_overflow &amp;&amp;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0==fifo_1_overflow)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begin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$display( "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PASSED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else begin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$display( "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FAILED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>
                <p:childTnLst>
                  <p:par>
                    <p:cTn id="179" fill="freeze">
                      <p:stCondLst>
                        <p:cond delay="indefinite"/>
                      </p:stCondLst>
                      <p:childTnLst>
                        <p:par>
                          <p:cTn id="180" fill="freeze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freeze">
                            <p:stCondLst>
                              <p:cond delay="1"/>
                            </p:stCondLst>
                            <p:childTnLst>
                              <p:par>
                                <p:cTn id="18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freeze">
                            <p:stCondLst>
                              <p:cond delay="2"/>
                            </p:stCondLst>
                            <p:childTnLst>
                              <p:par>
                                <p:cTn id="18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freeze">
                            <p:stCondLst>
                              <p:cond delay="3"/>
                            </p:stCondLst>
                            <p:childTnLst>
                              <p:par>
                                <p:cTn id="19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freeze">
                            <p:stCondLst>
                              <p:cond delay="4"/>
                            </p:stCondLst>
                            <p:childTnLst>
                              <p:par>
                                <p:cTn id="1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freeze">
                            <p:stCondLst>
                              <p:cond delay="5"/>
                            </p:stCondLst>
                            <p:childTnLst>
                              <p:par>
                                <p:cTn id="19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4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freeze">
                            <p:stCondLst>
                              <p:cond delay="6"/>
                            </p:stCondLst>
                            <p:childTnLst>
                              <p:par>
                                <p:cTn id="1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7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freeze">
                            <p:stCondLst>
                              <p:cond delay="7"/>
                            </p:stCondLst>
                            <p:childTnLst>
                              <p:par>
                                <p:cTn id="20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8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freeze">
                            <p:stCondLst>
                              <p:cond delay="8"/>
                            </p:stCondLst>
                            <p:childTnLst>
                              <p:par>
                                <p:cTn id="2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freeze">
                            <p:stCondLst>
                              <p:cond delay="9"/>
                            </p:stCondLst>
                            <p:childTnLst>
                              <p:par>
                                <p:cTn id="20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freeze">
                            <p:stCondLst>
                              <p:cond delay="10"/>
                            </p:stCondLst>
                            <p:childTnLst>
                              <p:par>
                                <p:cTn id="21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freeze">
                            <p:stCondLst>
                              <p:cond delay="11"/>
                            </p:stCondLst>
                            <p:childTnLst>
                              <p:par>
                                <p:cTn id="2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2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Тестирование   credit_07_step1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557240" y="1368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- редкие команды. FIFO не переполняется и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 проходит успешно.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792000" y="1584000"/>
            <a:ext cx="254304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 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 FAILED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 FAILED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test: 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Passed:    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Failed:       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4"/>
          <p:cNvSpPr txBox="1"/>
          <p:nvPr/>
        </p:nvSpPr>
        <p:spPr>
          <a:xfrm>
            <a:off x="4536000" y="2592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- несколько подряд идущих команд. Переполняется FIFO_0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5"/>
          <p:cNvSpPr txBox="1"/>
          <p:nvPr/>
        </p:nvSpPr>
        <p:spPr>
          <a:xfrm>
            <a:off x="4485240" y="3816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- несколько редких команд c передачей максимального пакета. Переполняется FIFO_1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6"/>
          <p:cNvSpPr txBox="1"/>
          <p:nvPr/>
        </p:nvSpPr>
        <p:spPr>
          <a:xfrm>
            <a:off x="936000" y="5328000"/>
            <a:ext cx="8784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Тестовые наборы данных созданы с учётом знания архитектуры компонента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6" dur="indefinite" restart="never" nodeType="tmRoot">
          <p:childTnLst>
            <p:seq>
              <p:cTn id="217" nodeType="mainSeq">
                <p:childTnLst>
                  <p:par>
                    <p:cTn id="218" fill="freeze">
                      <p:stCondLst>
                        <p:cond delay="indefinite"/>
                      </p:stCondLst>
                      <p:childTnLst>
                        <p:par>
                          <p:cTn id="219" fill="freeze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freeze">
                      <p:stCondLst>
                        <p:cond delay="indefinite"/>
                      </p:stCondLst>
                      <p:childTnLst>
                        <p:par>
                          <p:cTn id="223" fill="freeze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freeze">
                      <p:stCondLst>
                        <p:cond delay="indefinite"/>
                      </p:stCondLst>
                      <p:childTnLst>
                        <p:par>
                          <p:cTn id="227" fill="freeze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freeze">
                      <p:stCondLst>
                        <p:cond delay="indefinite"/>
                      </p:stCondLst>
                      <p:childTnLst>
                        <p:par>
                          <p:cTn id="231" fill="freeze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ine 1"/>
          <p:cNvSpPr/>
          <p:nvPr/>
        </p:nvSpPr>
        <p:spPr>
          <a:xfrm flipH="1">
            <a:off x="4104000" y="2520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Переполнение FIFO_A</a:t>
            </a:r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224000" y="1872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4"/>
          <p:cNvSpPr/>
          <p:nvPr/>
        </p:nvSpPr>
        <p:spPr>
          <a:xfrm>
            <a:off x="288000" y="2376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5"/>
          <p:cNvSpPr txBox="1"/>
          <p:nvPr/>
        </p:nvSpPr>
        <p:spPr>
          <a:xfrm>
            <a:off x="288000" y="2088360"/>
            <a:ext cx="561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Line 6"/>
          <p:cNvSpPr/>
          <p:nvPr/>
        </p:nvSpPr>
        <p:spPr>
          <a:xfrm>
            <a:off x="288000" y="266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7"/>
          <p:cNvSpPr/>
          <p:nvPr/>
        </p:nvSpPr>
        <p:spPr>
          <a:xfrm>
            <a:off x="129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8"/>
          <p:cNvSpPr/>
          <p:nvPr/>
        </p:nvSpPr>
        <p:spPr>
          <a:xfrm rot="13452000">
            <a:off x="126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165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0"/>
          <p:cNvSpPr/>
          <p:nvPr/>
        </p:nvSpPr>
        <p:spPr>
          <a:xfrm rot="13452000">
            <a:off x="162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1"/>
          <p:cNvSpPr/>
          <p:nvPr/>
        </p:nvSpPr>
        <p:spPr>
          <a:xfrm>
            <a:off x="201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 rot="13452000">
            <a:off x="198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Freeform 13"/>
          <p:cNvSpPr/>
          <p:nvPr/>
        </p:nvSpPr>
        <p:spPr>
          <a:xfrm>
            <a:off x="432000" y="2664000"/>
            <a:ext cx="864360" cy="576360"/>
          </a:xfrm>
          <a:custGeom>
            <a:avLst/>
            <a:gdLst/>
            <a:ahLst/>
            <a:rect l="0" t="0" r="r" b="b"/>
            <a:pathLst>
              <a:path w="2401" h="1601">
                <a:moveTo>
                  <a:pt x="0" y="0"/>
                </a:moveTo>
                <a:lnTo>
                  <a:pt x="400" y="600"/>
                </a:lnTo>
                <a:cubicBezTo>
                  <a:pt x="800" y="1600"/>
                  <a:pt x="2400" y="1400"/>
                  <a:pt x="2400" y="14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37" name="TextShape 14"/>
          <p:cNvSpPr txBox="1"/>
          <p:nvPr/>
        </p:nvSpPr>
        <p:spPr>
          <a:xfrm>
            <a:off x="288000" y="2448000"/>
            <a:ext cx="543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A_VLD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3528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6"/>
          <p:cNvSpPr/>
          <p:nvPr/>
        </p:nvSpPr>
        <p:spPr>
          <a:xfrm>
            <a:off x="3240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7"/>
          <p:cNvSpPr/>
          <p:nvPr/>
        </p:nvSpPr>
        <p:spPr>
          <a:xfrm>
            <a:off x="3816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8"/>
          <p:cNvSpPr/>
          <p:nvPr/>
        </p:nvSpPr>
        <p:spPr>
          <a:xfrm>
            <a:off x="3024000" y="1944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9"/>
          <p:cNvSpPr/>
          <p:nvPr/>
        </p:nvSpPr>
        <p:spPr>
          <a:xfrm>
            <a:off x="3024000" y="2592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20"/>
          <p:cNvSpPr/>
          <p:nvPr/>
        </p:nvSpPr>
        <p:spPr>
          <a:xfrm>
            <a:off x="2232000" y="2304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Freeform 21"/>
          <p:cNvSpPr/>
          <p:nvPr/>
        </p:nvSpPr>
        <p:spPr>
          <a:xfrm>
            <a:off x="2376000" y="2448000"/>
            <a:ext cx="864360" cy="720360"/>
          </a:xfrm>
          <a:custGeom>
            <a:avLst/>
            <a:gdLst/>
            <a:ahLst/>
            <a:rect l="0" t="0" r="r" b="b"/>
            <a:pathLst>
              <a:path w="2401" h="2001">
                <a:moveTo>
                  <a:pt x="0" y="2000"/>
                </a:moveTo>
                <a:cubicBezTo>
                  <a:pt x="600" y="400"/>
                  <a:pt x="2400" y="0"/>
                  <a:pt x="24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5" name="TextShape 22"/>
          <p:cNvSpPr txBox="1"/>
          <p:nvPr/>
        </p:nvSpPr>
        <p:spPr>
          <a:xfrm>
            <a:off x="2390400" y="1872360"/>
            <a:ext cx="5752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B_SIZE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3"/>
          <p:cNvSpPr txBox="1"/>
          <p:nvPr/>
        </p:nvSpPr>
        <p:spPr>
          <a:xfrm>
            <a:off x="2606400" y="2808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4"/>
          <p:cNvSpPr/>
          <p:nvPr/>
        </p:nvSpPr>
        <p:spPr>
          <a:xfrm>
            <a:off x="5688000" y="1800000"/>
            <a:ext cx="1008000" cy="936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M_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5"/>
          <p:cNvSpPr/>
          <p:nvPr/>
        </p:nvSpPr>
        <p:spPr>
          <a:xfrm>
            <a:off x="572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6"/>
          <p:cNvSpPr/>
          <p:nvPr/>
        </p:nvSpPr>
        <p:spPr>
          <a:xfrm rot="13452000">
            <a:off x="569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7"/>
          <p:cNvSpPr/>
          <p:nvPr/>
        </p:nvSpPr>
        <p:spPr>
          <a:xfrm>
            <a:off x="608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8"/>
          <p:cNvSpPr/>
          <p:nvPr/>
        </p:nvSpPr>
        <p:spPr>
          <a:xfrm rot="13452000">
            <a:off x="605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9"/>
          <p:cNvSpPr/>
          <p:nvPr/>
        </p:nvSpPr>
        <p:spPr>
          <a:xfrm>
            <a:off x="644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0"/>
          <p:cNvSpPr/>
          <p:nvPr/>
        </p:nvSpPr>
        <p:spPr>
          <a:xfrm rot="13452000">
            <a:off x="641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31"/>
          <p:cNvSpPr/>
          <p:nvPr/>
        </p:nvSpPr>
        <p:spPr>
          <a:xfrm>
            <a:off x="4104000" y="2016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32"/>
          <p:cNvSpPr/>
          <p:nvPr/>
        </p:nvSpPr>
        <p:spPr>
          <a:xfrm>
            <a:off x="5328000" y="2232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Freeform 33"/>
          <p:cNvSpPr/>
          <p:nvPr/>
        </p:nvSpPr>
        <p:spPr>
          <a:xfrm>
            <a:off x="5400000" y="2232000"/>
            <a:ext cx="324360" cy="936360"/>
          </a:xfrm>
          <a:custGeom>
            <a:avLst/>
            <a:gdLst/>
            <a:ahLst/>
            <a:rect l="0" t="0" r="r" b="b"/>
            <a:pathLst>
              <a:path w="901" h="2601">
                <a:moveTo>
                  <a:pt x="0" y="0"/>
                </a:moveTo>
                <a:cubicBezTo>
                  <a:pt x="0" y="1600"/>
                  <a:pt x="900" y="2600"/>
                  <a:pt x="900" y="26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57" name="CustomShape 34"/>
          <p:cNvSpPr/>
          <p:nvPr/>
        </p:nvSpPr>
        <p:spPr>
          <a:xfrm>
            <a:off x="4464000" y="1728000"/>
            <a:ext cx="86400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35"/>
          <p:cNvSpPr txBox="1"/>
          <p:nvPr/>
        </p:nvSpPr>
        <p:spPr>
          <a:xfrm>
            <a:off x="4553640" y="2160000"/>
            <a:ext cx="63036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BURST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36"/>
          <p:cNvSpPr txBox="1"/>
          <p:nvPr/>
        </p:nvSpPr>
        <p:spPr>
          <a:xfrm>
            <a:off x="4104000" y="1656000"/>
            <a:ext cx="57384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37"/>
          <p:cNvSpPr txBox="1"/>
          <p:nvPr/>
        </p:nvSpPr>
        <p:spPr>
          <a:xfrm>
            <a:off x="4104000" y="2664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8"/>
          <p:cNvSpPr/>
          <p:nvPr/>
        </p:nvSpPr>
        <p:spPr>
          <a:xfrm>
            <a:off x="7776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9"/>
          <p:cNvSpPr/>
          <p:nvPr/>
        </p:nvSpPr>
        <p:spPr>
          <a:xfrm>
            <a:off x="7488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0"/>
          <p:cNvSpPr/>
          <p:nvPr/>
        </p:nvSpPr>
        <p:spPr>
          <a:xfrm>
            <a:off x="8064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41"/>
          <p:cNvSpPr/>
          <p:nvPr/>
        </p:nvSpPr>
        <p:spPr>
          <a:xfrm>
            <a:off x="7272000" y="2016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2"/>
          <p:cNvSpPr/>
          <p:nvPr/>
        </p:nvSpPr>
        <p:spPr>
          <a:xfrm>
            <a:off x="7272000" y="2664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43"/>
          <p:cNvSpPr/>
          <p:nvPr/>
        </p:nvSpPr>
        <p:spPr>
          <a:xfrm>
            <a:off x="6696000" y="2304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Freeform 44"/>
          <p:cNvSpPr/>
          <p:nvPr/>
        </p:nvSpPr>
        <p:spPr>
          <a:xfrm>
            <a:off x="6804000" y="2448000"/>
            <a:ext cx="684360" cy="720360"/>
          </a:xfrm>
          <a:custGeom>
            <a:avLst/>
            <a:gdLst/>
            <a:ahLst/>
            <a:rect l="0" t="0" r="r" b="b"/>
            <a:pathLst>
              <a:path w="1901" h="2001">
                <a:moveTo>
                  <a:pt x="0" y="2000"/>
                </a:moveTo>
                <a:cubicBezTo>
                  <a:pt x="500" y="400"/>
                  <a:pt x="1900" y="0"/>
                  <a:pt x="19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8" name="Line 45"/>
          <p:cNvSpPr/>
          <p:nvPr/>
        </p:nvSpPr>
        <p:spPr>
          <a:xfrm>
            <a:off x="8352000" y="216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46"/>
          <p:cNvSpPr/>
          <p:nvPr/>
        </p:nvSpPr>
        <p:spPr>
          <a:xfrm flipH="1">
            <a:off x="8352000" y="252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47"/>
          <p:cNvSpPr txBox="1"/>
          <p:nvPr/>
        </p:nvSpPr>
        <p:spPr>
          <a:xfrm>
            <a:off x="8386920" y="1800360"/>
            <a:ext cx="9730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EMPTY,   DATA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48"/>
          <p:cNvSpPr txBox="1"/>
          <p:nvPr/>
        </p:nvSpPr>
        <p:spPr>
          <a:xfrm>
            <a:off x="8498160" y="2304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49"/>
          <p:cNvSpPr txBox="1"/>
          <p:nvPr/>
        </p:nvSpPr>
        <p:spPr>
          <a:xfrm>
            <a:off x="3314160" y="2664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50"/>
          <p:cNvSpPr txBox="1"/>
          <p:nvPr/>
        </p:nvSpPr>
        <p:spPr>
          <a:xfrm>
            <a:off x="7632000" y="2808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FIFO_B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1"/>
          <p:cNvSpPr/>
          <p:nvPr/>
        </p:nvSpPr>
        <p:spPr>
          <a:xfrm>
            <a:off x="432000" y="1800000"/>
            <a:ext cx="288000" cy="288360"/>
          </a:xfrm>
          <a:custGeom>
            <a:avLst/>
            <a:gdLst/>
            <a:ahLst/>
            <a:rect l="0" t="0" r="r" b="b"/>
            <a:pathLst>
              <a:path w="802" h="803">
                <a:moveTo>
                  <a:pt x="0" y="401"/>
                </a:moveTo>
                <a:lnTo>
                  <a:pt x="115" y="516"/>
                </a:lnTo>
                <a:lnTo>
                  <a:pt x="117" y="684"/>
                </a:lnTo>
                <a:lnTo>
                  <a:pt x="280" y="684"/>
                </a:lnTo>
                <a:lnTo>
                  <a:pt x="400" y="802"/>
                </a:lnTo>
                <a:lnTo>
                  <a:pt x="515" y="686"/>
                </a:lnTo>
                <a:lnTo>
                  <a:pt x="683" y="684"/>
                </a:lnTo>
                <a:lnTo>
                  <a:pt x="683" y="521"/>
                </a:lnTo>
                <a:lnTo>
                  <a:pt x="801" y="401"/>
                </a:lnTo>
                <a:lnTo>
                  <a:pt x="685" y="285"/>
                </a:lnTo>
                <a:lnTo>
                  <a:pt x="683" y="117"/>
                </a:lnTo>
                <a:lnTo>
                  <a:pt x="520" y="117"/>
                </a:lnTo>
                <a:lnTo>
                  <a:pt x="400" y="0"/>
                </a:lnTo>
                <a:lnTo>
                  <a:pt x="285" y="115"/>
                </a:lnTo>
                <a:lnTo>
                  <a:pt x="117" y="117"/>
                </a:lnTo>
                <a:lnTo>
                  <a:pt x="117" y="280"/>
                </a:lnTo>
                <a:lnTo>
                  <a:pt x="0" y="401"/>
                </a:ln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008000" y="3888000"/>
            <a:ext cx="748800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4" dur="indefinite" restart="never" nodeType="tmRoot">
          <p:childTnLst>
            <p:seq>
              <p:cTn id="235" nodeType="mainSeq">
                <p:childTnLst>
                  <p:par>
                    <p:cTn id="236" fill="freeze">
                      <p:stCondLst>
                        <p:cond delay="indefinite"/>
                      </p:stCondLst>
                      <p:childTnLst>
                        <p:par>
                          <p:cTn id="237" fill="freeze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Приостановка записи в FIFO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576000" y="2016000"/>
            <a:ext cx="4176000" cy="439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 флагов FIFO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Контролируется флаг почти заполненного FIFO или флаг заполнения половины FIFO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Уровень формирования флага FIFO должен соответствовать размеру конвейера.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После остановки записи по флагу в FIFO ещё будет записано N слов.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Разрешение записи тоже будет с задержкой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5256000" y="2016000"/>
            <a:ext cx="4176000" cy="413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 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 счётчика кредитов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Счётчик кредитов устанавливается перед узлом с конвейером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Запись останавливается сразу как только в конвейер будет записано число заданное число слов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Запись начинается сразу как только будет вычитано слово из FIFO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Два преимущества: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Производительность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Требуется FIFO меньшего размера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0" dur="indefinite" restart="never" nodeType="tmRoot">
          <p:childTnLst>
            <p:seq>
              <p:cTn id="2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4392000" y="3708000"/>
            <a:ext cx="5400000" cy="3432600"/>
          </a:xfrm>
          <a:prstGeom prst="rect">
            <a:avLst/>
          </a:prstGeom>
          <a:ln>
            <a:noFill/>
          </a:ln>
        </p:spPr>
      </p:pic>
      <p:sp>
        <p:nvSpPr>
          <p:cNvPr id="280" name="Line 1"/>
          <p:cNvSpPr/>
          <p:nvPr/>
        </p:nvSpPr>
        <p:spPr>
          <a:xfrm>
            <a:off x="2808000" y="234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2"/>
          <p:cNvSpPr/>
          <p:nvPr/>
        </p:nvSpPr>
        <p:spPr>
          <a:xfrm flipH="1">
            <a:off x="4680000" y="2556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Step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 —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Доб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авле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ние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счёт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чик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кред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итов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1980000" y="1908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M_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5"/>
          <p:cNvSpPr/>
          <p:nvPr/>
        </p:nvSpPr>
        <p:spPr>
          <a:xfrm>
            <a:off x="1044000" y="2340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6"/>
          <p:cNvSpPr txBox="1"/>
          <p:nvPr/>
        </p:nvSpPr>
        <p:spPr>
          <a:xfrm>
            <a:off x="950400" y="2016360"/>
            <a:ext cx="561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7"/>
          <p:cNvSpPr/>
          <p:nvPr/>
        </p:nvSpPr>
        <p:spPr>
          <a:xfrm>
            <a:off x="1551600" y="2700000"/>
            <a:ext cx="392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8"/>
          <p:cNvSpPr/>
          <p:nvPr/>
        </p:nvSpPr>
        <p:spPr>
          <a:xfrm>
            <a:off x="187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9"/>
          <p:cNvSpPr/>
          <p:nvPr/>
        </p:nvSpPr>
        <p:spPr>
          <a:xfrm rot="13452000">
            <a:off x="184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0"/>
          <p:cNvSpPr/>
          <p:nvPr/>
        </p:nvSpPr>
        <p:spPr>
          <a:xfrm>
            <a:off x="223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1"/>
          <p:cNvSpPr/>
          <p:nvPr/>
        </p:nvSpPr>
        <p:spPr>
          <a:xfrm rot="13452000">
            <a:off x="220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2"/>
          <p:cNvSpPr/>
          <p:nvPr/>
        </p:nvSpPr>
        <p:spPr>
          <a:xfrm>
            <a:off x="259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3"/>
          <p:cNvSpPr/>
          <p:nvPr/>
        </p:nvSpPr>
        <p:spPr>
          <a:xfrm rot="13452000">
            <a:off x="256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14"/>
          <p:cNvSpPr txBox="1"/>
          <p:nvPr/>
        </p:nvSpPr>
        <p:spPr>
          <a:xfrm>
            <a:off x="216000" y="2520000"/>
            <a:ext cx="543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A_V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4104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6"/>
          <p:cNvSpPr/>
          <p:nvPr/>
        </p:nvSpPr>
        <p:spPr>
          <a:xfrm>
            <a:off x="3816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7"/>
          <p:cNvSpPr/>
          <p:nvPr/>
        </p:nvSpPr>
        <p:spPr>
          <a:xfrm>
            <a:off x="4392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8"/>
          <p:cNvSpPr/>
          <p:nvPr/>
        </p:nvSpPr>
        <p:spPr>
          <a:xfrm>
            <a:off x="3600000" y="198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9"/>
          <p:cNvSpPr/>
          <p:nvPr/>
        </p:nvSpPr>
        <p:spPr>
          <a:xfrm>
            <a:off x="3600000" y="2628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Freeform 20"/>
          <p:cNvSpPr/>
          <p:nvPr/>
        </p:nvSpPr>
        <p:spPr>
          <a:xfrm>
            <a:off x="2952000" y="2484000"/>
            <a:ext cx="864360" cy="720360"/>
          </a:xfrm>
          <a:custGeom>
            <a:avLst/>
            <a:gdLst/>
            <a:ahLst/>
            <a:rect l="0" t="0" r="r" b="b"/>
            <a:pathLst>
              <a:path w="2401" h="2001">
                <a:moveTo>
                  <a:pt x="0" y="2000"/>
                </a:moveTo>
                <a:cubicBezTo>
                  <a:pt x="600" y="400"/>
                  <a:pt x="2400" y="0"/>
                  <a:pt x="24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00" name="TextShape 21"/>
          <p:cNvSpPr txBox="1"/>
          <p:nvPr/>
        </p:nvSpPr>
        <p:spPr>
          <a:xfrm>
            <a:off x="2966400" y="1908360"/>
            <a:ext cx="5752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B_SIZE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2"/>
          <p:cNvSpPr txBox="1"/>
          <p:nvPr/>
        </p:nvSpPr>
        <p:spPr>
          <a:xfrm>
            <a:off x="3182400" y="2844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3"/>
          <p:cNvSpPr/>
          <p:nvPr/>
        </p:nvSpPr>
        <p:spPr>
          <a:xfrm>
            <a:off x="6264000" y="1836000"/>
            <a:ext cx="1008000" cy="936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4"/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5"/>
          <p:cNvSpPr/>
          <p:nvPr/>
        </p:nvSpPr>
        <p:spPr>
          <a:xfrm rot="13452000">
            <a:off x="6270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6"/>
          <p:cNvSpPr/>
          <p:nvPr/>
        </p:nvSpPr>
        <p:spPr>
          <a:xfrm>
            <a:off x="6660000" y="3060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7"/>
          <p:cNvSpPr/>
          <p:nvPr/>
        </p:nvSpPr>
        <p:spPr>
          <a:xfrm rot="13452000">
            <a:off x="6630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8"/>
          <p:cNvSpPr/>
          <p:nvPr/>
        </p:nvSpPr>
        <p:spPr>
          <a:xfrm>
            <a:off x="7020000" y="3060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9"/>
          <p:cNvSpPr/>
          <p:nvPr/>
        </p:nvSpPr>
        <p:spPr>
          <a:xfrm rot="13452000">
            <a:off x="6990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30"/>
          <p:cNvSpPr/>
          <p:nvPr/>
        </p:nvSpPr>
        <p:spPr>
          <a:xfrm>
            <a:off x="4680000" y="2052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31"/>
          <p:cNvSpPr/>
          <p:nvPr/>
        </p:nvSpPr>
        <p:spPr>
          <a:xfrm>
            <a:off x="5904000" y="2268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Freeform 32"/>
          <p:cNvSpPr/>
          <p:nvPr/>
        </p:nvSpPr>
        <p:spPr>
          <a:xfrm>
            <a:off x="5976000" y="2268000"/>
            <a:ext cx="324360" cy="936360"/>
          </a:xfrm>
          <a:custGeom>
            <a:avLst/>
            <a:gdLst/>
            <a:ahLst/>
            <a:rect l="0" t="0" r="r" b="b"/>
            <a:pathLst>
              <a:path w="901" h="2601">
                <a:moveTo>
                  <a:pt x="0" y="0"/>
                </a:moveTo>
                <a:cubicBezTo>
                  <a:pt x="0" y="1600"/>
                  <a:pt x="900" y="2600"/>
                  <a:pt x="900" y="26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12" name="CustomShape 33"/>
          <p:cNvSpPr/>
          <p:nvPr/>
        </p:nvSpPr>
        <p:spPr>
          <a:xfrm>
            <a:off x="5040000" y="1764000"/>
            <a:ext cx="86400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34"/>
          <p:cNvSpPr txBox="1"/>
          <p:nvPr/>
        </p:nvSpPr>
        <p:spPr>
          <a:xfrm>
            <a:off x="5129640" y="2196000"/>
            <a:ext cx="63036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35"/>
          <p:cNvSpPr txBox="1"/>
          <p:nvPr/>
        </p:nvSpPr>
        <p:spPr>
          <a:xfrm>
            <a:off x="4680000" y="1692000"/>
            <a:ext cx="6408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~E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TextShape 36"/>
          <p:cNvSpPr txBox="1"/>
          <p:nvPr/>
        </p:nvSpPr>
        <p:spPr>
          <a:xfrm>
            <a:off x="4762440" y="284436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7"/>
          <p:cNvSpPr/>
          <p:nvPr/>
        </p:nvSpPr>
        <p:spPr>
          <a:xfrm>
            <a:off x="8352000" y="2052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8"/>
          <p:cNvSpPr/>
          <p:nvPr/>
        </p:nvSpPr>
        <p:spPr>
          <a:xfrm>
            <a:off x="8064000" y="2052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9"/>
          <p:cNvSpPr/>
          <p:nvPr/>
        </p:nvSpPr>
        <p:spPr>
          <a:xfrm>
            <a:off x="8640000" y="2052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40"/>
          <p:cNvSpPr/>
          <p:nvPr/>
        </p:nvSpPr>
        <p:spPr>
          <a:xfrm>
            <a:off x="7848000" y="2052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41"/>
          <p:cNvSpPr/>
          <p:nvPr/>
        </p:nvSpPr>
        <p:spPr>
          <a:xfrm>
            <a:off x="7848000" y="270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42"/>
          <p:cNvSpPr/>
          <p:nvPr/>
        </p:nvSpPr>
        <p:spPr>
          <a:xfrm>
            <a:off x="7272000" y="2340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Freeform 43"/>
          <p:cNvSpPr/>
          <p:nvPr/>
        </p:nvSpPr>
        <p:spPr>
          <a:xfrm>
            <a:off x="7380000" y="2484000"/>
            <a:ext cx="684360" cy="720360"/>
          </a:xfrm>
          <a:custGeom>
            <a:avLst/>
            <a:gdLst/>
            <a:ahLst/>
            <a:rect l="0" t="0" r="r" b="b"/>
            <a:pathLst>
              <a:path w="1901" h="2001">
                <a:moveTo>
                  <a:pt x="0" y="2000"/>
                </a:moveTo>
                <a:cubicBezTo>
                  <a:pt x="500" y="400"/>
                  <a:pt x="1900" y="0"/>
                  <a:pt x="19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23" name="Line 44"/>
          <p:cNvSpPr/>
          <p:nvPr/>
        </p:nvSpPr>
        <p:spPr>
          <a:xfrm>
            <a:off x="8928000" y="2196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45"/>
          <p:cNvSpPr/>
          <p:nvPr/>
        </p:nvSpPr>
        <p:spPr>
          <a:xfrm flipH="1">
            <a:off x="8928000" y="2556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46"/>
          <p:cNvSpPr txBox="1"/>
          <p:nvPr/>
        </p:nvSpPr>
        <p:spPr>
          <a:xfrm>
            <a:off x="8962920" y="1836360"/>
            <a:ext cx="9730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Y, 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47"/>
          <p:cNvSpPr txBox="1"/>
          <p:nvPr/>
        </p:nvSpPr>
        <p:spPr>
          <a:xfrm>
            <a:off x="9074160" y="2340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48"/>
          <p:cNvSpPr txBox="1"/>
          <p:nvPr/>
        </p:nvSpPr>
        <p:spPr>
          <a:xfrm>
            <a:off x="3890160" y="2700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49"/>
          <p:cNvSpPr txBox="1"/>
          <p:nvPr/>
        </p:nvSpPr>
        <p:spPr>
          <a:xfrm>
            <a:off x="8208000" y="2844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50"/>
          <p:cNvSpPr/>
          <p:nvPr/>
        </p:nvSpPr>
        <p:spPr>
          <a:xfrm>
            <a:off x="2088000" y="3960000"/>
            <a:ext cx="1152000" cy="100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crd0_cnt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[2:0]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51"/>
          <p:cNvSpPr/>
          <p:nvPr/>
        </p:nvSpPr>
        <p:spPr>
          <a:xfrm>
            <a:off x="864000" y="2484000"/>
            <a:ext cx="64800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31" name="Line 52"/>
          <p:cNvCxnSpPr>
            <a:stCxn id="286" idx="1"/>
          </p:cNvCxnSpPr>
          <p:nvPr/>
        </p:nvCxnSpPr>
        <p:spPr>
          <a:xfrm>
            <a:off x="1551600" y="2700000"/>
            <a:ext cx="261000" cy="540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2" name="Line 53"/>
          <p:cNvSpPr/>
          <p:nvPr/>
        </p:nvSpPr>
        <p:spPr>
          <a:xfrm>
            <a:off x="288000" y="280764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33" name="Line 54"/>
          <p:cNvCxnSpPr>
            <a:stCxn id="331" idx="2"/>
            <a:endCxn id="329" idx="1"/>
          </p:cNvCxnSpPr>
          <p:nvPr/>
        </p:nvCxnSpPr>
        <p:spPr>
          <a:xfrm>
            <a:off x="1594800" y="3150000"/>
            <a:ext cx="493560" cy="1314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4" name="TextShape 55"/>
          <p:cNvSpPr txBox="1"/>
          <p:nvPr/>
        </p:nvSpPr>
        <p:spPr>
          <a:xfrm>
            <a:off x="254520" y="4320000"/>
            <a:ext cx="8254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35" name="Line 56"/>
          <p:cNvCxnSpPr>
            <a:stCxn id="281" idx="1"/>
            <a:endCxn id="329" idx="3"/>
          </p:cNvCxnSpPr>
          <p:nvPr/>
        </p:nvCxnSpPr>
        <p:spPr>
          <a:xfrm flipH="1">
            <a:off x="3240000" y="2556000"/>
            <a:ext cx="1692360" cy="190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6" name="TextShape 57"/>
          <p:cNvSpPr txBox="1"/>
          <p:nvPr/>
        </p:nvSpPr>
        <p:spPr>
          <a:xfrm>
            <a:off x="3600000" y="3744000"/>
            <a:ext cx="9730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58"/>
          <p:cNvSpPr txBox="1"/>
          <p:nvPr/>
        </p:nvSpPr>
        <p:spPr>
          <a:xfrm>
            <a:off x="1308600" y="3600000"/>
            <a:ext cx="9259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dit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38" name="Line 59"/>
          <p:cNvCxnSpPr/>
          <p:nvPr/>
        </p:nvCxnSpPr>
        <p:spPr>
          <a:xfrm flipH="1" flipV="1">
            <a:off x="1019160" y="3152880"/>
            <a:ext cx="1000440" cy="15717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9" name="Line 60"/>
          <p:cNvSpPr/>
          <p:nvPr/>
        </p:nvSpPr>
        <p:spPr>
          <a:xfrm flipH="1">
            <a:off x="288000" y="4752000"/>
            <a:ext cx="18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TextShape 61"/>
          <p:cNvSpPr txBox="1"/>
          <p:nvPr/>
        </p:nvSpPr>
        <p:spPr>
          <a:xfrm>
            <a:off x="764280" y="4824000"/>
            <a:ext cx="13237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~crd0_cnt[2]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2" dur="indefinite" restart="never" nodeType="tmRoot">
          <p:childTnLst>
            <p:seq>
              <p:cTn id="2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Тестирование   credit_07_step2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4557240" y="1368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 -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кие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епо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лня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етс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 и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ход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ит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еш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792000" y="1584000"/>
            <a:ext cx="254304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 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 FAILED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test: 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Passed:     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Failed:      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TextShape 4"/>
          <p:cNvSpPr txBox="1"/>
          <p:nvPr/>
        </p:nvSpPr>
        <p:spPr>
          <a:xfrm>
            <a:off x="4536000" y="2592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- несколько подряд идущих команд. Переполняется FIFO_0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TextShape 5"/>
          <p:cNvSpPr txBox="1"/>
          <p:nvPr/>
        </p:nvSpPr>
        <p:spPr>
          <a:xfrm>
            <a:off x="4485240" y="3816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 -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нескол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ько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редких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 c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ачей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мальн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ого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пакета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олняет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6"/>
          <p:cNvSpPr txBox="1"/>
          <p:nvPr/>
        </p:nvSpPr>
        <p:spPr>
          <a:xfrm>
            <a:off x="936000" y="5328000"/>
            <a:ext cx="8784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ые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ры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ых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уч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ёт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ом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ия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кту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ры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4" dur="indefinite" restart="never" nodeType="tmRoot">
          <p:childTnLst>
            <p:seq>
              <p:cTn id="2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 1"/>
          <p:cNvSpPr/>
          <p:nvPr/>
        </p:nvSpPr>
        <p:spPr>
          <a:xfrm>
            <a:off x="5256000" y="1563480"/>
            <a:ext cx="144000" cy="308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2"/>
          <p:cNvSpPr/>
          <p:nvPr/>
        </p:nvSpPr>
        <p:spPr>
          <a:xfrm>
            <a:off x="2808000" y="234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3"/>
          <p:cNvSpPr/>
          <p:nvPr/>
        </p:nvSpPr>
        <p:spPr>
          <a:xfrm flipH="1">
            <a:off x="4680000" y="2556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Shape 4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Step3 — Добавление счётчика кредитов 2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1980000" y="1908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Line 6"/>
          <p:cNvSpPr/>
          <p:nvPr/>
        </p:nvSpPr>
        <p:spPr>
          <a:xfrm>
            <a:off x="1044000" y="2340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Shape 7"/>
          <p:cNvSpPr txBox="1"/>
          <p:nvPr/>
        </p:nvSpPr>
        <p:spPr>
          <a:xfrm>
            <a:off x="950400" y="2016360"/>
            <a:ext cx="561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Line 8"/>
          <p:cNvSpPr/>
          <p:nvPr/>
        </p:nvSpPr>
        <p:spPr>
          <a:xfrm>
            <a:off x="1551600" y="2700000"/>
            <a:ext cx="392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9"/>
          <p:cNvSpPr/>
          <p:nvPr/>
        </p:nvSpPr>
        <p:spPr>
          <a:xfrm>
            <a:off x="187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0"/>
          <p:cNvSpPr/>
          <p:nvPr/>
        </p:nvSpPr>
        <p:spPr>
          <a:xfrm rot="13452000">
            <a:off x="184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1"/>
          <p:cNvSpPr/>
          <p:nvPr/>
        </p:nvSpPr>
        <p:spPr>
          <a:xfrm>
            <a:off x="223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2"/>
          <p:cNvSpPr/>
          <p:nvPr/>
        </p:nvSpPr>
        <p:spPr>
          <a:xfrm rot="13452000">
            <a:off x="220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3"/>
          <p:cNvSpPr/>
          <p:nvPr/>
        </p:nvSpPr>
        <p:spPr>
          <a:xfrm>
            <a:off x="259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4"/>
          <p:cNvSpPr/>
          <p:nvPr/>
        </p:nvSpPr>
        <p:spPr>
          <a:xfrm rot="13452000">
            <a:off x="256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15"/>
          <p:cNvSpPr txBox="1"/>
          <p:nvPr/>
        </p:nvSpPr>
        <p:spPr>
          <a:xfrm>
            <a:off x="216000" y="2520000"/>
            <a:ext cx="543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A_VLD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16"/>
          <p:cNvSpPr/>
          <p:nvPr/>
        </p:nvSpPr>
        <p:spPr>
          <a:xfrm>
            <a:off x="4104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7"/>
          <p:cNvSpPr/>
          <p:nvPr/>
        </p:nvSpPr>
        <p:spPr>
          <a:xfrm>
            <a:off x="3816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8"/>
          <p:cNvSpPr/>
          <p:nvPr/>
        </p:nvSpPr>
        <p:spPr>
          <a:xfrm>
            <a:off x="4392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19"/>
          <p:cNvSpPr/>
          <p:nvPr/>
        </p:nvSpPr>
        <p:spPr>
          <a:xfrm>
            <a:off x="3600000" y="198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20"/>
          <p:cNvSpPr/>
          <p:nvPr/>
        </p:nvSpPr>
        <p:spPr>
          <a:xfrm>
            <a:off x="3600000" y="2628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Freeform 21"/>
          <p:cNvSpPr/>
          <p:nvPr/>
        </p:nvSpPr>
        <p:spPr>
          <a:xfrm>
            <a:off x="2952000" y="2484000"/>
            <a:ext cx="864360" cy="720360"/>
          </a:xfrm>
          <a:custGeom>
            <a:avLst/>
            <a:gdLst/>
            <a:ahLst/>
            <a:rect l="0" t="0" r="r" b="b"/>
            <a:pathLst>
              <a:path w="2401" h="2001">
                <a:moveTo>
                  <a:pt x="0" y="2000"/>
                </a:moveTo>
                <a:cubicBezTo>
                  <a:pt x="600" y="400"/>
                  <a:pt x="2400" y="0"/>
                  <a:pt x="24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68" name="TextShape 22"/>
          <p:cNvSpPr txBox="1"/>
          <p:nvPr/>
        </p:nvSpPr>
        <p:spPr>
          <a:xfrm>
            <a:off x="2966400" y="1908360"/>
            <a:ext cx="5752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B_SIZE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TextShape 23"/>
          <p:cNvSpPr txBox="1"/>
          <p:nvPr/>
        </p:nvSpPr>
        <p:spPr>
          <a:xfrm>
            <a:off x="3182400" y="2844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4"/>
          <p:cNvSpPr/>
          <p:nvPr/>
        </p:nvSpPr>
        <p:spPr>
          <a:xfrm>
            <a:off x="6264000" y="3060000"/>
            <a:ext cx="1008000" cy="936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5"/>
          <p:cNvSpPr/>
          <p:nvPr/>
        </p:nvSpPr>
        <p:spPr>
          <a:xfrm>
            <a:off x="6300000" y="428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6"/>
          <p:cNvSpPr/>
          <p:nvPr/>
        </p:nvSpPr>
        <p:spPr>
          <a:xfrm rot="13452000">
            <a:off x="6270120" y="432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7"/>
          <p:cNvSpPr/>
          <p:nvPr/>
        </p:nvSpPr>
        <p:spPr>
          <a:xfrm>
            <a:off x="6660000" y="428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8"/>
          <p:cNvSpPr/>
          <p:nvPr/>
        </p:nvSpPr>
        <p:spPr>
          <a:xfrm rot="13452000">
            <a:off x="6630120" y="432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9"/>
          <p:cNvSpPr/>
          <p:nvPr/>
        </p:nvSpPr>
        <p:spPr>
          <a:xfrm>
            <a:off x="7020000" y="428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0"/>
          <p:cNvSpPr/>
          <p:nvPr/>
        </p:nvSpPr>
        <p:spPr>
          <a:xfrm rot="13452000">
            <a:off x="6990120" y="432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Freeform 31"/>
          <p:cNvSpPr/>
          <p:nvPr/>
        </p:nvSpPr>
        <p:spPr>
          <a:xfrm>
            <a:off x="5940000" y="3528000"/>
            <a:ext cx="324360" cy="936360"/>
          </a:xfrm>
          <a:custGeom>
            <a:avLst/>
            <a:gdLst/>
            <a:ahLst/>
            <a:rect l="0" t="0" r="r" b="b"/>
            <a:pathLst>
              <a:path w="901" h="2601">
                <a:moveTo>
                  <a:pt x="0" y="0"/>
                </a:moveTo>
                <a:cubicBezTo>
                  <a:pt x="0" y="1600"/>
                  <a:pt x="900" y="2600"/>
                  <a:pt x="900" y="26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78" name="CustomShape 32"/>
          <p:cNvSpPr/>
          <p:nvPr/>
        </p:nvSpPr>
        <p:spPr>
          <a:xfrm>
            <a:off x="5040000" y="1764000"/>
            <a:ext cx="86400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TextShape 33"/>
          <p:cNvSpPr txBox="1"/>
          <p:nvPr/>
        </p:nvSpPr>
        <p:spPr>
          <a:xfrm>
            <a:off x="5129640" y="2196000"/>
            <a:ext cx="63036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BURST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34"/>
          <p:cNvSpPr txBox="1"/>
          <p:nvPr/>
        </p:nvSpPr>
        <p:spPr>
          <a:xfrm>
            <a:off x="4320000" y="1728000"/>
            <a:ext cx="6408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~EMPTY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TextShape 35"/>
          <p:cNvSpPr txBox="1"/>
          <p:nvPr/>
        </p:nvSpPr>
        <p:spPr>
          <a:xfrm>
            <a:off x="4762440" y="284436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36"/>
          <p:cNvSpPr/>
          <p:nvPr/>
        </p:nvSpPr>
        <p:spPr>
          <a:xfrm>
            <a:off x="8352000" y="327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7"/>
          <p:cNvSpPr/>
          <p:nvPr/>
        </p:nvSpPr>
        <p:spPr>
          <a:xfrm>
            <a:off x="8064000" y="327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8"/>
          <p:cNvSpPr/>
          <p:nvPr/>
        </p:nvSpPr>
        <p:spPr>
          <a:xfrm>
            <a:off x="8640000" y="327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39"/>
          <p:cNvSpPr/>
          <p:nvPr/>
        </p:nvSpPr>
        <p:spPr>
          <a:xfrm>
            <a:off x="7848000" y="3276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40"/>
          <p:cNvSpPr/>
          <p:nvPr/>
        </p:nvSpPr>
        <p:spPr>
          <a:xfrm>
            <a:off x="7848000" y="3924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41"/>
          <p:cNvSpPr/>
          <p:nvPr/>
        </p:nvSpPr>
        <p:spPr>
          <a:xfrm>
            <a:off x="7272000" y="3564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Freeform 42"/>
          <p:cNvSpPr/>
          <p:nvPr/>
        </p:nvSpPr>
        <p:spPr>
          <a:xfrm>
            <a:off x="7380000" y="3708000"/>
            <a:ext cx="684360" cy="720360"/>
          </a:xfrm>
          <a:custGeom>
            <a:avLst/>
            <a:gdLst/>
            <a:ahLst/>
            <a:rect l="0" t="0" r="r" b="b"/>
            <a:pathLst>
              <a:path w="1901" h="2001">
                <a:moveTo>
                  <a:pt x="0" y="2000"/>
                </a:moveTo>
                <a:cubicBezTo>
                  <a:pt x="500" y="400"/>
                  <a:pt x="1900" y="0"/>
                  <a:pt x="19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89" name="Line 43"/>
          <p:cNvSpPr/>
          <p:nvPr/>
        </p:nvSpPr>
        <p:spPr>
          <a:xfrm>
            <a:off x="8928000" y="342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44"/>
          <p:cNvSpPr/>
          <p:nvPr/>
        </p:nvSpPr>
        <p:spPr>
          <a:xfrm flipH="1">
            <a:off x="8928000" y="378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TextShape 45"/>
          <p:cNvSpPr txBox="1"/>
          <p:nvPr/>
        </p:nvSpPr>
        <p:spPr>
          <a:xfrm>
            <a:off x="8962920" y="3060360"/>
            <a:ext cx="9730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EMPTY,   DATA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TextShape 46"/>
          <p:cNvSpPr txBox="1"/>
          <p:nvPr/>
        </p:nvSpPr>
        <p:spPr>
          <a:xfrm>
            <a:off x="9226440" y="381636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TextShape 47"/>
          <p:cNvSpPr txBox="1"/>
          <p:nvPr/>
        </p:nvSpPr>
        <p:spPr>
          <a:xfrm>
            <a:off x="3890160" y="2700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48"/>
          <p:cNvSpPr txBox="1"/>
          <p:nvPr/>
        </p:nvSpPr>
        <p:spPr>
          <a:xfrm>
            <a:off x="8208000" y="4068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FIFO_B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49"/>
          <p:cNvSpPr/>
          <p:nvPr/>
        </p:nvSpPr>
        <p:spPr>
          <a:xfrm>
            <a:off x="2088000" y="3960000"/>
            <a:ext cx="1152000" cy="100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crd0_cnt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[2:0]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50"/>
          <p:cNvSpPr/>
          <p:nvPr/>
        </p:nvSpPr>
        <p:spPr>
          <a:xfrm>
            <a:off x="864000" y="2484000"/>
            <a:ext cx="64800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97" name="Line 51"/>
          <p:cNvCxnSpPr>
            <a:stCxn id="354" idx="1"/>
          </p:cNvCxnSpPr>
          <p:nvPr/>
        </p:nvCxnSpPr>
        <p:spPr>
          <a:xfrm>
            <a:off x="1551600" y="2700000"/>
            <a:ext cx="261000" cy="540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98" name="Line 52"/>
          <p:cNvSpPr/>
          <p:nvPr/>
        </p:nvSpPr>
        <p:spPr>
          <a:xfrm>
            <a:off x="288000" y="280764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9" name="Line 53"/>
          <p:cNvCxnSpPr>
            <a:stCxn id="397" idx="2"/>
            <a:endCxn id="395" idx="1"/>
          </p:cNvCxnSpPr>
          <p:nvPr/>
        </p:nvCxnSpPr>
        <p:spPr>
          <a:xfrm>
            <a:off x="1594800" y="3150000"/>
            <a:ext cx="493560" cy="1314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00" name="TextShape 54"/>
          <p:cNvSpPr txBox="1"/>
          <p:nvPr/>
        </p:nvSpPr>
        <p:spPr>
          <a:xfrm>
            <a:off x="254520" y="4320000"/>
            <a:ext cx="8254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A_RDY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01" name="Line 55"/>
          <p:cNvCxnSpPr>
            <a:stCxn id="349" idx="1"/>
            <a:endCxn id="395" idx="3"/>
          </p:cNvCxnSpPr>
          <p:nvPr/>
        </p:nvCxnSpPr>
        <p:spPr>
          <a:xfrm flipH="1">
            <a:off x="3240000" y="2556000"/>
            <a:ext cx="1692360" cy="190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02" name="TextShape 56"/>
          <p:cNvSpPr txBox="1"/>
          <p:nvPr/>
        </p:nvSpPr>
        <p:spPr>
          <a:xfrm>
            <a:off x="3600000" y="3744000"/>
            <a:ext cx="9730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credit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TextShape 57"/>
          <p:cNvSpPr txBox="1"/>
          <p:nvPr/>
        </p:nvSpPr>
        <p:spPr>
          <a:xfrm>
            <a:off x="1308600" y="3600000"/>
            <a:ext cx="9259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credit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04" name="Line 58"/>
          <p:cNvCxnSpPr/>
          <p:nvPr/>
        </p:nvCxnSpPr>
        <p:spPr>
          <a:xfrm flipH="1" flipV="1">
            <a:off x="1019160" y="3152880"/>
            <a:ext cx="1000440" cy="15717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05" name="Line 59"/>
          <p:cNvSpPr/>
          <p:nvPr/>
        </p:nvSpPr>
        <p:spPr>
          <a:xfrm flipH="1">
            <a:off x="288000" y="4752000"/>
            <a:ext cx="18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60"/>
          <p:cNvSpPr txBox="1"/>
          <p:nvPr/>
        </p:nvSpPr>
        <p:spPr>
          <a:xfrm>
            <a:off x="764280" y="4824000"/>
            <a:ext cx="13237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~crd0_cnt[2]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61"/>
          <p:cNvSpPr/>
          <p:nvPr/>
        </p:nvSpPr>
        <p:spPr>
          <a:xfrm>
            <a:off x="6768000" y="1368000"/>
            <a:ext cx="1152000" cy="100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crd1_cnt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[5:0]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TextShape 62"/>
          <p:cNvSpPr txBox="1"/>
          <p:nvPr/>
        </p:nvSpPr>
        <p:spPr>
          <a:xfrm>
            <a:off x="8496000" y="1563480"/>
            <a:ext cx="9730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credit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TextShape 63"/>
          <p:cNvSpPr txBox="1"/>
          <p:nvPr/>
        </p:nvSpPr>
        <p:spPr>
          <a:xfrm>
            <a:off x="6264000" y="2505960"/>
            <a:ext cx="9565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-N credit</a:t>
            </a:r>
            <a:endParaRPr b="1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64"/>
          <p:cNvSpPr/>
          <p:nvPr/>
        </p:nvSpPr>
        <p:spPr>
          <a:xfrm>
            <a:off x="4680000" y="1224000"/>
            <a:ext cx="64800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11" name="Line 65"/>
          <p:cNvCxnSpPr>
            <a:endCxn id="410" idx="2"/>
          </p:cNvCxnSpPr>
          <p:nvPr/>
        </p:nvCxnSpPr>
        <p:spPr>
          <a:xfrm flipV="1">
            <a:off x="4734000" y="1728000"/>
            <a:ext cx="270360" cy="4154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12" name="Line 66"/>
          <p:cNvCxnSpPr>
            <a:endCxn id="407" idx="1"/>
          </p:cNvCxnSpPr>
          <p:nvPr/>
        </p:nvCxnSpPr>
        <p:spPr>
          <a:xfrm flipV="1">
            <a:off x="5472000" y="1872000"/>
            <a:ext cx="1296360" cy="118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13" name="Line 67"/>
          <p:cNvCxnSpPr>
            <a:endCxn id="370" idx="1"/>
          </p:cNvCxnSpPr>
          <p:nvPr/>
        </p:nvCxnSpPr>
        <p:spPr>
          <a:xfrm>
            <a:off x="5472000" y="3060000"/>
            <a:ext cx="792360" cy="46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14" name="Line 68"/>
          <p:cNvSpPr/>
          <p:nvPr/>
        </p:nvSpPr>
        <p:spPr>
          <a:xfrm flipH="1" flipV="1">
            <a:off x="5328000" y="1440000"/>
            <a:ext cx="136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5" name="Line 69"/>
          <p:cNvCxnSpPr>
            <a:stCxn id="390" idx="1"/>
            <a:endCxn id="407" idx="3"/>
          </p:cNvCxnSpPr>
          <p:nvPr/>
        </p:nvCxnSpPr>
        <p:spPr>
          <a:xfrm flipH="1" flipV="1">
            <a:off x="7920000" y="1872000"/>
            <a:ext cx="1440360" cy="190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16" name="TextShape 70"/>
          <p:cNvSpPr txBox="1"/>
          <p:nvPr/>
        </p:nvSpPr>
        <p:spPr>
          <a:xfrm>
            <a:off x="2304000" y="6048000"/>
            <a:ext cx="72687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Особенность - Счётчик crd1_cnt уменьшается сразу на N кредитов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— это число слов которое надо прочитать из 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6" dur="indefinite" restart="never" nodeType="tmRoot">
          <p:childTnLst>
            <p:seq>
              <p:cTn id="2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Тестирование   credit_07_step3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4557240" y="1368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0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кие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епо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лня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ется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ход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ит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ешн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792000" y="1584000"/>
            <a:ext cx="254304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 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test: 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Passed:   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Failed:       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4"/>
          <p:cNvSpPr txBox="1"/>
          <p:nvPr/>
        </p:nvSpPr>
        <p:spPr>
          <a:xfrm>
            <a:off x="4536000" y="2592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 -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неско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лько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яд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идущ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их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нд.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яется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TextShape 5"/>
          <p:cNvSpPr txBox="1"/>
          <p:nvPr/>
        </p:nvSpPr>
        <p:spPr>
          <a:xfrm>
            <a:off x="4485240" y="3816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 -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неско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лько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редки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нд c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дачей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маль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ного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пакет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яется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TextShape 6"/>
          <p:cNvSpPr txBox="1"/>
          <p:nvPr/>
        </p:nvSpPr>
        <p:spPr>
          <a:xfrm>
            <a:off x="936000" y="5328000"/>
            <a:ext cx="8784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Тестовы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наборы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созданы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учётом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знания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архитект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уры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компоне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8" dur="indefinite" restart="never" nodeType="tmRoot">
          <p:childTnLst>
            <p:seq>
              <p:cTn id="2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ы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ц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л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Понятие счётчика кредитов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Применение интерфейсов SystemVerilog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Применение классов SystemVerilog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Применение наследования классов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Построение стенда тестирования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GitHub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2520000" y="2160000"/>
            <a:ext cx="4226760" cy="20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 примеры доступны на GitHub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0" dur="indefinite" restart="never" nodeType="tmRoot">
          <p:childTnLst>
            <p:seq>
              <p:cTn id="2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з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ч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47520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Память RAM_A содержит адрес и размер блока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Память RAM_B содержит блок данных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Входной AXI-Stream — приходит адрес памяти RAM_A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Выходной стрим — блок данных из памяти RAM_B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800000" y="1944000"/>
            <a:ext cx="1512000" cy="144000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4"/>
          <p:cNvSpPr txBox="1"/>
          <p:nvPr/>
        </p:nvSpPr>
        <p:spPr>
          <a:xfrm>
            <a:off x="2129040" y="3600000"/>
            <a:ext cx="966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800000" y="216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A0_S0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1800000" y="252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A1_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1800000" y="288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4968000" y="1620000"/>
            <a:ext cx="1512000" cy="217656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9"/>
          <p:cNvSpPr txBox="1"/>
          <p:nvPr/>
        </p:nvSpPr>
        <p:spPr>
          <a:xfrm>
            <a:off x="5297040" y="4012560"/>
            <a:ext cx="966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4968000" y="1764000"/>
            <a:ext cx="1512000" cy="576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4968000" y="2628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>
            <a:off x="4968000" y="3292560"/>
            <a:ext cx="1512000" cy="41544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648000" y="2376000"/>
            <a:ext cx="1008000" cy="720000"/>
          </a:xfrm>
          <a:custGeom>
            <a:avLst/>
            <a:gdLst/>
            <a:ahLst/>
            <a:rect l="0" t="0" r="r" b="b"/>
            <a:pathLst>
              <a:path w="2802" h="2002">
                <a:moveTo>
                  <a:pt x="0" y="500"/>
                </a:moveTo>
                <a:lnTo>
                  <a:pt x="2100" y="500"/>
                </a:lnTo>
                <a:lnTo>
                  <a:pt x="2100" y="0"/>
                </a:lnTo>
                <a:lnTo>
                  <a:pt x="2801" y="1000"/>
                </a:lnTo>
                <a:lnTo>
                  <a:pt x="2100" y="2001"/>
                </a:lnTo>
                <a:lnTo>
                  <a:pt x="210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6984000" y="2484000"/>
            <a:ext cx="1008000" cy="720000"/>
          </a:xfrm>
          <a:custGeom>
            <a:avLst/>
            <a:gdLst/>
            <a:ahLst/>
            <a:rect l="0" t="0" r="r" b="b"/>
            <a:pathLst>
              <a:path w="2802" h="2002">
                <a:moveTo>
                  <a:pt x="0" y="500"/>
                </a:moveTo>
                <a:lnTo>
                  <a:pt x="2100" y="500"/>
                </a:lnTo>
                <a:lnTo>
                  <a:pt x="2100" y="0"/>
                </a:lnTo>
                <a:lnTo>
                  <a:pt x="2801" y="1000"/>
                </a:lnTo>
                <a:lnTo>
                  <a:pt x="2100" y="2001"/>
                </a:lnTo>
                <a:lnTo>
                  <a:pt x="210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15"/>
          <p:cNvSpPr txBox="1"/>
          <p:nvPr/>
        </p:nvSpPr>
        <p:spPr>
          <a:xfrm>
            <a:off x="473040" y="3384000"/>
            <a:ext cx="122328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AXI_STREAM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16"/>
          <p:cNvSpPr txBox="1"/>
          <p:nvPr/>
        </p:nvSpPr>
        <p:spPr>
          <a:xfrm>
            <a:off x="6912720" y="3528000"/>
            <a:ext cx="122328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_ST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17"/>
          <p:cNvSpPr/>
          <p:nvPr/>
        </p:nvSpPr>
        <p:spPr>
          <a:xfrm flipV="1">
            <a:off x="3312000" y="2016000"/>
            <a:ext cx="1656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8"/>
          <p:cNvSpPr/>
          <p:nvPr/>
        </p:nvSpPr>
        <p:spPr>
          <a:xfrm>
            <a:off x="3312000" y="2664000"/>
            <a:ext cx="165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19"/>
          <p:cNvSpPr/>
          <p:nvPr/>
        </p:nvSpPr>
        <p:spPr>
          <a:xfrm>
            <a:off x="3312000" y="3024000"/>
            <a:ext cx="1656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я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0000" y="4968000"/>
            <a:ext cx="8640000" cy="157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Торговая логика формирует команду на покупку или продажу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Память RAM_A содержит адрес и размер пакета для отправки в сеть Ethernet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Память RAM_B содержит сам пакет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04000" y="2160000"/>
            <a:ext cx="1584000" cy="12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рг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808000" y="1944000"/>
            <a:ext cx="1512000" cy="144000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5"/>
          <p:cNvSpPr txBox="1"/>
          <p:nvPr/>
        </p:nvSpPr>
        <p:spPr>
          <a:xfrm>
            <a:off x="3137040" y="3600000"/>
            <a:ext cx="966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2808000" y="216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A0_S0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2808000" y="288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A1_S1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5112000" y="1620000"/>
            <a:ext cx="1512000" cy="217656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9"/>
          <p:cNvSpPr txBox="1"/>
          <p:nvPr/>
        </p:nvSpPr>
        <p:spPr>
          <a:xfrm>
            <a:off x="5441040" y="4012560"/>
            <a:ext cx="966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0"/>
          <p:cNvSpPr/>
          <p:nvPr/>
        </p:nvSpPr>
        <p:spPr>
          <a:xfrm>
            <a:off x="5112000" y="1764000"/>
            <a:ext cx="1512000" cy="576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ордер на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покупку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>
            <a:off x="5112000" y="2808000"/>
            <a:ext cx="1512000" cy="900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ордер на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продажу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12"/>
          <p:cNvSpPr/>
          <p:nvPr/>
        </p:nvSpPr>
        <p:spPr>
          <a:xfrm flipV="1">
            <a:off x="4320000" y="2016000"/>
            <a:ext cx="792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3"/>
          <p:cNvSpPr/>
          <p:nvPr/>
        </p:nvSpPr>
        <p:spPr>
          <a:xfrm>
            <a:off x="4320000" y="3024000"/>
            <a:ext cx="79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4"/>
          <p:cNvSpPr/>
          <p:nvPr/>
        </p:nvSpPr>
        <p:spPr>
          <a:xfrm>
            <a:off x="7128000" y="2088000"/>
            <a:ext cx="1584000" cy="12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Ethernet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5"/>
          <p:cNvSpPr/>
          <p:nvPr/>
        </p:nvSpPr>
        <p:spPr>
          <a:xfrm>
            <a:off x="7920000" y="3600000"/>
            <a:ext cx="1584000" cy="12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Биржа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Line 16"/>
          <p:cNvSpPr/>
          <p:nvPr/>
        </p:nvSpPr>
        <p:spPr>
          <a:xfrm>
            <a:off x="2088000" y="266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17"/>
          <p:cNvSpPr/>
          <p:nvPr/>
        </p:nvSpPr>
        <p:spPr>
          <a:xfrm>
            <a:off x="6624000" y="2592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8"/>
          <p:cNvSpPr/>
          <p:nvPr/>
        </p:nvSpPr>
        <p:spPr>
          <a:xfrm>
            <a:off x="8352000" y="3168000"/>
            <a:ext cx="216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1"/>
          <p:cNvSpPr/>
          <p:nvPr/>
        </p:nvSpPr>
        <p:spPr>
          <a:xfrm>
            <a:off x="4104000" y="2520000"/>
            <a:ext cx="504360" cy="360"/>
          </a:xfrm>
          <a:custGeom>
            <a:avLst/>
            <a:gdLst/>
            <a:ahLst/>
            <a:rect l="0" t="0" r="r" b="b"/>
            <a:pathLst>
              <a:path w="1401" h="1">
                <a:moveTo>
                  <a:pt x="1400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26" name="TextShape 2"/>
          <p:cNvSpPr txBox="1"/>
          <p:nvPr/>
        </p:nvSpPr>
        <p:spPr>
          <a:xfrm>
            <a:off x="720000" y="300960"/>
            <a:ext cx="8855640" cy="70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Микроархитектура     step1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720000" y="4680000"/>
            <a:ext cx="8640000" cy="100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Проблемы: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FIFO_A, FIFO_B — возможно переполнение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Какой должен быть размер FIFO ?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224000" y="1872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Line 5"/>
          <p:cNvSpPr/>
          <p:nvPr/>
        </p:nvSpPr>
        <p:spPr>
          <a:xfrm>
            <a:off x="288000" y="2376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6"/>
          <p:cNvSpPr txBox="1"/>
          <p:nvPr/>
        </p:nvSpPr>
        <p:spPr>
          <a:xfrm>
            <a:off x="288000" y="2088360"/>
            <a:ext cx="561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>
            <a:off x="288000" y="266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129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 rot="13452000">
            <a:off x="126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0"/>
          <p:cNvSpPr/>
          <p:nvPr/>
        </p:nvSpPr>
        <p:spPr>
          <a:xfrm>
            <a:off x="165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 rot="13452000">
            <a:off x="162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2"/>
          <p:cNvSpPr/>
          <p:nvPr/>
        </p:nvSpPr>
        <p:spPr>
          <a:xfrm>
            <a:off x="201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"/>
          <p:cNvSpPr/>
          <p:nvPr/>
        </p:nvSpPr>
        <p:spPr>
          <a:xfrm rot="13452000">
            <a:off x="198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Freeform 14"/>
          <p:cNvSpPr/>
          <p:nvPr/>
        </p:nvSpPr>
        <p:spPr>
          <a:xfrm>
            <a:off x="432000" y="2664000"/>
            <a:ext cx="864360" cy="576360"/>
          </a:xfrm>
          <a:custGeom>
            <a:avLst/>
            <a:gdLst/>
            <a:ahLst/>
            <a:rect l="0" t="0" r="r" b="b"/>
            <a:pathLst>
              <a:path w="2401" h="1601">
                <a:moveTo>
                  <a:pt x="0" y="0"/>
                </a:moveTo>
                <a:lnTo>
                  <a:pt x="400" y="600"/>
                </a:lnTo>
                <a:cubicBezTo>
                  <a:pt x="800" y="1600"/>
                  <a:pt x="2400" y="1400"/>
                  <a:pt x="2400" y="14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TextShape 15"/>
          <p:cNvSpPr txBox="1"/>
          <p:nvPr/>
        </p:nvSpPr>
        <p:spPr>
          <a:xfrm>
            <a:off x="288000" y="2448000"/>
            <a:ext cx="543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A_VLD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6"/>
          <p:cNvSpPr/>
          <p:nvPr/>
        </p:nvSpPr>
        <p:spPr>
          <a:xfrm>
            <a:off x="3528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7"/>
          <p:cNvSpPr/>
          <p:nvPr/>
        </p:nvSpPr>
        <p:spPr>
          <a:xfrm>
            <a:off x="3240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8"/>
          <p:cNvSpPr/>
          <p:nvPr/>
        </p:nvSpPr>
        <p:spPr>
          <a:xfrm>
            <a:off x="3816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9"/>
          <p:cNvSpPr/>
          <p:nvPr/>
        </p:nvSpPr>
        <p:spPr>
          <a:xfrm>
            <a:off x="3024000" y="1944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0"/>
          <p:cNvSpPr/>
          <p:nvPr/>
        </p:nvSpPr>
        <p:spPr>
          <a:xfrm>
            <a:off x="3024000" y="2592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Freeform 21"/>
          <p:cNvSpPr/>
          <p:nvPr/>
        </p:nvSpPr>
        <p:spPr>
          <a:xfrm>
            <a:off x="2232000" y="2304000"/>
            <a:ext cx="1008360" cy="360"/>
          </a:xfrm>
          <a:custGeom>
            <a:avLst/>
            <a:gdLst/>
            <a:ahLst/>
            <a:rect l="0" t="0" r="r" b="b"/>
            <a:pathLst>
              <a:path w="2801" h="1">
                <a:moveTo>
                  <a:pt x="0" y="0"/>
                </a:moveTo>
                <a:lnTo>
                  <a:pt x="28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46" name="Freeform 22"/>
          <p:cNvSpPr/>
          <p:nvPr/>
        </p:nvSpPr>
        <p:spPr>
          <a:xfrm>
            <a:off x="2376000" y="2448000"/>
            <a:ext cx="864360" cy="720360"/>
          </a:xfrm>
          <a:custGeom>
            <a:avLst/>
            <a:gdLst/>
            <a:ahLst/>
            <a:rect l="0" t="0" r="r" b="b"/>
            <a:pathLst>
              <a:path w="2401" h="2001">
                <a:moveTo>
                  <a:pt x="0" y="2000"/>
                </a:moveTo>
                <a:cubicBezTo>
                  <a:pt x="600" y="400"/>
                  <a:pt x="2400" y="0"/>
                  <a:pt x="24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7" name="TextShape 23"/>
          <p:cNvSpPr txBox="1"/>
          <p:nvPr/>
        </p:nvSpPr>
        <p:spPr>
          <a:xfrm>
            <a:off x="2390400" y="1872360"/>
            <a:ext cx="5752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B_SIZE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4"/>
          <p:cNvSpPr txBox="1"/>
          <p:nvPr/>
        </p:nvSpPr>
        <p:spPr>
          <a:xfrm>
            <a:off x="2606400" y="2808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5"/>
          <p:cNvSpPr/>
          <p:nvPr/>
        </p:nvSpPr>
        <p:spPr>
          <a:xfrm>
            <a:off x="5688000" y="1800000"/>
            <a:ext cx="1008000" cy="936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6"/>
          <p:cNvSpPr/>
          <p:nvPr/>
        </p:nvSpPr>
        <p:spPr>
          <a:xfrm>
            <a:off x="572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7"/>
          <p:cNvSpPr/>
          <p:nvPr/>
        </p:nvSpPr>
        <p:spPr>
          <a:xfrm rot="13452000">
            <a:off x="569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8"/>
          <p:cNvSpPr/>
          <p:nvPr/>
        </p:nvSpPr>
        <p:spPr>
          <a:xfrm>
            <a:off x="608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9"/>
          <p:cNvSpPr/>
          <p:nvPr/>
        </p:nvSpPr>
        <p:spPr>
          <a:xfrm rot="13452000">
            <a:off x="605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0"/>
          <p:cNvSpPr/>
          <p:nvPr/>
        </p:nvSpPr>
        <p:spPr>
          <a:xfrm>
            <a:off x="644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1"/>
          <p:cNvSpPr/>
          <p:nvPr/>
        </p:nvSpPr>
        <p:spPr>
          <a:xfrm rot="13452000">
            <a:off x="641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Freeform 32"/>
          <p:cNvSpPr/>
          <p:nvPr/>
        </p:nvSpPr>
        <p:spPr>
          <a:xfrm>
            <a:off x="4104000" y="2016000"/>
            <a:ext cx="432360" cy="360"/>
          </a:xfrm>
          <a:custGeom>
            <a:avLst/>
            <a:gdLst/>
            <a:ahLst/>
            <a:rect l="0" t="0" r="r" b="b"/>
            <a:pathLst>
              <a:path w="1201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57" name="Freeform 33"/>
          <p:cNvSpPr/>
          <p:nvPr/>
        </p:nvSpPr>
        <p:spPr>
          <a:xfrm>
            <a:off x="5328000" y="2232000"/>
            <a:ext cx="360360" cy="360"/>
          </a:xfrm>
          <a:custGeom>
            <a:avLst/>
            <a:gdLst/>
            <a:ahLst/>
            <a:rect l="0" t="0" r="r" b="b"/>
            <a:pathLst>
              <a:path w="1001" h="1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58" name="Freeform 34"/>
          <p:cNvSpPr/>
          <p:nvPr/>
        </p:nvSpPr>
        <p:spPr>
          <a:xfrm>
            <a:off x="5400000" y="2232000"/>
            <a:ext cx="324360" cy="936360"/>
          </a:xfrm>
          <a:custGeom>
            <a:avLst/>
            <a:gdLst/>
            <a:ahLst/>
            <a:rect l="0" t="0" r="r" b="b"/>
            <a:pathLst>
              <a:path w="901" h="2601">
                <a:moveTo>
                  <a:pt x="0" y="0"/>
                </a:moveTo>
                <a:cubicBezTo>
                  <a:pt x="0" y="1600"/>
                  <a:pt x="900" y="2600"/>
                  <a:pt x="900" y="26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9" name="CustomShape 35"/>
          <p:cNvSpPr/>
          <p:nvPr/>
        </p:nvSpPr>
        <p:spPr>
          <a:xfrm>
            <a:off x="4464000" y="1728000"/>
            <a:ext cx="86400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36"/>
          <p:cNvSpPr txBox="1"/>
          <p:nvPr/>
        </p:nvSpPr>
        <p:spPr>
          <a:xfrm>
            <a:off x="4553640" y="2160000"/>
            <a:ext cx="63036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BURST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37"/>
          <p:cNvSpPr txBox="1"/>
          <p:nvPr/>
        </p:nvSpPr>
        <p:spPr>
          <a:xfrm>
            <a:off x="4104000" y="1656000"/>
            <a:ext cx="57384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38"/>
          <p:cNvSpPr txBox="1"/>
          <p:nvPr/>
        </p:nvSpPr>
        <p:spPr>
          <a:xfrm>
            <a:off x="4104000" y="2664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9"/>
          <p:cNvSpPr/>
          <p:nvPr/>
        </p:nvSpPr>
        <p:spPr>
          <a:xfrm>
            <a:off x="7776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0"/>
          <p:cNvSpPr/>
          <p:nvPr/>
        </p:nvSpPr>
        <p:spPr>
          <a:xfrm>
            <a:off x="7488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1"/>
          <p:cNvSpPr/>
          <p:nvPr/>
        </p:nvSpPr>
        <p:spPr>
          <a:xfrm>
            <a:off x="8064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42"/>
          <p:cNvSpPr/>
          <p:nvPr/>
        </p:nvSpPr>
        <p:spPr>
          <a:xfrm>
            <a:off x="7272000" y="2016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43"/>
          <p:cNvSpPr/>
          <p:nvPr/>
        </p:nvSpPr>
        <p:spPr>
          <a:xfrm>
            <a:off x="7272000" y="2664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Freeform 44"/>
          <p:cNvSpPr/>
          <p:nvPr/>
        </p:nvSpPr>
        <p:spPr>
          <a:xfrm>
            <a:off x="6696000" y="2304000"/>
            <a:ext cx="792360" cy="360"/>
          </a:xfrm>
          <a:custGeom>
            <a:avLst/>
            <a:gdLst/>
            <a:ahLst/>
            <a:rect l="0" t="0" r="r" b="b"/>
            <a:pathLst>
              <a:path w="2201" h="1">
                <a:moveTo>
                  <a:pt x="0" y="0"/>
                </a:moveTo>
                <a:lnTo>
                  <a:pt x="22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69" name="Freeform 45"/>
          <p:cNvSpPr/>
          <p:nvPr/>
        </p:nvSpPr>
        <p:spPr>
          <a:xfrm>
            <a:off x="6804000" y="2448000"/>
            <a:ext cx="684360" cy="720360"/>
          </a:xfrm>
          <a:custGeom>
            <a:avLst/>
            <a:gdLst/>
            <a:ahLst/>
            <a:rect l="0" t="0" r="r" b="b"/>
            <a:pathLst>
              <a:path w="1901" h="2001">
                <a:moveTo>
                  <a:pt x="0" y="2000"/>
                </a:moveTo>
                <a:cubicBezTo>
                  <a:pt x="500" y="400"/>
                  <a:pt x="1900" y="0"/>
                  <a:pt x="19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70" name="Freeform 46"/>
          <p:cNvSpPr/>
          <p:nvPr/>
        </p:nvSpPr>
        <p:spPr>
          <a:xfrm>
            <a:off x="8352000" y="2160000"/>
            <a:ext cx="864360" cy="360"/>
          </a:xfrm>
          <a:custGeom>
            <a:avLst/>
            <a:gdLst/>
            <a:ahLst/>
            <a:rect l="0" t="0" r="r" b="b"/>
            <a:pathLst>
              <a:path w="2401" h="1">
                <a:moveTo>
                  <a:pt x="0" y="0"/>
                </a:moveTo>
                <a:lnTo>
                  <a:pt x="24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71" name="Freeform 47"/>
          <p:cNvSpPr/>
          <p:nvPr/>
        </p:nvSpPr>
        <p:spPr>
          <a:xfrm>
            <a:off x="8352000" y="2520000"/>
            <a:ext cx="864360" cy="360"/>
          </a:xfrm>
          <a:custGeom>
            <a:avLst/>
            <a:gdLst/>
            <a:ahLst/>
            <a:rect l="0" t="0" r="r" b="b"/>
            <a:pathLst>
              <a:path w="2401" h="1">
                <a:moveTo>
                  <a:pt x="2400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72" name="TextShape 48"/>
          <p:cNvSpPr txBox="1"/>
          <p:nvPr/>
        </p:nvSpPr>
        <p:spPr>
          <a:xfrm>
            <a:off x="8386920" y="1800360"/>
            <a:ext cx="9730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EMPTY,   DATA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49"/>
          <p:cNvSpPr txBox="1"/>
          <p:nvPr/>
        </p:nvSpPr>
        <p:spPr>
          <a:xfrm>
            <a:off x="8498160" y="2304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50"/>
          <p:cNvSpPr txBox="1"/>
          <p:nvPr/>
        </p:nvSpPr>
        <p:spPr>
          <a:xfrm>
            <a:off x="3314160" y="2664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51"/>
          <p:cNvSpPr txBox="1"/>
          <p:nvPr/>
        </p:nvSpPr>
        <p:spPr>
          <a:xfrm>
            <a:off x="7632000" y="2808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FIFO_B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77240" y="360000"/>
            <a:ext cx="885564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Разработка теста        step1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808000" y="1440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392000" y="1440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2808000" y="2808000"/>
            <a:ext cx="2592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CREDIT_STEP1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432000" y="1512000"/>
            <a:ext cx="1368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 RAM_A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6192000" y="1368000"/>
            <a:ext cx="1368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 RAM_B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504000" y="2736000"/>
            <a:ext cx="1368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6336000" y="2880000"/>
            <a:ext cx="1368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Freeform 9"/>
          <p:cNvSpPr/>
          <p:nvPr/>
        </p:nvSpPr>
        <p:spPr>
          <a:xfrm>
            <a:off x="1872000" y="3240000"/>
            <a:ext cx="936360" cy="360"/>
          </a:xfrm>
          <a:custGeom>
            <a:avLst/>
            <a:gdLst/>
            <a:ahLst/>
            <a:rect l="0" t="0" r="r" b="b"/>
            <a:pathLst>
              <a:path w="2601" h="1">
                <a:moveTo>
                  <a:pt x="0" y="0"/>
                </a:moveTo>
                <a:lnTo>
                  <a:pt x="26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85" name="Freeform 10"/>
          <p:cNvSpPr/>
          <p:nvPr/>
        </p:nvSpPr>
        <p:spPr>
          <a:xfrm>
            <a:off x="1800000" y="1872000"/>
            <a:ext cx="1008360" cy="360"/>
          </a:xfrm>
          <a:custGeom>
            <a:avLst/>
            <a:gdLst/>
            <a:ahLst/>
            <a:rect l="0" t="0" r="r" b="b"/>
            <a:pathLst>
              <a:path w="2801" h="1">
                <a:moveTo>
                  <a:pt x="0" y="0"/>
                </a:moveTo>
                <a:lnTo>
                  <a:pt x="28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86" name="Freeform 11"/>
          <p:cNvSpPr/>
          <p:nvPr/>
        </p:nvSpPr>
        <p:spPr>
          <a:xfrm>
            <a:off x="5400000" y="1872000"/>
            <a:ext cx="792360" cy="360"/>
          </a:xfrm>
          <a:custGeom>
            <a:avLst/>
            <a:gdLst/>
            <a:ahLst/>
            <a:rect l="0" t="0" r="r" b="b"/>
            <a:pathLst>
              <a:path w="2201" h="1">
                <a:moveTo>
                  <a:pt x="2200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87" name="Freeform 12"/>
          <p:cNvSpPr/>
          <p:nvPr/>
        </p:nvSpPr>
        <p:spPr>
          <a:xfrm>
            <a:off x="3312000" y="2376000"/>
            <a:ext cx="360" cy="432360"/>
          </a:xfrm>
          <a:custGeom>
            <a:avLst/>
            <a:gdLst/>
            <a:ahLst/>
            <a:rect l="0" t="0" r="r" b="b"/>
            <a:pathLst>
              <a:path w="1" h="1201">
                <a:moveTo>
                  <a:pt x="0" y="0"/>
                </a:moveTo>
                <a:lnTo>
                  <a:pt x="0" y="1200"/>
                </a:ln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  <a:headEnd len="med" type="triangle" w="med"/>
            <a:tailEnd len="med" type="triangle" w="med"/>
          </a:ln>
        </p:spPr>
      </p:sp>
      <p:sp>
        <p:nvSpPr>
          <p:cNvPr id="188" name="Freeform 13"/>
          <p:cNvSpPr/>
          <p:nvPr/>
        </p:nvSpPr>
        <p:spPr>
          <a:xfrm>
            <a:off x="4824000" y="2376000"/>
            <a:ext cx="360" cy="432360"/>
          </a:xfrm>
          <a:custGeom>
            <a:avLst/>
            <a:gdLst/>
            <a:ahLst/>
            <a:rect l="0" t="0" r="r" b="b"/>
            <a:pathLst>
              <a:path w="1" h="1201">
                <a:moveTo>
                  <a:pt x="0" y="0"/>
                </a:moveTo>
                <a:lnTo>
                  <a:pt x="0" y="1200"/>
                </a:ln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  <a:headEnd len="med" type="triangle" w="med"/>
            <a:tailEnd len="med" type="triangle" w="med"/>
          </a:ln>
        </p:spPr>
      </p:sp>
      <p:sp>
        <p:nvSpPr>
          <p:cNvPr id="189" name="CustomShape 14"/>
          <p:cNvSpPr/>
          <p:nvPr/>
        </p:nvSpPr>
        <p:spPr>
          <a:xfrm>
            <a:off x="7848000" y="1368000"/>
            <a:ext cx="288000" cy="936000"/>
          </a:xfrm>
          <a:custGeom>
            <a:avLst/>
            <a:gdLst/>
            <a:ahLst/>
            <a:rect l="0" t="0" r="r" b="b"/>
            <a:pathLst>
              <a:path w="802" h="2602">
                <a:moveTo>
                  <a:pt x="801" y="0"/>
                </a:moveTo>
                <a:cubicBezTo>
                  <a:pt x="6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200" y="1300"/>
                  <a:pt x="0" y="1300"/>
                </a:cubicBezTo>
                <a:cubicBezTo>
                  <a:pt x="2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600" y="2601"/>
                  <a:pt x="801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15"/>
          <p:cNvSpPr txBox="1"/>
          <p:nvPr/>
        </p:nvSpPr>
        <p:spPr>
          <a:xfrm>
            <a:off x="8256600" y="1382400"/>
            <a:ext cx="131904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 begin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16"/>
          <p:cNvSpPr txBox="1"/>
          <p:nvPr/>
        </p:nvSpPr>
        <p:spPr>
          <a:xfrm>
            <a:off x="2626560" y="4680000"/>
            <a:ext cx="356544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Объявление тестового класса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test_case_00    test(0)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92" name="Line 17"/>
          <p:cNvCxnSpPr/>
          <p:nvPr/>
        </p:nvCxnSpPr>
        <p:spPr>
          <a:xfrm flipH="1" flipV="1">
            <a:off x="1567800" y="3758760"/>
            <a:ext cx="960480" cy="11361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93" name="Line 18"/>
          <p:cNvCxnSpPr/>
          <p:nvPr/>
        </p:nvCxnSpPr>
        <p:spPr>
          <a:xfrm flipV="1">
            <a:off x="5729760" y="3883320"/>
            <a:ext cx="813600" cy="6670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94" name="Freeform 19"/>
          <p:cNvSpPr/>
          <p:nvPr/>
        </p:nvSpPr>
        <p:spPr>
          <a:xfrm>
            <a:off x="5400000" y="3240000"/>
            <a:ext cx="1008360" cy="360"/>
          </a:xfrm>
          <a:custGeom>
            <a:avLst/>
            <a:gdLst/>
            <a:ahLst/>
            <a:rect l="0" t="0" r="r" b="b"/>
            <a:pathLst>
              <a:path w="2801" h="1">
                <a:moveTo>
                  <a:pt x="0" y="0"/>
                </a:moveTo>
                <a:lnTo>
                  <a:pt x="28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77" dur="indefinite" restart="never" nodeType="tmRoot">
          <p:childTnLst>
            <p:seq>
              <p:cTn id="78" nodeType="mainSeq">
                <p:childTnLst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freeze">
                      <p:stCondLst>
                        <p:cond delay="indefinite"/>
                      </p:stCondLst>
                      <p:childTnLst>
                        <p:par>
                          <p:cTn id="104" fill="freeze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freeze">
                      <p:stCondLst>
                        <p:cond delay="indefinite"/>
                      </p:stCondLst>
                      <p:childTnLst>
                        <p:par>
                          <p:cTn id="126" fill="freeze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freeze">
                      <p:stCondLst>
                        <p:cond delay="indefinite"/>
                      </p:stCondLst>
                      <p:childTnLst>
                        <p:par>
                          <p:cTn id="130" fill="freeze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20000" y="300960"/>
            <a:ext cx="8855640" cy="92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Базовый класс   base_test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01480" y="1872000"/>
            <a:ext cx="4514760" cy="38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typedef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struct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   [7:0]   addr;    //! value for address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            delay;  //! delay after send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            last;   //! 1 - last data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type_test_input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type_test_input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test_input[128];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                max_test_input;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                current_index;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   [15:0]      ram0_data[256];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   [15:0]      ram1_data[256];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5529600" y="1670400"/>
            <a:ext cx="405468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base_test;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new(); // Инициализация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type_test_input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get_input();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5400000" y="3368880"/>
            <a:ext cx="4104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logic[15:0] 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get_ram0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int addr );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5"/>
          <p:cNvSpPr txBox="1"/>
          <p:nvPr/>
        </p:nvSpPr>
        <p:spPr>
          <a:xfrm>
            <a:off x="5472000" y="3922200"/>
            <a:ext cx="4104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type_test_expect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get_expect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6"/>
          <p:cNvSpPr txBox="1"/>
          <p:nvPr/>
        </p:nvSpPr>
        <p:spPr>
          <a:xfrm>
            <a:off x="5472000" y="4570200"/>
            <a:ext cx="4104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void 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create_expect_data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Класс  test_case_00  - формирование данных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66760" y="1548000"/>
            <a:ext cx="3520080" cy="19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test_case_00 extends base_test;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init_mode0();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init_mode1();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init_mode1();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new ( int mode 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4557240" y="1368000"/>
            <a:ext cx="5162760" cy="47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init_mode0;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ii=0; 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8'h02;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8'h08;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8'h0A;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8'h0D;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8'h02;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8'h08;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8'h0A;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8'h0D; test_input[ii].delay = 16;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8'h08; test_input[ii].delay = 16;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8'h0F; test_input[ii].delay = 16;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8'h10; test_input[ii].delay = 16;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max_test_input=ii;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360000" y="4104000"/>
            <a:ext cx="383544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 формирует массивы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ram0_data, ram1_data, test_input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этим массивам формируются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данные для подачи на вход и для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сравнения с выходом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Результат тестирования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266760" y="1548000"/>
            <a:ext cx="9525240" cy="220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общем случае недостаточно иметь один тест. Требуется группа тестов которая позволит проверить функционирование в разных условиях.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Возможно применение разных технологий.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Например скрипт на TCL  или Google Test.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Требование — запуск одиночного теста и запуск выделенной группы тестов.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 запуске группы тестов для каждого теста необходимо сохранять лог работы.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096000" y="3712680"/>
            <a:ext cx="4464000" cy="31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вывода: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 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 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 FAILED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test: 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Passed:     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Failed:      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>
                <p:childTnLst>
                  <p:par>
                    <p:cTn id="141" fill="freeze">
                      <p:stCondLst>
                        <p:cond delay="indefinite"/>
                      </p:stCondLst>
                      <p:childTnLst>
                        <p:par>
                          <p:cTn id="142" fill="freeze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freeze">
                      <p:stCondLst>
                        <p:cond delay="indefinite"/>
                      </p:stCondLst>
                      <p:childTnLst>
                        <p:par>
                          <p:cTn id="150" fill="freeze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freeze">
                      <p:stCondLst>
                        <p:cond delay="indefinite"/>
                      </p:stCondLst>
                      <p:childTnLst>
                        <p:par>
                          <p:cTn id="154" fill="freeze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freeze">
                      <p:stCondLst>
                        <p:cond delay="indefinite"/>
                      </p:stCondLst>
                      <p:childTnLst>
                        <p:par>
                          <p:cTn id="158" fill="freeze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freeze">
                      <p:stCondLst>
                        <p:cond delay="indefinite"/>
                      </p:stCondLst>
                      <p:childTnLst>
                        <p:par>
                          <p:cTn id="162" fill="freeze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freeze">
                      <p:stCondLst>
                        <p:cond delay="indefinite"/>
                      </p:stCondLst>
                      <p:childTnLst>
                        <p:par>
                          <p:cTn id="166" fill="freeze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freeze">
                      <p:stCondLst>
                        <p:cond delay="indefinite"/>
                      </p:stCondLst>
                      <p:childTnLst>
                        <p:par>
                          <p:cTn id="170" fill="freeze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2021-04-13T22:23:47Z</dcterms:created>
  <dc:creator/>
  <dc:description/>
  <dc:language>ru-RU</dc:language>
  <cp:lastModifiedBy/>
  <dcterms:modified xsi:type="dcterms:W3CDTF">2021-04-14T20:59:09Z</dcterms:modified>
  <cp:revision>7</cp:revision>
  <dc:subject/>
  <dc:title/>
</cp:coreProperties>
</file>