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endParaRPr b="1" lang="ru-RU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ru-RU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4B858A-8A44-4DAD-8B6B-6BC3BE89E14E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B769434B-91F8-463E-93AD-ACF6CFEFF179}" type="slidecount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23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50651E6-FB1D-4072-B898-72927BC2375D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EA30DE5F-D34E-445F-B03F-89D44AB27B5F}" type="slidecount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23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ер 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2.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1.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1.</a:t>
            </a:r>
            <a:r>
              <a:rPr b="1" lang="ru-RU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7</a:t>
            </a:r>
            <a:endParaRPr b="1" lang="ru-RU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ф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й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ы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y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4000" y="1233000"/>
            <a:ext cx="4333320" cy="49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erf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</a:t>
            </a:r>
            <a:r>
              <a:rPr b="1" lang="ru-RU" sz="1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e_i</a:t>
            </a:r>
            <a:r>
              <a:rPr b="1" lang="ru-RU" sz="1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_a</a:t>
            </a:r>
            <a:r>
              <a:rPr b="1" lang="ru-RU" sz="1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#(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1:0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lid;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 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lid,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lid,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st,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5544000" y="1296000"/>
            <a:ext cx="4392000" cy="41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ю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7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224000" y="1152000"/>
            <a:ext cx="7505280" cy="305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ю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95880" y="1080000"/>
            <a:ext cx="5072760" cy="36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543240" y="4951080"/>
            <a:ext cx="2762640" cy="178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cr_ram256x16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.reset_p       (   reset_p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.clk               (   clk          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.mem_wr      (   ram0_wr   ),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.mem_rd      (   ram0_rd    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6201720" y="1296000"/>
            <a:ext cx="3518280" cy="10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stream_addr();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type_i_axis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#(.WIDTH(16))     stream_data();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type_i_mem_rd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ram0_rd();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type_i_mem_rd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ram1_rd();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5"/>
          <p:cNvSpPr txBox="1"/>
          <p:nvPr/>
        </p:nvSpPr>
        <p:spPr>
          <a:xfrm>
            <a:off x="5616000" y="3456000"/>
            <a:ext cx="3727080" cy="364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ьт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y(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e: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",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=f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rfl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=f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rfl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y(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y(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>
                <p:childTnLst>
                  <p:par>
                    <p:cTn id="179" fill="freeze">
                      <p:stCondLst>
                        <p:cond delay="indefinite"/>
                      </p:stCondLst>
                      <p:childTnLst>
                        <p:par>
                          <p:cTn id="180" fill="freeze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freeze">
                            <p:stCondLst>
                              <p:cond delay="1"/>
                            </p:stCondLst>
                            <p:childTnLst>
                              <p:par>
                                <p:cTn id="1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freeze">
                            <p:stCondLst>
                              <p:cond delay="2"/>
                            </p:stCondLst>
                            <p:childTnLst>
                              <p:par>
                                <p:cTn id="18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freeze">
                            <p:stCondLst>
                              <p:cond delay="3"/>
                            </p:stCondLst>
                            <p:childTnLst>
                              <p:par>
                                <p:cTn id="1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freeze">
                            <p:stCondLst>
                              <p:cond delay="4"/>
                            </p:stCondLst>
                            <p:childTnLst>
                              <p:par>
                                <p:cTn id="1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freeze">
                            <p:stCondLst>
                              <p:cond delay="5"/>
                            </p:stCondLst>
                            <p:childTnLst>
                              <p:par>
                                <p:cTn id="1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4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freeze">
                            <p:stCondLst>
                              <p:cond delay="6"/>
                            </p:stCondLst>
                            <p:childTnLst>
                              <p:par>
                                <p:cTn id="1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7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freeze">
                            <p:stCondLst>
                              <p:cond delay="7"/>
                            </p:stCondLst>
                            <p:childTnLst>
                              <p:par>
                                <p:cTn id="20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8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freeze">
                            <p:stCondLst>
                              <p:cond delay="8"/>
                            </p:stCondLst>
                            <p:childTnLst>
                              <p:par>
                                <p:cTn id="2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freeze">
                            <p:stCondLst>
                              <p:cond delay="9"/>
                            </p:stCondLst>
                            <p:childTnLst>
                              <p:par>
                                <p:cTn id="20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freeze">
                            <p:stCondLst>
                              <p:cond delay="10"/>
                            </p:stCondLst>
                            <p:childTnLst>
                              <p:par>
                                <p:cTn id="2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freeze">
                            <p:stCondLst>
                              <p:cond delay="11"/>
                            </p:stCondLst>
                            <p:childTnLst>
                              <p:par>
                                <p:cTn id="2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7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- редкие команды. FIFO не переполняется и тест проходит успешно.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t: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d: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- несколько подряд идущих команд. Переполняется FIFO_0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- несколько редких команд c передачей максимального пакета. Переполняется FIFO_1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Тестовые наборы данных созданы с учётом знания архитектуры компонента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6" dur="indefinite" restart="never" nodeType="tmRoot">
          <p:childTnLst>
            <p:seq>
              <p:cTn id="217" nodeType="mainSeq">
                <p:childTnLst>
                  <p:par>
                    <p:cTn id="218" fill="freeze">
                      <p:stCondLst>
                        <p:cond delay="indefinite"/>
                      </p:stCondLst>
                      <p:childTnLst>
                        <p:par>
                          <p:cTn id="219" fill="freeze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freeze">
                      <p:stCondLst>
                        <p:cond delay="indefinite"/>
                      </p:stCondLst>
                      <p:childTnLst>
                        <p:par>
                          <p:cTn id="223" fill="freeze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freeze">
                      <p:stCondLst>
                        <p:cond delay="indefinite"/>
                      </p:stCondLst>
                      <p:childTnLst>
                        <p:par>
                          <p:cTn id="227" fill="freeze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freeze">
                      <p:stCondLst>
                        <p:cond delay="indefinite"/>
                      </p:stCondLst>
                      <p:childTnLst>
                        <p:par>
                          <p:cTn id="231" fill="freeze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ne 1"/>
          <p:cNvSpPr/>
          <p:nvPr/>
        </p:nvSpPr>
        <p:spPr>
          <a:xfrm flipH="1">
            <a:off x="4104000" y="2520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ре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лн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ен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ие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O_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</a:t>
            </a:r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224000" y="1872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4"/>
          <p:cNvSpPr/>
          <p:nvPr/>
        </p:nvSpPr>
        <p:spPr>
          <a:xfrm>
            <a:off x="288000" y="237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288000" y="2088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6"/>
          <p:cNvSpPr/>
          <p:nvPr/>
        </p:nvSpPr>
        <p:spPr>
          <a:xfrm>
            <a:off x="288000" y="266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"/>
          <p:cNvSpPr/>
          <p:nvPr/>
        </p:nvSpPr>
        <p:spPr>
          <a:xfrm>
            <a:off x="129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 rot="13452000">
            <a:off x="126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165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 rot="13452000">
            <a:off x="162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1"/>
          <p:cNvSpPr/>
          <p:nvPr/>
        </p:nvSpPr>
        <p:spPr>
          <a:xfrm>
            <a:off x="201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 rot="13452000">
            <a:off x="198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Freeform 13"/>
          <p:cNvSpPr/>
          <p:nvPr/>
        </p:nvSpPr>
        <p:spPr>
          <a:xfrm>
            <a:off x="432000" y="2664000"/>
            <a:ext cx="864360" cy="576360"/>
          </a:xfrm>
          <a:custGeom>
            <a:avLst/>
            <a:gdLst/>
            <a:ahLst/>
            <a:rect l="0" t="0" r="r" b="b"/>
            <a:pathLst>
              <a:path w="2401" h="1601">
                <a:moveTo>
                  <a:pt x="0" y="0"/>
                </a:moveTo>
                <a:lnTo>
                  <a:pt x="400" y="600"/>
                </a:lnTo>
                <a:cubicBezTo>
                  <a:pt x="800" y="1600"/>
                  <a:pt x="2400" y="1400"/>
                  <a:pt x="2400" y="14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7" name="TextShape 14"/>
          <p:cNvSpPr txBox="1"/>
          <p:nvPr/>
        </p:nvSpPr>
        <p:spPr>
          <a:xfrm>
            <a:off x="288000" y="2448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3528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"/>
          <p:cNvSpPr/>
          <p:nvPr/>
        </p:nvSpPr>
        <p:spPr>
          <a:xfrm>
            <a:off x="3240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7"/>
          <p:cNvSpPr/>
          <p:nvPr/>
        </p:nvSpPr>
        <p:spPr>
          <a:xfrm>
            <a:off x="3816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8"/>
          <p:cNvSpPr/>
          <p:nvPr/>
        </p:nvSpPr>
        <p:spPr>
          <a:xfrm>
            <a:off x="3024000" y="194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9"/>
          <p:cNvSpPr/>
          <p:nvPr/>
        </p:nvSpPr>
        <p:spPr>
          <a:xfrm>
            <a:off x="3024000" y="2592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0"/>
          <p:cNvSpPr/>
          <p:nvPr/>
        </p:nvSpPr>
        <p:spPr>
          <a:xfrm>
            <a:off x="2232000" y="2304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Freeform 21"/>
          <p:cNvSpPr/>
          <p:nvPr/>
        </p:nvSpPr>
        <p:spPr>
          <a:xfrm>
            <a:off x="2376000" y="2448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5" name="TextShape 22"/>
          <p:cNvSpPr txBox="1"/>
          <p:nvPr/>
        </p:nvSpPr>
        <p:spPr>
          <a:xfrm>
            <a:off x="2390400" y="1872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3"/>
          <p:cNvSpPr txBox="1"/>
          <p:nvPr/>
        </p:nvSpPr>
        <p:spPr>
          <a:xfrm>
            <a:off x="2606400" y="2808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4"/>
          <p:cNvSpPr/>
          <p:nvPr/>
        </p:nvSpPr>
        <p:spPr>
          <a:xfrm>
            <a:off x="5688000" y="180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5"/>
          <p:cNvSpPr/>
          <p:nvPr/>
        </p:nvSpPr>
        <p:spPr>
          <a:xfrm>
            <a:off x="572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6"/>
          <p:cNvSpPr/>
          <p:nvPr/>
        </p:nvSpPr>
        <p:spPr>
          <a:xfrm rot="13452000">
            <a:off x="569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7"/>
          <p:cNvSpPr/>
          <p:nvPr/>
        </p:nvSpPr>
        <p:spPr>
          <a:xfrm>
            <a:off x="608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8"/>
          <p:cNvSpPr/>
          <p:nvPr/>
        </p:nvSpPr>
        <p:spPr>
          <a:xfrm rot="13452000">
            <a:off x="605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9"/>
          <p:cNvSpPr/>
          <p:nvPr/>
        </p:nvSpPr>
        <p:spPr>
          <a:xfrm>
            <a:off x="644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0"/>
          <p:cNvSpPr/>
          <p:nvPr/>
        </p:nvSpPr>
        <p:spPr>
          <a:xfrm rot="13452000">
            <a:off x="641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31"/>
          <p:cNvSpPr/>
          <p:nvPr/>
        </p:nvSpPr>
        <p:spPr>
          <a:xfrm>
            <a:off x="4104000" y="2016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32"/>
          <p:cNvSpPr/>
          <p:nvPr/>
        </p:nvSpPr>
        <p:spPr>
          <a:xfrm>
            <a:off x="5328000" y="2232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Freeform 33"/>
          <p:cNvSpPr/>
          <p:nvPr/>
        </p:nvSpPr>
        <p:spPr>
          <a:xfrm>
            <a:off x="5400000" y="2232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7" name="CustomShape 34"/>
          <p:cNvSpPr/>
          <p:nvPr/>
        </p:nvSpPr>
        <p:spPr>
          <a:xfrm>
            <a:off x="4464000" y="1728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35"/>
          <p:cNvSpPr txBox="1"/>
          <p:nvPr/>
        </p:nvSpPr>
        <p:spPr>
          <a:xfrm>
            <a:off x="4553640" y="2160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BURST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36"/>
          <p:cNvSpPr txBox="1"/>
          <p:nvPr/>
        </p:nvSpPr>
        <p:spPr>
          <a:xfrm>
            <a:off x="4104000" y="1656000"/>
            <a:ext cx="57384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37"/>
          <p:cNvSpPr txBox="1"/>
          <p:nvPr/>
        </p:nvSpPr>
        <p:spPr>
          <a:xfrm>
            <a:off x="4104000" y="266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8"/>
          <p:cNvSpPr/>
          <p:nvPr/>
        </p:nvSpPr>
        <p:spPr>
          <a:xfrm>
            <a:off x="7776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9"/>
          <p:cNvSpPr/>
          <p:nvPr/>
        </p:nvSpPr>
        <p:spPr>
          <a:xfrm>
            <a:off x="7488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0"/>
          <p:cNvSpPr/>
          <p:nvPr/>
        </p:nvSpPr>
        <p:spPr>
          <a:xfrm>
            <a:off x="8064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41"/>
          <p:cNvSpPr/>
          <p:nvPr/>
        </p:nvSpPr>
        <p:spPr>
          <a:xfrm>
            <a:off x="7272000" y="201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2"/>
          <p:cNvSpPr/>
          <p:nvPr/>
        </p:nvSpPr>
        <p:spPr>
          <a:xfrm>
            <a:off x="7272000" y="266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43"/>
          <p:cNvSpPr/>
          <p:nvPr/>
        </p:nvSpPr>
        <p:spPr>
          <a:xfrm>
            <a:off x="6696000" y="2304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Freeform 44"/>
          <p:cNvSpPr/>
          <p:nvPr/>
        </p:nvSpPr>
        <p:spPr>
          <a:xfrm>
            <a:off x="6804000" y="244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8" name="Line 45"/>
          <p:cNvSpPr/>
          <p:nvPr/>
        </p:nvSpPr>
        <p:spPr>
          <a:xfrm>
            <a:off x="8352000" y="216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46"/>
          <p:cNvSpPr/>
          <p:nvPr/>
        </p:nvSpPr>
        <p:spPr>
          <a:xfrm flipH="1">
            <a:off x="8352000" y="252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47"/>
          <p:cNvSpPr txBox="1"/>
          <p:nvPr/>
        </p:nvSpPr>
        <p:spPr>
          <a:xfrm>
            <a:off x="8386920" y="180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48"/>
          <p:cNvSpPr txBox="1"/>
          <p:nvPr/>
        </p:nvSpPr>
        <p:spPr>
          <a:xfrm>
            <a:off x="8498160" y="230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49"/>
          <p:cNvSpPr txBox="1"/>
          <p:nvPr/>
        </p:nvSpPr>
        <p:spPr>
          <a:xfrm>
            <a:off x="3314160" y="2664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50"/>
          <p:cNvSpPr txBox="1"/>
          <p:nvPr/>
        </p:nvSpPr>
        <p:spPr>
          <a:xfrm>
            <a:off x="7632000" y="280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1"/>
          <p:cNvSpPr/>
          <p:nvPr/>
        </p:nvSpPr>
        <p:spPr>
          <a:xfrm>
            <a:off x="432000" y="1800000"/>
            <a:ext cx="288000" cy="288360"/>
          </a:xfrm>
          <a:custGeom>
            <a:avLst/>
            <a:gdLst/>
            <a:ahLst/>
            <a:rect l="0" t="0" r="r" b="b"/>
            <a:pathLst>
              <a:path w="802" h="803">
                <a:moveTo>
                  <a:pt x="0" y="401"/>
                </a:moveTo>
                <a:lnTo>
                  <a:pt x="115" y="516"/>
                </a:lnTo>
                <a:lnTo>
                  <a:pt x="117" y="684"/>
                </a:lnTo>
                <a:lnTo>
                  <a:pt x="280" y="684"/>
                </a:lnTo>
                <a:lnTo>
                  <a:pt x="400" y="802"/>
                </a:lnTo>
                <a:lnTo>
                  <a:pt x="515" y="686"/>
                </a:lnTo>
                <a:lnTo>
                  <a:pt x="683" y="684"/>
                </a:lnTo>
                <a:lnTo>
                  <a:pt x="683" y="521"/>
                </a:lnTo>
                <a:lnTo>
                  <a:pt x="801" y="401"/>
                </a:lnTo>
                <a:lnTo>
                  <a:pt x="685" y="285"/>
                </a:lnTo>
                <a:lnTo>
                  <a:pt x="683" y="117"/>
                </a:lnTo>
                <a:lnTo>
                  <a:pt x="520" y="117"/>
                </a:lnTo>
                <a:lnTo>
                  <a:pt x="400" y="0"/>
                </a:lnTo>
                <a:lnTo>
                  <a:pt x="285" y="115"/>
                </a:lnTo>
                <a:lnTo>
                  <a:pt x="117" y="117"/>
                </a:lnTo>
                <a:lnTo>
                  <a:pt x="117" y="280"/>
                </a:lnTo>
                <a:lnTo>
                  <a:pt x="0" y="401"/>
                </a:ln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008000" y="3888000"/>
            <a:ext cx="748800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4" dur="indefinite" restart="never" nodeType="tmRoot">
          <p:childTnLst>
            <p:seq>
              <p:cTn id="235" nodeType="mainSeq">
                <p:childTnLst>
                  <p:par>
                    <p:cTn id="236" fill="freeze">
                      <p:stCondLst>
                        <p:cond delay="indefinite"/>
                      </p:stCondLst>
                      <p:childTnLst>
                        <p:par>
                          <p:cTn id="237" fill="freeze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Приостановка записи в FIFO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576000" y="2016000"/>
            <a:ext cx="4176000" cy="439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флагов FIFO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Контролируется флаг почти заполненного FIFO или флаг заполнения половины FIFO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Уровень формирования флага FIFO должен соответствовать размеру конвейера.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 остановки записи по флагу в FIFO ещё будет записано N слов.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Разрешение записи тоже будет с задержкой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5256000" y="2016000"/>
            <a:ext cx="4176000" cy="41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счётчика кредитов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Счётчик кредитов устанавливается перед узлом с конвейером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останавливается сразу как только в конвейер будет записано число заданное число слов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начинается сразу как только будет вычитано слово из FIFO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Два преимущества: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Производительность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Требуется FIFO меньшего размера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0" dur="indefinite" restart="never" nodeType="tmRoot">
          <p:childTnLst>
            <p:seq>
              <p:cTn id="2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4392000" y="3708000"/>
            <a:ext cx="5400000" cy="3432600"/>
          </a:xfrm>
          <a:prstGeom prst="rect">
            <a:avLst/>
          </a:prstGeom>
          <a:ln>
            <a:noFill/>
          </a:ln>
        </p:spPr>
      </p:pic>
      <p:sp>
        <p:nvSpPr>
          <p:cNvPr id="280" name="Line 1"/>
          <p:cNvSpPr/>
          <p:nvPr/>
        </p:nvSpPr>
        <p:spPr>
          <a:xfrm>
            <a:off x="2808000" y="23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2"/>
          <p:cNvSpPr/>
          <p:nvPr/>
        </p:nvSpPr>
        <p:spPr>
          <a:xfrm flipH="1">
            <a:off x="4680000" y="2556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Step2 — Добавление счётчика кредитов 1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1980000" y="1908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5"/>
          <p:cNvSpPr/>
          <p:nvPr/>
        </p:nvSpPr>
        <p:spPr>
          <a:xfrm>
            <a:off x="1044000" y="234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6"/>
          <p:cNvSpPr txBox="1"/>
          <p:nvPr/>
        </p:nvSpPr>
        <p:spPr>
          <a:xfrm>
            <a:off x="950400" y="2016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7"/>
          <p:cNvSpPr/>
          <p:nvPr/>
        </p:nvSpPr>
        <p:spPr>
          <a:xfrm>
            <a:off x="1551600" y="2700000"/>
            <a:ext cx="392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8"/>
          <p:cNvSpPr/>
          <p:nvPr/>
        </p:nvSpPr>
        <p:spPr>
          <a:xfrm>
            <a:off x="187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"/>
          <p:cNvSpPr/>
          <p:nvPr/>
        </p:nvSpPr>
        <p:spPr>
          <a:xfrm rot="13452000">
            <a:off x="184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0"/>
          <p:cNvSpPr/>
          <p:nvPr/>
        </p:nvSpPr>
        <p:spPr>
          <a:xfrm>
            <a:off x="223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1"/>
          <p:cNvSpPr/>
          <p:nvPr/>
        </p:nvSpPr>
        <p:spPr>
          <a:xfrm rot="13452000">
            <a:off x="220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259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3"/>
          <p:cNvSpPr/>
          <p:nvPr/>
        </p:nvSpPr>
        <p:spPr>
          <a:xfrm rot="13452000">
            <a:off x="256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14"/>
          <p:cNvSpPr txBox="1"/>
          <p:nvPr/>
        </p:nvSpPr>
        <p:spPr>
          <a:xfrm>
            <a:off x="216000" y="2520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4104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6"/>
          <p:cNvSpPr/>
          <p:nvPr/>
        </p:nvSpPr>
        <p:spPr>
          <a:xfrm>
            <a:off x="3816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7"/>
          <p:cNvSpPr/>
          <p:nvPr/>
        </p:nvSpPr>
        <p:spPr>
          <a:xfrm>
            <a:off x="4392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8"/>
          <p:cNvSpPr/>
          <p:nvPr/>
        </p:nvSpPr>
        <p:spPr>
          <a:xfrm>
            <a:off x="3600000" y="1980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9"/>
          <p:cNvSpPr/>
          <p:nvPr/>
        </p:nvSpPr>
        <p:spPr>
          <a:xfrm>
            <a:off x="3600000" y="2628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Freeform 20"/>
          <p:cNvSpPr/>
          <p:nvPr/>
        </p:nvSpPr>
        <p:spPr>
          <a:xfrm>
            <a:off x="2952000" y="2484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00" name="TextShape 21"/>
          <p:cNvSpPr txBox="1"/>
          <p:nvPr/>
        </p:nvSpPr>
        <p:spPr>
          <a:xfrm>
            <a:off x="2966400" y="1908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2"/>
          <p:cNvSpPr txBox="1"/>
          <p:nvPr/>
        </p:nvSpPr>
        <p:spPr>
          <a:xfrm>
            <a:off x="3182400" y="2844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3"/>
          <p:cNvSpPr/>
          <p:nvPr/>
        </p:nvSpPr>
        <p:spPr>
          <a:xfrm>
            <a:off x="6264000" y="1836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4"/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5"/>
          <p:cNvSpPr/>
          <p:nvPr/>
        </p:nvSpPr>
        <p:spPr>
          <a:xfrm rot="13452000">
            <a:off x="6270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6"/>
          <p:cNvSpPr/>
          <p:nvPr/>
        </p:nvSpPr>
        <p:spPr>
          <a:xfrm>
            <a:off x="6660000" y="3060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7"/>
          <p:cNvSpPr/>
          <p:nvPr/>
        </p:nvSpPr>
        <p:spPr>
          <a:xfrm rot="13452000">
            <a:off x="6630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8"/>
          <p:cNvSpPr/>
          <p:nvPr/>
        </p:nvSpPr>
        <p:spPr>
          <a:xfrm>
            <a:off x="7020000" y="3060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9"/>
          <p:cNvSpPr/>
          <p:nvPr/>
        </p:nvSpPr>
        <p:spPr>
          <a:xfrm rot="13452000">
            <a:off x="6990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30"/>
          <p:cNvSpPr/>
          <p:nvPr/>
        </p:nvSpPr>
        <p:spPr>
          <a:xfrm>
            <a:off x="4680000" y="2052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31"/>
          <p:cNvSpPr/>
          <p:nvPr/>
        </p:nvSpPr>
        <p:spPr>
          <a:xfrm>
            <a:off x="5904000" y="2268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Freeform 32"/>
          <p:cNvSpPr/>
          <p:nvPr/>
        </p:nvSpPr>
        <p:spPr>
          <a:xfrm>
            <a:off x="5976000" y="2268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12" name="CustomShape 33"/>
          <p:cNvSpPr/>
          <p:nvPr/>
        </p:nvSpPr>
        <p:spPr>
          <a:xfrm>
            <a:off x="5040000" y="1764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34"/>
          <p:cNvSpPr txBox="1"/>
          <p:nvPr/>
        </p:nvSpPr>
        <p:spPr>
          <a:xfrm>
            <a:off x="5129640" y="2196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BURST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35"/>
          <p:cNvSpPr txBox="1"/>
          <p:nvPr/>
        </p:nvSpPr>
        <p:spPr>
          <a:xfrm>
            <a:off x="4680000" y="1692000"/>
            <a:ext cx="6408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36"/>
          <p:cNvSpPr txBox="1"/>
          <p:nvPr/>
        </p:nvSpPr>
        <p:spPr>
          <a:xfrm>
            <a:off x="4762440" y="2844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7"/>
          <p:cNvSpPr/>
          <p:nvPr/>
        </p:nvSpPr>
        <p:spPr>
          <a:xfrm>
            <a:off x="8352000" y="2052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8"/>
          <p:cNvSpPr/>
          <p:nvPr/>
        </p:nvSpPr>
        <p:spPr>
          <a:xfrm>
            <a:off x="8064000" y="2052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9"/>
          <p:cNvSpPr/>
          <p:nvPr/>
        </p:nvSpPr>
        <p:spPr>
          <a:xfrm>
            <a:off x="8640000" y="2052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40"/>
          <p:cNvSpPr/>
          <p:nvPr/>
        </p:nvSpPr>
        <p:spPr>
          <a:xfrm>
            <a:off x="7848000" y="2052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41"/>
          <p:cNvSpPr/>
          <p:nvPr/>
        </p:nvSpPr>
        <p:spPr>
          <a:xfrm>
            <a:off x="7848000" y="2700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42"/>
          <p:cNvSpPr/>
          <p:nvPr/>
        </p:nvSpPr>
        <p:spPr>
          <a:xfrm>
            <a:off x="7272000" y="2340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Freeform 43"/>
          <p:cNvSpPr/>
          <p:nvPr/>
        </p:nvSpPr>
        <p:spPr>
          <a:xfrm>
            <a:off x="7380000" y="2484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23" name="Line 44"/>
          <p:cNvSpPr/>
          <p:nvPr/>
        </p:nvSpPr>
        <p:spPr>
          <a:xfrm>
            <a:off x="8928000" y="2196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45"/>
          <p:cNvSpPr/>
          <p:nvPr/>
        </p:nvSpPr>
        <p:spPr>
          <a:xfrm flipH="1">
            <a:off x="8928000" y="2556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46"/>
          <p:cNvSpPr txBox="1"/>
          <p:nvPr/>
        </p:nvSpPr>
        <p:spPr>
          <a:xfrm>
            <a:off x="8962920" y="1836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47"/>
          <p:cNvSpPr txBox="1"/>
          <p:nvPr/>
        </p:nvSpPr>
        <p:spPr>
          <a:xfrm>
            <a:off x="9074160" y="2340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48"/>
          <p:cNvSpPr txBox="1"/>
          <p:nvPr/>
        </p:nvSpPr>
        <p:spPr>
          <a:xfrm>
            <a:off x="3890160" y="2700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49"/>
          <p:cNvSpPr txBox="1"/>
          <p:nvPr/>
        </p:nvSpPr>
        <p:spPr>
          <a:xfrm>
            <a:off x="8208000" y="2844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50"/>
          <p:cNvSpPr/>
          <p:nvPr/>
        </p:nvSpPr>
        <p:spPr>
          <a:xfrm>
            <a:off x="2088000" y="3960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crd0_cnt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1"/>
          <p:cNvSpPr/>
          <p:nvPr/>
        </p:nvSpPr>
        <p:spPr>
          <a:xfrm>
            <a:off x="864000" y="2484000"/>
            <a:ext cx="648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31" name="Line 52"/>
          <p:cNvCxnSpPr>
            <a:stCxn id="286" idx="1"/>
          </p:cNvCxnSpPr>
          <p:nvPr/>
        </p:nvCxnSpPr>
        <p:spPr>
          <a:xfrm>
            <a:off x="1551600" y="2700000"/>
            <a:ext cx="261000" cy="540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2" name="Line 53"/>
          <p:cNvSpPr/>
          <p:nvPr/>
        </p:nvSpPr>
        <p:spPr>
          <a:xfrm>
            <a:off x="288000" y="280764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3" name="Line 54"/>
          <p:cNvCxnSpPr>
            <a:stCxn id="331" idx="2"/>
            <a:endCxn id="329" idx="1"/>
          </p:cNvCxnSpPr>
          <p:nvPr/>
        </p:nvCxnSpPr>
        <p:spPr>
          <a:xfrm>
            <a:off x="1594800" y="3150000"/>
            <a:ext cx="493560" cy="1314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4" name="TextShape 55"/>
          <p:cNvSpPr txBox="1"/>
          <p:nvPr/>
        </p:nvSpPr>
        <p:spPr>
          <a:xfrm>
            <a:off x="254520" y="4320000"/>
            <a:ext cx="8254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A_RDY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35" name="Line 56"/>
          <p:cNvCxnSpPr>
            <a:stCxn id="281" idx="1"/>
            <a:endCxn id="329" idx="3"/>
          </p:cNvCxnSpPr>
          <p:nvPr/>
        </p:nvCxnSpPr>
        <p:spPr>
          <a:xfrm flipH="1">
            <a:off x="3240000" y="2556000"/>
            <a:ext cx="1692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6" name="TextShape 57"/>
          <p:cNvSpPr txBox="1"/>
          <p:nvPr/>
        </p:nvSpPr>
        <p:spPr>
          <a:xfrm>
            <a:off x="3600000" y="374400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58"/>
          <p:cNvSpPr txBox="1"/>
          <p:nvPr/>
        </p:nvSpPr>
        <p:spPr>
          <a:xfrm>
            <a:off x="1308600" y="3600000"/>
            <a:ext cx="92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38" name="Line 59"/>
          <p:cNvCxnSpPr/>
          <p:nvPr/>
        </p:nvCxnSpPr>
        <p:spPr>
          <a:xfrm flipH="1" flipV="1">
            <a:off x="1019160" y="3152880"/>
            <a:ext cx="1000440" cy="1571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9" name="Line 60"/>
          <p:cNvSpPr/>
          <p:nvPr/>
        </p:nvSpPr>
        <p:spPr>
          <a:xfrm flipH="1">
            <a:off x="288000" y="4752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TextShape 61"/>
          <p:cNvSpPr txBox="1"/>
          <p:nvPr/>
        </p:nvSpPr>
        <p:spPr>
          <a:xfrm>
            <a:off x="764280" y="4824000"/>
            <a:ext cx="1323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~crd0_cnt[2]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2" dur="indefinite" restart="never" nodeType="tmRoot">
          <p:childTnLst>
            <p:seq>
              <p:cTn id="2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Тестирование   credit_07_step2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- редкие команды. FIFO не переполняется и тест проходит успешно.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FAILED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- несколько подряд идущих команд. Переполняется FIFO_0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- несколько редких команд c передачей максимального пакета. Переполняется FIFO_1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Тестовые наборы данных созданы с учётом знания архитектуры компонента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"/>
          <p:cNvSpPr/>
          <p:nvPr/>
        </p:nvSpPr>
        <p:spPr>
          <a:xfrm>
            <a:off x="5256000" y="1563480"/>
            <a:ext cx="144000" cy="308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2"/>
          <p:cNvSpPr/>
          <p:nvPr/>
        </p:nvSpPr>
        <p:spPr>
          <a:xfrm>
            <a:off x="2808000" y="23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3"/>
          <p:cNvSpPr/>
          <p:nvPr/>
        </p:nvSpPr>
        <p:spPr>
          <a:xfrm flipH="1">
            <a:off x="4680000" y="2556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Step3 — Добавление счётчика кредитов 2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1980000" y="1908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Line 6"/>
          <p:cNvSpPr/>
          <p:nvPr/>
        </p:nvSpPr>
        <p:spPr>
          <a:xfrm>
            <a:off x="1044000" y="234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Shape 7"/>
          <p:cNvSpPr txBox="1"/>
          <p:nvPr/>
        </p:nvSpPr>
        <p:spPr>
          <a:xfrm>
            <a:off x="950400" y="2016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Line 8"/>
          <p:cNvSpPr/>
          <p:nvPr/>
        </p:nvSpPr>
        <p:spPr>
          <a:xfrm>
            <a:off x="1551600" y="2700000"/>
            <a:ext cx="392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9"/>
          <p:cNvSpPr/>
          <p:nvPr/>
        </p:nvSpPr>
        <p:spPr>
          <a:xfrm>
            <a:off x="187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0"/>
          <p:cNvSpPr/>
          <p:nvPr/>
        </p:nvSpPr>
        <p:spPr>
          <a:xfrm rot="13452000">
            <a:off x="184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1"/>
          <p:cNvSpPr/>
          <p:nvPr/>
        </p:nvSpPr>
        <p:spPr>
          <a:xfrm>
            <a:off x="223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2"/>
          <p:cNvSpPr/>
          <p:nvPr/>
        </p:nvSpPr>
        <p:spPr>
          <a:xfrm rot="13452000">
            <a:off x="220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3"/>
          <p:cNvSpPr/>
          <p:nvPr/>
        </p:nvSpPr>
        <p:spPr>
          <a:xfrm>
            <a:off x="259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4"/>
          <p:cNvSpPr/>
          <p:nvPr/>
        </p:nvSpPr>
        <p:spPr>
          <a:xfrm rot="13452000">
            <a:off x="256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15"/>
          <p:cNvSpPr txBox="1"/>
          <p:nvPr/>
        </p:nvSpPr>
        <p:spPr>
          <a:xfrm>
            <a:off x="216000" y="2520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6"/>
          <p:cNvSpPr/>
          <p:nvPr/>
        </p:nvSpPr>
        <p:spPr>
          <a:xfrm>
            <a:off x="4104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7"/>
          <p:cNvSpPr/>
          <p:nvPr/>
        </p:nvSpPr>
        <p:spPr>
          <a:xfrm>
            <a:off x="3816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8"/>
          <p:cNvSpPr/>
          <p:nvPr/>
        </p:nvSpPr>
        <p:spPr>
          <a:xfrm>
            <a:off x="4392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19"/>
          <p:cNvSpPr/>
          <p:nvPr/>
        </p:nvSpPr>
        <p:spPr>
          <a:xfrm>
            <a:off x="3600000" y="1980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0"/>
          <p:cNvSpPr/>
          <p:nvPr/>
        </p:nvSpPr>
        <p:spPr>
          <a:xfrm>
            <a:off x="3600000" y="2628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Freeform 21"/>
          <p:cNvSpPr/>
          <p:nvPr/>
        </p:nvSpPr>
        <p:spPr>
          <a:xfrm>
            <a:off x="2952000" y="2484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68" name="TextShape 22"/>
          <p:cNvSpPr txBox="1"/>
          <p:nvPr/>
        </p:nvSpPr>
        <p:spPr>
          <a:xfrm>
            <a:off x="2966400" y="1908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3"/>
          <p:cNvSpPr txBox="1"/>
          <p:nvPr/>
        </p:nvSpPr>
        <p:spPr>
          <a:xfrm>
            <a:off x="3182400" y="2844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4"/>
          <p:cNvSpPr/>
          <p:nvPr/>
        </p:nvSpPr>
        <p:spPr>
          <a:xfrm>
            <a:off x="6264000" y="306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5"/>
          <p:cNvSpPr/>
          <p:nvPr/>
        </p:nvSpPr>
        <p:spPr>
          <a:xfrm>
            <a:off x="630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6"/>
          <p:cNvSpPr/>
          <p:nvPr/>
        </p:nvSpPr>
        <p:spPr>
          <a:xfrm rot="13452000">
            <a:off x="627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7"/>
          <p:cNvSpPr/>
          <p:nvPr/>
        </p:nvSpPr>
        <p:spPr>
          <a:xfrm>
            <a:off x="666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8"/>
          <p:cNvSpPr/>
          <p:nvPr/>
        </p:nvSpPr>
        <p:spPr>
          <a:xfrm rot="13452000">
            <a:off x="663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9"/>
          <p:cNvSpPr/>
          <p:nvPr/>
        </p:nvSpPr>
        <p:spPr>
          <a:xfrm>
            <a:off x="702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0"/>
          <p:cNvSpPr/>
          <p:nvPr/>
        </p:nvSpPr>
        <p:spPr>
          <a:xfrm rot="13452000">
            <a:off x="699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Freeform 31"/>
          <p:cNvSpPr/>
          <p:nvPr/>
        </p:nvSpPr>
        <p:spPr>
          <a:xfrm>
            <a:off x="5940000" y="3528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78" name="CustomShape 32"/>
          <p:cNvSpPr/>
          <p:nvPr/>
        </p:nvSpPr>
        <p:spPr>
          <a:xfrm>
            <a:off x="5040000" y="1764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TextShape 33"/>
          <p:cNvSpPr txBox="1"/>
          <p:nvPr/>
        </p:nvSpPr>
        <p:spPr>
          <a:xfrm>
            <a:off x="5129640" y="2196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BURST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34"/>
          <p:cNvSpPr txBox="1"/>
          <p:nvPr/>
        </p:nvSpPr>
        <p:spPr>
          <a:xfrm>
            <a:off x="4320000" y="1728000"/>
            <a:ext cx="6408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35"/>
          <p:cNvSpPr txBox="1"/>
          <p:nvPr/>
        </p:nvSpPr>
        <p:spPr>
          <a:xfrm>
            <a:off x="4762440" y="2844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36"/>
          <p:cNvSpPr/>
          <p:nvPr/>
        </p:nvSpPr>
        <p:spPr>
          <a:xfrm>
            <a:off x="8352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7"/>
          <p:cNvSpPr/>
          <p:nvPr/>
        </p:nvSpPr>
        <p:spPr>
          <a:xfrm>
            <a:off x="8064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8"/>
          <p:cNvSpPr/>
          <p:nvPr/>
        </p:nvSpPr>
        <p:spPr>
          <a:xfrm>
            <a:off x="8640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39"/>
          <p:cNvSpPr/>
          <p:nvPr/>
        </p:nvSpPr>
        <p:spPr>
          <a:xfrm>
            <a:off x="7848000" y="327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40"/>
          <p:cNvSpPr/>
          <p:nvPr/>
        </p:nvSpPr>
        <p:spPr>
          <a:xfrm>
            <a:off x="7848000" y="392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41"/>
          <p:cNvSpPr/>
          <p:nvPr/>
        </p:nvSpPr>
        <p:spPr>
          <a:xfrm>
            <a:off x="7272000" y="3564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Freeform 42"/>
          <p:cNvSpPr/>
          <p:nvPr/>
        </p:nvSpPr>
        <p:spPr>
          <a:xfrm>
            <a:off x="7380000" y="370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89" name="Line 43"/>
          <p:cNvSpPr/>
          <p:nvPr/>
        </p:nvSpPr>
        <p:spPr>
          <a:xfrm>
            <a:off x="8928000" y="342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44"/>
          <p:cNvSpPr/>
          <p:nvPr/>
        </p:nvSpPr>
        <p:spPr>
          <a:xfrm flipH="1">
            <a:off x="8928000" y="378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Shape 45"/>
          <p:cNvSpPr txBox="1"/>
          <p:nvPr/>
        </p:nvSpPr>
        <p:spPr>
          <a:xfrm>
            <a:off x="8962920" y="306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46"/>
          <p:cNvSpPr txBox="1"/>
          <p:nvPr/>
        </p:nvSpPr>
        <p:spPr>
          <a:xfrm>
            <a:off x="9226440" y="3816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47"/>
          <p:cNvSpPr txBox="1"/>
          <p:nvPr/>
        </p:nvSpPr>
        <p:spPr>
          <a:xfrm>
            <a:off x="3890160" y="2700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48"/>
          <p:cNvSpPr txBox="1"/>
          <p:nvPr/>
        </p:nvSpPr>
        <p:spPr>
          <a:xfrm>
            <a:off x="8208000" y="406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49"/>
          <p:cNvSpPr/>
          <p:nvPr/>
        </p:nvSpPr>
        <p:spPr>
          <a:xfrm>
            <a:off x="2088000" y="3960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crd0_cnt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50"/>
          <p:cNvSpPr/>
          <p:nvPr/>
        </p:nvSpPr>
        <p:spPr>
          <a:xfrm>
            <a:off x="864000" y="2484000"/>
            <a:ext cx="648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97" name="Line 51"/>
          <p:cNvCxnSpPr>
            <a:stCxn id="354" idx="1"/>
          </p:cNvCxnSpPr>
          <p:nvPr/>
        </p:nvCxnSpPr>
        <p:spPr>
          <a:xfrm>
            <a:off x="1551600" y="2700000"/>
            <a:ext cx="261000" cy="540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98" name="Line 52"/>
          <p:cNvSpPr/>
          <p:nvPr/>
        </p:nvSpPr>
        <p:spPr>
          <a:xfrm>
            <a:off x="288000" y="280764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9" name="Line 53"/>
          <p:cNvCxnSpPr>
            <a:stCxn id="397" idx="2"/>
            <a:endCxn id="395" idx="1"/>
          </p:cNvCxnSpPr>
          <p:nvPr/>
        </p:nvCxnSpPr>
        <p:spPr>
          <a:xfrm>
            <a:off x="1594800" y="3150000"/>
            <a:ext cx="493560" cy="1314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0" name="TextShape 54"/>
          <p:cNvSpPr txBox="1"/>
          <p:nvPr/>
        </p:nvSpPr>
        <p:spPr>
          <a:xfrm>
            <a:off x="254520" y="4320000"/>
            <a:ext cx="8254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A_RDY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01" name="Line 55"/>
          <p:cNvCxnSpPr>
            <a:stCxn id="349" idx="1"/>
            <a:endCxn id="395" idx="3"/>
          </p:cNvCxnSpPr>
          <p:nvPr/>
        </p:nvCxnSpPr>
        <p:spPr>
          <a:xfrm flipH="1">
            <a:off x="3240000" y="2556000"/>
            <a:ext cx="1692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2" name="TextShape 56"/>
          <p:cNvSpPr txBox="1"/>
          <p:nvPr/>
        </p:nvSpPr>
        <p:spPr>
          <a:xfrm>
            <a:off x="3600000" y="374400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TextShape 57"/>
          <p:cNvSpPr txBox="1"/>
          <p:nvPr/>
        </p:nvSpPr>
        <p:spPr>
          <a:xfrm>
            <a:off x="1308600" y="3600000"/>
            <a:ext cx="92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04" name="Line 58"/>
          <p:cNvCxnSpPr/>
          <p:nvPr/>
        </p:nvCxnSpPr>
        <p:spPr>
          <a:xfrm flipH="1" flipV="1">
            <a:off x="1019160" y="3152880"/>
            <a:ext cx="1000440" cy="1571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5" name="Line 59"/>
          <p:cNvSpPr/>
          <p:nvPr/>
        </p:nvSpPr>
        <p:spPr>
          <a:xfrm flipH="1">
            <a:off x="288000" y="4752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60"/>
          <p:cNvSpPr txBox="1"/>
          <p:nvPr/>
        </p:nvSpPr>
        <p:spPr>
          <a:xfrm>
            <a:off x="764280" y="4824000"/>
            <a:ext cx="1323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~crd0_cnt[2]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61"/>
          <p:cNvSpPr/>
          <p:nvPr/>
        </p:nvSpPr>
        <p:spPr>
          <a:xfrm>
            <a:off x="6768000" y="1368000"/>
            <a:ext cx="1152000" cy="100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crd1_cnt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[5:0]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62"/>
          <p:cNvSpPr txBox="1"/>
          <p:nvPr/>
        </p:nvSpPr>
        <p:spPr>
          <a:xfrm>
            <a:off x="8496000" y="156348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TextShape 63"/>
          <p:cNvSpPr txBox="1"/>
          <p:nvPr/>
        </p:nvSpPr>
        <p:spPr>
          <a:xfrm>
            <a:off x="6264000" y="2505960"/>
            <a:ext cx="9565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-N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64"/>
          <p:cNvSpPr/>
          <p:nvPr/>
        </p:nvSpPr>
        <p:spPr>
          <a:xfrm>
            <a:off x="4680000" y="1224000"/>
            <a:ext cx="64800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11" name="Line 65"/>
          <p:cNvCxnSpPr>
            <a:endCxn id="410" idx="2"/>
          </p:cNvCxnSpPr>
          <p:nvPr/>
        </p:nvCxnSpPr>
        <p:spPr>
          <a:xfrm flipV="1">
            <a:off x="4734000" y="1728000"/>
            <a:ext cx="270360" cy="4154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12" name="Line 66"/>
          <p:cNvCxnSpPr>
            <a:endCxn id="407" idx="1"/>
          </p:cNvCxnSpPr>
          <p:nvPr/>
        </p:nvCxnSpPr>
        <p:spPr>
          <a:xfrm flipV="1">
            <a:off x="5472000" y="1872000"/>
            <a:ext cx="1296360" cy="118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13" name="Line 67"/>
          <p:cNvCxnSpPr>
            <a:endCxn id="370" idx="1"/>
          </p:cNvCxnSpPr>
          <p:nvPr/>
        </p:nvCxnSpPr>
        <p:spPr>
          <a:xfrm>
            <a:off x="5472000" y="3060000"/>
            <a:ext cx="792360" cy="46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4" name="Line 68"/>
          <p:cNvSpPr/>
          <p:nvPr/>
        </p:nvSpPr>
        <p:spPr>
          <a:xfrm flipH="1" flipV="1">
            <a:off x="5328000" y="1440000"/>
            <a:ext cx="136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5" name="Line 69"/>
          <p:cNvCxnSpPr>
            <a:stCxn id="390" idx="1"/>
            <a:endCxn id="407" idx="3"/>
          </p:cNvCxnSpPr>
          <p:nvPr/>
        </p:nvCxnSpPr>
        <p:spPr>
          <a:xfrm flipH="1" flipV="1">
            <a:off x="7920000" y="1872000"/>
            <a:ext cx="1440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6" name="TextShape 70"/>
          <p:cNvSpPr txBox="1"/>
          <p:nvPr/>
        </p:nvSpPr>
        <p:spPr>
          <a:xfrm>
            <a:off x="2304000" y="6048000"/>
            <a:ext cx="72687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Особенность - Счётчик crd1_cnt уменьшается сразу на N кредитов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— это число слов которое надо прочитать из 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6" dur="indefinite" restart="never" nodeType="tmRoot">
          <p:childTnLst>
            <p:seq>
              <p:cTn id="2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Тестирование   credit_07_step3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- редкие команды. FIFO не переполняется и тест проходит успешно.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- несколько подряд идущих команд. Переполняется FIFO_0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3  - несколько редких команд c передачей максимального пакета. Переполняется FIFO_1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Тестовые наборы данных созданы с учётом знания архитектуры компонента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8" dur="indefinite" restart="never" nodeType="tmRoot">
          <p:childTnLst>
            <p:seq>
              <p:cTn id="2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ы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ц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</a:t>
            </a:r>
            <a:r>
              <a:rPr b="1" lang="ru-RU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endParaRPr b="1" lang="ru-RU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Применение интерфейсов SystemVerilog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Применение классов SystemVerilog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Применение наследования классов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Построение стенда тестирования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Понятие счётчика кредитов</a:t>
            </a:r>
            <a:endParaRPr b="0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Line 1"/>
          <p:cNvSpPr/>
          <p:nvPr/>
        </p:nvSpPr>
        <p:spPr>
          <a:xfrm>
            <a:off x="2808000" y="23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2"/>
          <p:cNvSpPr/>
          <p:nvPr/>
        </p:nvSpPr>
        <p:spPr>
          <a:xfrm flipH="1">
            <a:off x="4680000" y="2556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Shape 3"/>
          <p:cNvSpPr txBox="1"/>
          <p:nvPr/>
        </p:nvSpPr>
        <p:spPr>
          <a:xfrm>
            <a:off x="720000" y="300960"/>
            <a:ext cx="8855640" cy="77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Step4 — Отказ от режима BURST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1980000" y="1908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Line 5"/>
          <p:cNvSpPr/>
          <p:nvPr/>
        </p:nvSpPr>
        <p:spPr>
          <a:xfrm>
            <a:off x="1044000" y="234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TextShape 6"/>
          <p:cNvSpPr txBox="1"/>
          <p:nvPr/>
        </p:nvSpPr>
        <p:spPr>
          <a:xfrm>
            <a:off x="950400" y="2016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Line 7"/>
          <p:cNvSpPr/>
          <p:nvPr/>
        </p:nvSpPr>
        <p:spPr>
          <a:xfrm>
            <a:off x="1551600" y="2700000"/>
            <a:ext cx="392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8"/>
          <p:cNvSpPr/>
          <p:nvPr/>
        </p:nvSpPr>
        <p:spPr>
          <a:xfrm>
            <a:off x="187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9"/>
          <p:cNvSpPr/>
          <p:nvPr/>
        </p:nvSpPr>
        <p:spPr>
          <a:xfrm rot="13452000">
            <a:off x="184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0"/>
          <p:cNvSpPr/>
          <p:nvPr/>
        </p:nvSpPr>
        <p:spPr>
          <a:xfrm>
            <a:off x="223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1"/>
          <p:cNvSpPr/>
          <p:nvPr/>
        </p:nvSpPr>
        <p:spPr>
          <a:xfrm rot="13452000">
            <a:off x="220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2"/>
          <p:cNvSpPr/>
          <p:nvPr/>
        </p:nvSpPr>
        <p:spPr>
          <a:xfrm>
            <a:off x="2592000" y="3060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3"/>
          <p:cNvSpPr/>
          <p:nvPr/>
        </p:nvSpPr>
        <p:spPr>
          <a:xfrm rot="13452000">
            <a:off x="2562120" y="3102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TextShape 14"/>
          <p:cNvSpPr txBox="1"/>
          <p:nvPr/>
        </p:nvSpPr>
        <p:spPr>
          <a:xfrm>
            <a:off x="216000" y="2520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5"/>
          <p:cNvSpPr/>
          <p:nvPr/>
        </p:nvSpPr>
        <p:spPr>
          <a:xfrm>
            <a:off x="4104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6"/>
          <p:cNvSpPr/>
          <p:nvPr/>
        </p:nvSpPr>
        <p:spPr>
          <a:xfrm>
            <a:off x="3816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7"/>
          <p:cNvSpPr/>
          <p:nvPr/>
        </p:nvSpPr>
        <p:spPr>
          <a:xfrm>
            <a:off x="4392000" y="1980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8"/>
          <p:cNvSpPr/>
          <p:nvPr/>
        </p:nvSpPr>
        <p:spPr>
          <a:xfrm>
            <a:off x="3600000" y="1980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9"/>
          <p:cNvSpPr/>
          <p:nvPr/>
        </p:nvSpPr>
        <p:spPr>
          <a:xfrm>
            <a:off x="3600000" y="2628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Freeform 20"/>
          <p:cNvSpPr/>
          <p:nvPr/>
        </p:nvSpPr>
        <p:spPr>
          <a:xfrm>
            <a:off x="2952000" y="2484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3" name="TextShape 21"/>
          <p:cNvSpPr txBox="1"/>
          <p:nvPr/>
        </p:nvSpPr>
        <p:spPr>
          <a:xfrm>
            <a:off x="2966400" y="1908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TextShape 22"/>
          <p:cNvSpPr txBox="1"/>
          <p:nvPr/>
        </p:nvSpPr>
        <p:spPr>
          <a:xfrm>
            <a:off x="3182400" y="2844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23"/>
          <p:cNvSpPr/>
          <p:nvPr/>
        </p:nvSpPr>
        <p:spPr>
          <a:xfrm>
            <a:off x="6264000" y="306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24"/>
          <p:cNvSpPr/>
          <p:nvPr/>
        </p:nvSpPr>
        <p:spPr>
          <a:xfrm>
            <a:off x="630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5"/>
          <p:cNvSpPr/>
          <p:nvPr/>
        </p:nvSpPr>
        <p:spPr>
          <a:xfrm rot="13452000">
            <a:off x="627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6"/>
          <p:cNvSpPr/>
          <p:nvPr/>
        </p:nvSpPr>
        <p:spPr>
          <a:xfrm>
            <a:off x="666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7"/>
          <p:cNvSpPr/>
          <p:nvPr/>
        </p:nvSpPr>
        <p:spPr>
          <a:xfrm rot="13452000">
            <a:off x="663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8"/>
          <p:cNvSpPr/>
          <p:nvPr/>
        </p:nvSpPr>
        <p:spPr>
          <a:xfrm>
            <a:off x="7020000" y="428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9"/>
          <p:cNvSpPr/>
          <p:nvPr/>
        </p:nvSpPr>
        <p:spPr>
          <a:xfrm rot="13452000">
            <a:off x="6990120" y="432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Freeform 30"/>
          <p:cNvSpPr/>
          <p:nvPr/>
        </p:nvSpPr>
        <p:spPr>
          <a:xfrm>
            <a:off x="5940000" y="3528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3" name="CustomShape 31"/>
          <p:cNvSpPr/>
          <p:nvPr/>
        </p:nvSpPr>
        <p:spPr>
          <a:xfrm>
            <a:off x="5040000" y="1764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Shape 32"/>
          <p:cNvSpPr txBox="1"/>
          <p:nvPr/>
        </p:nvSpPr>
        <p:spPr>
          <a:xfrm>
            <a:off x="5129640" y="2196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b="1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33"/>
          <p:cNvSpPr txBox="1"/>
          <p:nvPr/>
        </p:nvSpPr>
        <p:spPr>
          <a:xfrm>
            <a:off x="4320000" y="1728000"/>
            <a:ext cx="6408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TextShape 34"/>
          <p:cNvSpPr txBox="1"/>
          <p:nvPr/>
        </p:nvSpPr>
        <p:spPr>
          <a:xfrm>
            <a:off x="4762440" y="2844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35"/>
          <p:cNvSpPr/>
          <p:nvPr/>
        </p:nvSpPr>
        <p:spPr>
          <a:xfrm>
            <a:off x="8352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36"/>
          <p:cNvSpPr/>
          <p:nvPr/>
        </p:nvSpPr>
        <p:spPr>
          <a:xfrm>
            <a:off x="8064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37"/>
          <p:cNvSpPr/>
          <p:nvPr/>
        </p:nvSpPr>
        <p:spPr>
          <a:xfrm>
            <a:off x="8640000" y="327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38"/>
          <p:cNvSpPr/>
          <p:nvPr/>
        </p:nvSpPr>
        <p:spPr>
          <a:xfrm>
            <a:off x="7848000" y="327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39"/>
          <p:cNvSpPr/>
          <p:nvPr/>
        </p:nvSpPr>
        <p:spPr>
          <a:xfrm>
            <a:off x="7848000" y="392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40"/>
          <p:cNvSpPr/>
          <p:nvPr/>
        </p:nvSpPr>
        <p:spPr>
          <a:xfrm>
            <a:off x="7272000" y="3564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Freeform 41"/>
          <p:cNvSpPr/>
          <p:nvPr/>
        </p:nvSpPr>
        <p:spPr>
          <a:xfrm>
            <a:off x="7380000" y="370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4" name="Line 42"/>
          <p:cNvSpPr/>
          <p:nvPr/>
        </p:nvSpPr>
        <p:spPr>
          <a:xfrm>
            <a:off x="8928000" y="342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43"/>
          <p:cNvSpPr/>
          <p:nvPr/>
        </p:nvSpPr>
        <p:spPr>
          <a:xfrm flipH="1">
            <a:off x="8928000" y="378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TextShape 44"/>
          <p:cNvSpPr txBox="1"/>
          <p:nvPr/>
        </p:nvSpPr>
        <p:spPr>
          <a:xfrm>
            <a:off x="8962920" y="306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TextShape 45"/>
          <p:cNvSpPr txBox="1"/>
          <p:nvPr/>
        </p:nvSpPr>
        <p:spPr>
          <a:xfrm>
            <a:off x="9226440" y="381636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TextShape 46"/>
          <p:cNvSpPr txBox="1"/>
          <p:nvPr/>
        </p:nvSpPr>
        <p:spPr>
          <a:xfrm>
            <a:off x="3890160" y="2700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47"/>
          <p:cNvSpPr txBox="1"/>
          <p:nvPr/>
        </p:nvSpPr>
        <p:spPr>
          <a:xfrm>
            <a:off x="8208000" y="406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48"/>
          <p:cNvSpPr/>
          <p:nvPr/>
        </p:nvSpPr>
        <p:spPr>
          <a:xfrm>
            <a:off x="2088000" y="3960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crd0_cnt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49"/>
          <p:cNvSpPr/>
          <p:nvPr/>
        </p:nvSpPr>
        <p:spPr>
          <a:xfrm>
            <a:off x="864000" y="2484000"/>
            <a:ext cx="64800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72" name="Line 50"/>
          <p:cNvCxnSpPr>
            <a:stCxn id="429" idx="1"/>
          </p:cNvCxnSpPr>
          <p:nvPr/>
        </p:nvCxnSpPr>
        <p:spPr>
          <a:xfrm>
            <a:off x="1551600" y="2700000"/>
            <a:ext cx="261000" cy="540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73" name="Line 51"/>
          <p:cNvSpPr/>
          <p:nvPr/>
        </p:nvSpPr>
        <p:spPr>
          <a:xfrm>
            <a:off x="288000" y="280764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74" name="Line 52"/>
          <p:cNvCxnSpPr>
            <a:stCxn id="472" idx="2"/>
            <a:endCxn id="470" idx="1"/>
          </p:cNvCxnSpPr>
          <p:nvPr/>
        </p:nvCxnSpPr>
        <p:spPr>
          <a:xfrm>
            <a:off x="1594800" y="3150000"/>
            <a:ext cx="493560" cy="1314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75" name="TextShape 53"/>
          <p:cNvSpPr txBox="1"/>
          <p:nvPr/>
        </p:nvSpPr>
        <p:spPr>
          <a:xfrm>
            <a:off x="254520" y="4320000"/>
            <a:ext cx="8254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A_RDY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76" name="Line 54"/>
          <p:cNvCxnSpPr>
            <a:stCxn id="424" idx="1"/>
            <a:endCxn id="470" idx="3"/>
          </p:cNvCxnSpPr>
          <p:nvPr/>
        </p:nvCxnSpPr>
        <p:spPr>
          <a:xfrm flipH="1">
            <a:off x="3240000" y="2556000"/>
            <a:ext cx="1692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77" name="TextShape 55"/>
          <p:cNvSpPr txBox="1"/>
          <p:nvPr/>
        </p:nvSpPr>
        <p:spPr>
          <a:xfrm>
            <a:off x="3600000" y="374400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TextShape 56"/>
          <p:cNvSpPr txBox="1"/>
          <p:nvPr/>
        </p:nvSpPr>
        <p:spPr>
          <a:xfrm>
            <a:off x="1308600" y="3600000"/>
            <a:ext cx="92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79" name="Line 57"/>
          <p:cNvCxnSpPr/>
          <p:nvPr/>
        </p:nvCxnSpPr>
        <p:spPr>
          <a:xfrm flipH="1" flipV="1">
            <a:off x="1019160" y="3152880"/>
            <a:ext cx="1000440" cy="1571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0" name="Line 58"/>
          <p:cNvSpPr/>
          <p:nvPr/>
        </p:nvSpPr>
        <p:spPr>
          <a:xfrm flipH="1">
            <a:off x="288000" y="4752000"/>
            <a:ext cx="18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Shape 59"/>
          <p:cNvSpPr txBox="1"/>
          <p:nvPr/>
        </p:nvSpPr>
        <p:spPr>
          <a:xfrm>
            <a:off x="764280" y="4824000"/>
            <a:ext cx="1323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~crd0_cnt[2]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60"/>
          <p:cNvSpPr/>
          <p:nvPr/>
        </p:nvSpPr>
        <p:spPr>
          <a:xfrm>
            <a:off x="6768000" y="1368000"/>
            <a:ext cx="1152000" cy="100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crd1_cnt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[5:0]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TextShape 61"/>
          <p:cNvSpPr txBox="1"/>
          <p:nvPr/>
        </p:nvSpPr>
        <p:spPr>
          <a:xfrm>
            <a:off x="8496000" y="1563480"/>
            <a:ext cx="9730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TextShape 62"/>
          <p:cNvSpPr txBox="1"/>
          <p:nvPr/>
        </p:nvSpPr>
        <p:spPr>
          <a:xfrm>
            <a:off x="6264000" y="2505960"/>
            <a:ext cx="9565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-N credit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85" name="Line 63"/>
          <p:cNvCxnSpPr>
            <a:endCxn id="482" idx="1"/>
          </p:cNvCxnSpPr>
          <p:nvPr/>
        </p:nvCxnSpPr>
        <p:spPr>
          <a:xfrm flipV="1">
            <a:off x="5472000" y="1872000"/>
            <a:ext cx="1296360" cy="118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86" name="Line 64"/>
          <p:cNvCxnSpPr>
            <a:endCxn id="445" idx="1"/>
          </p:cNvCxnSpPr>
          <p:nvPr/>
        </p:nvCxnSpPr>
        <p:spPr>
          <a:xfrm>
            <a:off x="5472000" y="3060000"/>
            <a:ext cx="792360" cy="46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87" name="Line 65"/>
          <p:cNvCxnSpPr>
            <a:stCxn id="465" idx="1"/>
            <a:endCxn id="482" idx="3"/>
          </p:cNvCxnSpPr>
          <p:nvPr/>
        </p:nvCxnSpPr>
        <p:spPr>
          <a:xfrm flipH="1" flipV="1">
            <a:off x="7920000" y="1872000"/>
            <a:ext cx="1440360" cy="190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8" name="TextShape 66"/>
          <p:cNvSpPr txBox="1"/>
          <p:nvPr/>
        </p:nvSpPr>
        <p:spPr>
          <a:xfrm>
            <a:off x="2304000" y="6048000"/>
            <a:ext cx="72687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Особенность — Уменьшаются требования к размеру FIFO_B.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Достаточно размера соответствующего длине конвейера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памяти 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89" name="Line 67"/>
          <p:cNvCxnSpPr/>
          <p:nvPr/>
        </p:nvCxnSpPr>
        <p:spPr>
          <a:xfrm flipH="1">
            <a:off x="5472000" y="1566720"/>
            <a:ext cx="1240560" cy="1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90" name="Line 68"/>
          <p:cNvSpPr/>
          <p:nvPr/>
        </p:nvSpPr>
        <p:spPr>
          <a:xfrm>
            <a:off x="4680000" y="2160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TextShape 69"/>
          <p:cNvSpPr txBox="1"/>
          <p:nvPr/>
        </p:nvSpPr>
        <p:spPr>
          <a:xfrm>
            <a:off x="7494120" y="4212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Step4 — Диаграмма работы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792000" y="1800000"/>
            <a:ext cx="1368000" cy="2592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3"/>
          <p:cNvSpPr/>
          <p:nvPr/>
        </p:nvSpPr>
        <p:spPr>
          <a:xfrm>
            <a:off x="2304000" y="2736000"/>
            <a:ext cx="1008000" cy="64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TextShape 4"/>
          <p:cNvSpPr txBox="1"/>
          <p:nvPr/>
        </p:nvSpPr>
        <p:spPr>
          <a:xfrm>
            <a:off x="2626560" y="289656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TextShape 5"/>
          <p:cNvSpPr txBox="1"/>
          <p:nvPr/>
        </p:nvSpPr>
        <p:spPr>
          <a:xfrm>
            <a:off x="1296000" y="390456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6"/>
          <p:cNvSpPr/>
          <p:nvPr/>
        </p:nvSpPr>
        <p:spPr>
          <a:xfrm>
            <a:off x="3528000" y="1800000"/>
            <a:ext cx="1368000" cy="2592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7"/>
          <p:cNvSpPr/>
          <p:nvPr/>
        </p:nvSpPr>
        <p:spPr>
          <a:xfrm>
            <a:off x="5040000" y="2736000"/>
            <a:ext cx="1008000" cy="64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TextShape 8"/>
          <p:cNvSpPr txBox="1"/>
          <p:nvPr/>
        </p:nvSpPr>
        <p:spPr>
          <a:xfrm>
            <a:off x="5398200" y="2896560"/>
            <a:ext cx="3834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9"/>
          <p:cNvSpPr/>
          <p:nvPr/>
        </p:nvSpPr>
        <p:spPr>
          <a:xfrm>
            <a:off x="3528000" y="3024000"/>
            <a:ext cx="1368000" cy="136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TextShape 10"/>
          <p:cNvSpPr txBox="1"/>
          <p:nvPr/>
        </p:nvSpPr>
        <p:spPr>
          <a:xfrm>
            <a:off x="4032000" y="3832560"/>
            <a:ext cx="4338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TextShape 11"/>
          <p:cNvSpPr txBox="1"/>
          <p:nvPr/>
        </p:nvSpPr>
        <p:spPr>
          <a:xfrm>
            <a:off x="4032000" y="2088000"/>
            <a:ext cx="4338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12"/>
          <p:cNvSpPr txBox="1"/>
          <p:nvPr/>
        </p:nvSpPr>
        <p:spPr>
          <a:xfrm>
            <a:off x="1294200" y="208800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13"/>
          <p:cNvSpPr/>
          <p:nvPr/>
        </p:nvSpPr>
        <p:spPr>
          <a:xfrm>
            <a:off x="6336000" y="1800000"/>
            <a:ext cx="1368000" cy="2592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4"/>
          <p:cNvSpPr/>
          <p:nvPr/>
        </p:nvSpPr>
        <p:spPr>
          <a:xfrm>
            <a:off x="7848000" y="2736000"/>
            <a:ext cx="1008000" cy="64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TextShape 15"/>
          <p:cNvSpPr txBox="1"/>
          <p:nvPr/>
        </p:nvSpPr>
        <p:spPr>
          <a:xfrm>
            <a:off x="8206200" y="289656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16"/>
          <p:cNvSpPr/>
          <p:nvPr/>
        </p:nvSpPr>
        <p:spPr>
          <a:xfrm>
            <a:off x="6336000" y="3384000"/>
            <a:ext cx="1368000" cy="100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TextShape 17"/>
          <p:cNvSpPr txBox="1"/>
          <p:nvPr/>
        </p:nvSpPr>
        <p:spPr>
          <a:xfrm>
            <a:off x="6768000" y="3816000"/>
            <a:ext cx="4338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TextShape 18"/>
          <p:cNvSpPr txBox="1"/>
          <p:nvPr/>
        </p:nvSpPr>
        <p:spPr>
          <a:xfrm>
            <a:off x="6766200" y="2104560"/>
            <a:ext cx="4338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TextShape 19"/>
          <p:cNvSpPr txBox="1"/>
          <p:nvPr/>
        </p:nvSpPr>
        <p:spPr>
          <a:xfrm>
            <a:off x="2232000" y="2232000"/>
            <a:ext cx="11196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solidFill>
                  <a:srgbClr val="43c3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</a:t>
            </a:r>
            <a:endParaRPr b="1" lang="ru-RU" sz="1800" spc="-1" strike="noStrike">
              <a:solidFill>
                <a:srgbClr val="43c3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TextShape 20"/>
          <p:cNvSpPr txBox="1"/>
          <p:nvPr/>
        </p:nvSpPr>
        <p:spPr>
          <a:xfrm>
            <a:off x="7848000" y="2232000"/>
            <a:ext cx="11196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solidFill>
                  <a:srgbClr val="43c3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</a:t>
            </a:r>
            <a:endParaRPr b="1" lang="ru-RU" sz="1800" spc="-1" strike="noStrike">
              <a:solidFill>
                <a:srgbClr val="43c33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TextShape 21"/>
          <p:cNvSpPr txBox="1"/>
          <p:nvPr/>
        </p:nvSpPr>
        <p:spPr>
          <a:xfrm>
            <a:off x="4968000" y="2304000"/>
            <a:ext cx="1183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solidFill>
                  <a:srgbClr val="ef292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DISABLE</a:t>
            </a:r>
            <a:endParaRPr b="1" lang="ru-RU" sz="1800" spc="-1" strike="noStrike">
              <a:solidFill>
                <a:srgbClr val="ef292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TextShape 22"/>
          <p:cNvSpPr txBox="1"/>
          <p:nvPr/>
        </p:nvSpPr>
        <p:spPr>
          <a:xfrm>
            <a:off x="744120" y="4896000"/>
            <a:ext cx="127188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Исходное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состояние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TextShape 23"/>
          <p:cNvSpPr txBox="1"/>
          <p:nvPr/>
        </p:nvSpPr>
        <p:spPr>
          <a:xfrm>
            <a:off x="3552120" y="4875480"/>
            <a:ext cx="11912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Записано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слова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TextShape 24"/>
          <p:cNvSpPr txBox="1"/>
          <p:nvPr/>
        </p:nvSpPr>
        <p:spPr>
          <a:xfrm>
            <a:off x="6296760" y="4803480"/>
            <a:ext cx="264492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Прочитано одно слово.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TextShape 25"/>
          <p:cNvSpPr txBox="1"/>
          <p:nvPr/>
        </p:nvSpPr>
        <p:spPr>
          <a:xfrm>
            <a:off x="720000" y="6912000"/>
            <a:ext cx="81802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должно иметь резерв места для компенсации срабатывания ENABLE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2" dur="indefinite" restart="never" nodeType="tmRoot">
          <p:childTnLst>
            <p:seq>
              <p:cTn id="2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7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4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4557240" y="1368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TextShape 3"/>
          <p:cNvSpPr txBox="1"/>
          <p:nvPr/>
        </p:nvSpPr>
        <p:spPr>
          <a:xfrm>
            <a:off x="792000" y="1584000"/>
            <a:ext cx="254304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TextShape 4"/>
          <p:cNvSpPr txBox="1"/>
          <p:nvPr/>
        </p:nvSpPr>
        <p:spPr>
          <a:xfrm>
            <a:off x="4536000" y="2592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TextShape 5"/>
          <p:cNvSpPr txBox="1"/>
          <p:nvPr/>
        </p:nvSpPr>
        <p:spPr>
          <a:xfrm>
            <a:off x="4485240" y="3816000"/>
            <a:ext cx="537876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TextShape 6"/>
          <p:cNvSpPr txBox="1"/>
          <p:nvPr/>
        </p:nvSpPr>
        <p:spPr>
          <a:xfrm>
            <a:off x="936000" y="5328000"/>
            <a:ext cx="8784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ё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4" dur="indefinite" restart="never" nodeType="tmRoot">
          <p:childTnLst>
            <p:seq>
              <p:cTn id="2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Заключение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864000" y="1368000"/>
            <a:ext cx="885600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Счётчики кредитов позволяют сделать более компактные схемы при том же быстродействии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 примеры доступны на github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6" dur="indefinite" restart="never" nodeType="tmRoot">
          <p:childTnLst>
            <p:seq>
              <p:cTn id="2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47520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RAM_A содержит адрес и размер блока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RAM_B содержит блок данных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Входной AXI-Stream — приходит адрес памяти RAM_A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Выходной стрим — блок данных из памяти RAM_B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800000" y="1944000"/>
            <a:ext cx="1512000" cy="1440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2129040" y="360000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800000" y="216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1800000" y="252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800000" y="288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4968000" y="1620000"/>
            <a:ext cx="1512000" cy="217656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9"/>
          <p:cNvSpPr txBox="1"/>
          <p:nvPr/>
        </p:nvSpPr>
        <p:spPr>
          <a:xfrm>
            <a:off x="5297040" y="401256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4968000" y="1764000"/>
            <a:ext cx="1512000" cy="576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4968000" y="2628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4968000" y="3292560"/>
            <a:ext cx="1512000" cy="4154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648000" y="2376000"/>
            <a:ext cx="1008000" cy="720000"/>
          </a:xfrm>
          <a:custGeom>
            <a:avLst/>
            <a:gdLst/>
            <a:ahLst/>
            <a:rect l="0" t="0" r="r" b="b"/>
            <a:pathLst>
              <a:path w="2802" h="2002">
                <a:moveTo>
                  <a:pt x="0" y="500"/>
                </a:moveTo>
                <a:lnTo>
                  <a:pt x="2100" y="500"/>
                </a:lnTo>
                <a:lnTo>
                  <a:pt x="2100" y="0"/>
                </a:lnTo>
                <a:lnTo>
                  <a:pt x="2801" y="1000"/>
                </a:lnTo>
                <a:lnTo>
                  <a:pt x="2100" y="2001"/>
                </a:lnTo>
                <a:lnTo>
                  <a:pt x="210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6984000" y="2484000"/>
            <a:ext cx="1008000" cy="720000"/>
          </a:xfrm>
          <a:custGeom>
            <a:avLst/>
            <a:gdLst/>
            <a:ahLst/>
            <a:rect l="0" t="0" r="r" b="b"/>
            <a:pathLst>
              <a:path w="2802" h="2002">
                <a:moveTo>
                  <a:pt x="0" y="500"/>
                </a:moveTo>
                <a:lnTo>
                  <a:pt x="2100" y="500"/>
                </a:lnTo>
                <a:lnTo>
                  <a:pt x="2100" y="0"/>
                </a:lnTo>
                <a:lnTo>
                  <a:pt x="2801" y="1000"/>
                </a:lnTo>
                <a:lnTo>
                  <a:pt x="2100" y="2001"/>
                </a:lnTo>
                <a:lnTo>
                  <a:pt x="210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15"/>
          <p:cNvSpPr txBox="1"/>
          <p:nvPr/>
        </p:nvSpPr>
        <p:spPr>
          <a:xfrm>
            <a:off x="473040" y="3384000"/>
            <a:ext cx="122328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16"/>
          <p:cNvSpPr txBox="1"/>
          <p:nvPr/>
        </p:nvSpPr>
        <p:spPr>
          <a:xfrm>
            <a:off x="6912720" y="3528000"/>
            <a:ext cx="122328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I_S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17"/>
          <p:cNvSpPr/>
          <p:nvPr/>
        </p:nvSpPr>
        <p:spPr>
          <a:xfrm flipV="1">
            <a:off x="3312000" y="2016000"/>
            <a:ext cx="165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8"/>
          <p:cNvSpPr/>
          <p:nvPr/>
        </p:nvSpPr>
        <p:spPr>
          <a:xfrm>
            <a:off x="3312000" y="2664000"/>
            <a:ext cx="165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9"/>
          <p:cNvSpPr/>
          <p:nvPr/>
        </p:nvSpPr>
        <p:spPr>
          <a:xfrm>
            <a:off x="3312000" y="3024000"/>
            <a:ext cx="1656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я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4968000"/>
            <a:ext cx="8640000" cy="15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Торговая логика формирует команду на покупку или продажу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RAM_A содержит адрес и размер пакета для отправки в сеть Ethernet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RAM_B содержит сам пакет</a:t>
            </a:r>
            <a:endParaRPr b="0" lang="ru-RU" sz="2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04000" y="2160000"/>
            <a:ext cx="1584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808000" y="1944000"/>
            <a:ext cx="1512000" cy="144000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3137040" y="360000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808000" y="216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2808000" y="2880000"/>
            <a:ext cx="1512000" cy="288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5112000" y="1620000"/>
            <a:ext cx="1512000" cy="2176560"/>
          </a:xfrm>
          <a:prstGeom prst="rect">
            <a:avLst/>
          </a:pr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9"/>
          <p:cNvSpPr txBox="1"/>
          <p:nvPr/>
        </p:nvSpPr>
        <p:spPr>
          <a:xfrm>
            <a:off x="5441040" y="4012560"/>
            <a:ext cx="96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5112000" y="1764000"/>
            <a:ext cx="1512000" cy="576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5112000" y="2808000"/>
            <a:ext cx="1512000" cy="900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2"/>
          <p:cNvSpPr/>
          <p:nvPr/>
        </p:nvSpPr>
        <p:spPr>
          <a:xfrm flipV="1">
            <a:off x="4320000" y="2016000"/>
            <a:ext cx="7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3"/>
          <p:cNvSpPr/>
          <p:nvPr/>
        </p:nvSpPr>
        <p:spPr>
          <a:xfrm>
            <a:off x="4320000" y="30240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4"/>
          <p:cNvSpPr/>
          <p:nvPr/>
        </p:nvSpPr>
        <p:spPr>
          <a:xfrm>
            <a:off x="7128000" y="2088000"/>
            <a:ext cx="1584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5"/>
          <p:cNvSpPr/>
          <p:nvPr/>
        </p:nvSpPr>
        <p:spPr>
          <a:xfrm>
            <a:off x="7920000" y="3600000"/>
            <a:ext cx="1584000" cy="12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16"/>
          <p:cNvSpPr/>
          <p:nvPr/>
        </p:nvSpPr>
        <p:spPr>
          <a:xfrm>
            <a:off x="2088000" y="266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7"/>
          <p:cNvSpPr/>
          <p:nvPr/>
        </p:nvSpPr>
        <p:spPr>
          <a:xfrm>
            <a:off x="6624000" y="2592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8"/>
          <p:cNvSpPr/>
          <p:nvPr/>
        </p:nvSpPr>
        <p:spPr>
          <a:xfrm>
            <a:off x="8352000" y="3168000"/>
            <a:ext cx="216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 flipH="1">
            <a:off x="4104000" y="2520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2"/>
          <p:cNvSpPr txBox="1"/>
          <p:nvPr/>
        </p:nvSpPr>
        <p:spPr>
          <a:xfrm>
            <a:off x="720000" y="300960"/>
            <a:ext cx="8855640" cy="70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х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у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720000" y="4680000"/>
            <a:ext cx="8640000" cy="100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Проблемы: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FIFO_A, FIFO_B — возможно переполнение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Какой должен быть размер FIFO ?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224000" y="1872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5"/>
          <p:cNvSpPr/>
          <p:nvPr/>
        </p:nvSpPr>
        <p:spPr>
          <a:xfrm>
            <a:off x="288000" y="237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6"/>
          <p:cNvSpPr txBox="1"/>
          <p:nvPr/>
        </p:nvSpPr>
        <p:spPr>
          <a:xfrm>
            <a:off x="288000" y="2088360"/>
            <a:ext cx="561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A_AD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>
            <a:off x="288000" y="266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129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 rot="13452000">
            <a:off x="126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165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 rot="13452000">
            <a:off x="162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2016000" y="3024000"/>
            <a:ext cx="360000" cy="360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 rot="13452000">
            <a:off x="1986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Freeform 14"/>
          <p:cNvSpPr/>
          <p:nvPr/>
        </p:nvSpPr>
        <p:spPr>
          <a:xfrm>
            <a:off x="432000" y="2664000"/>
            <a:ext cx="864360" cy="576360"/>
          </a:xfrm>
          <a:custGeom>
            <a:avLst/>
            <a:gdLst/>
            <a:ahLst/>
            <a:rect l="0" t="0" r="r" b="b"/>
            <a:pathLst>
              <a:path w="2401" h="1601">
                <a:moveTo>
                  <a:pt x="0" y="0"/>
                </a:moveTo>
                <a:lnTo>
                  <a:pt x="400" y="600"/>
                </a:lnTo>
                <a:cubicBezTo>
                  <a:pt x="800" y="1600"/>
                  <a:pt x="2400" y="1400"/>
                  <a:pt x="2400" y="14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TextShape 15"/>
          <p:cNvSpPr txBox="1"/>
          <p:nvPr/>
        </p:nvSpPr>
        <p:spPr>
          <a:xfrm>
            <a:off x="288000" y="2448000"/>
            <a:ext cx="54360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A_VLD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6"/>
          <p:cNvSpPr/>
          <p:nvPr/>
        </p:nvSpPr>
        <p:spPr>
          <a:xfrm>
            <a:off x="3528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7"/>
          <p:cNvSpPr/>
          <p:nvPr/>
        </p:nvSpPr>
        <p:spPr>
          <a:xfrm>
            <a:off x="3240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8"/>
          <p:cNvSpPr/>
          <p:nvPr/>
        </p:nvSpPr>
        <p:spPr>
          <a:xfrm>
            <a:off x="3816000" y="1944000"/>
            <a:ext cx="288000" cy="64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9"/>
          <p:cNvSpPr/>
          <p:nvPr/>
        </p:nvSpPr>
        <p:spPr>
          <a:xfrm>
            <a:off x="3024000" y="194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0"/>
          <p:cNvSpPr/>
          <p:nvPr/>
        </p:nvSpPr>
        <p:spPr>
          <a:xfrm>
            <a:off x="3024000" y="2592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1"/>
          <p:cNvSpPr/>
          <p:nvPr/>
        </p:nvSpPr>
        <p:spPr>
          <a:xfrm>
            <a:off x="2232000" y="2304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Freeform 22"/>
          <p:cNvSpPr/>
          <p:nvPr/>
        </p:nvSpPr>
        <p:spPr>
          <a:xfrm>
            <a:off x="2376000" y="2448000"/>
            <a:ext cx="864360" cy="720360"/>
          </a:xfrm>
          <a:custGeom>
            <a:avLst/>
            <a:gdLst/>
            <a:ahLst/>
            <a:rect l="0" t="0" r="r" b="b"/>
            <a:pathLst>
              <a:path w="2401" h="2001">
                <a:moveTo>
                  <a:pt x="0" y="2000"/>
                </a:moveTo>
                <a:cubicBezTo>
                  <a:pt x="600" y="400"/>
                  <a:pt x="2400" y="0"/>
                  <a:pt x="24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7" name="TextShape 23"/>
          <p:cNvSpPr txBox="1"/>
          <p:nvPr/>
        </p:nvSpPr>
        <p:spPr>
          <a:xfrm>
            <a:off x="2390400" y="1872360"/>
            <a:ext cx="575280" cy="3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B_ADR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B_SIZE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4"/>
          <p:cNvSpPr txBox="1"/>
          <p:nvPr/>
        </p:nvSpPr>
        <p:spPr>
          <a:xfrm>
            <a:off x="2606400" y="2808360"/>
            <a:ext cx="4978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5"/>
          <p:cNvSpPr/>
          <p:nvPr/>
        </p:nvSpPr>
        <p:spPr>
          <a:xfrm>
            <a:off x="5688000" y="1800000"/>
            <a:ext cx="1008000" cy="936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6"/>
          <p:cNvSpPr/>
          <p:nvPr/>
        </p:nvSpPr>
        <p:spPr>
          <a:xfrm>
            <a:off x="572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7"/>
          <p:cNvSpPr/>
          <p:nvPr/>
        </p:nvSpPr>
        <p:spPr>
          <a:xfrm rot="13452000">
            <a:off x="569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8"/>
          <p:cNvSpPr/>
          <p:nvPr/>
        </p:nvSpPr>
        <p:spPr>
          <a:xfrm>
            <a:off x="608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9"/>
          <p:cNvSpPr/>
          <p:nvPr/>
        </p:nvSpPr>
        <p:spPr>
          <a:xfrm rot="13452000">
            <a:off x="605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0"/>
          <p:cNvSpPr/>
          <p:nvPr/>
        </p:nvSpPr>
        <p:spPr>
          <a:xfrm>
            <a:off x="6444000" y="3024000"/>
            <a:ext cx="360000" cy="360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1"/>
          <p:cNvSpPr/>
          <p:nvPr/>
        </p:nvSpPr>
        <p:spPr>
          <a:xfrm rot="13452000">
            <a:off x="6414120" y="30661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32"/>
          <p:cNvSpPr/>
          <p:nvPr/>
        </p:nvSpPr>
        <p:spPr>
          <a:xfrm>
            <a:off x="4104000" y="2016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33"/>
          <p:cNvSpPr/>
          <p:nvPr/>
        </p:nvSpPr>
        <p:spPr>
          <a:xfrm>
            <a:off x="5328000" y="2232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Freeform 34"/>
          <p:cNvSpPr/>
          <p:nvPr/>
        </p:nvSpPr>
        <p:spPr>
          <a:xfrm>
            <a:off x="5400000" y="2232000"/>
            <a:ext cx="324360" cy="936360"/>
          </a:xfrm>
          <a:custGeom>
            <a:avLst/>
            <a:gdLst/>
            <a:ahLst/>
            <a:rect l="0" t="0" r="r" b="b"/>
            <a:pathLst>
              <a:path w="901" h="2601">
                <a:moveTo>
                  <a:pt x="0" y="0"/>
                </a:moveTo>
                <a:cubicBezTo>
                  <a:pt x="0" y="1600"/>
                  <a:pt x="900" y="2600"/>
                  <a:pt x="900" y="260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9" name="CustomShape 35"/>
          <p:cNvSpPr/>
          <p:nvPr/>
        </p:nvSpPr>
        <p:spPr>
          <a:xfrm>
            <a:off x="4464000" y="1728000"/>
            <a:ext cx="86400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36"/>
          <p:cNvSpPr txBox="1"/>
          <p:nvPr/>
        </p:nvSpPr>
        <p:spPr>
          <a:xfrm>
            <a:off x="4553640" y="2160000"/>
            <a:ext cx="63036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</a:t>
            </a:r>
            <a:r>
              <a:rPr b="0" lang="ru-RU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</a:t>
            </a:r>
            <a:endParaRPr b="0" lang="ru-RU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7"/>
          <p:cNvSpPr txBox="1"/>
          <p:nvPr/>
        </p:nvSpPr>
        <p:spPr>
          <a:xfrm>
            <a:off x="4104000" y="1656000"/>
            <a:ext cx="57384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8"/>
          <p:cNvSpPr txBox="1"/>
          <p:nvPr/>
        </p:nvSpPr>
        <p:spPr>
          <a:xfrm>
            <a:off x="4104000" y="266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9"/>
          <p:cNvSpPr/>
          <p:nvPr/>
        </p:nvSpPr>
        <p:spPr>
          <a:xfrm>
            <a:off x="7776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0"/>
          <p:cNvSpPr/>
          <p:nvPr/>
        </p:nvSpPr>
        <p:spPr>
          <a:xfrm>
            <a:off x="7488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1"/>
          <p:cNvSpPr/>
          <p:nvPr/>
        </p:nvSpPr>
        <p:spPr>
          <a:xfrm>
            <a:off x="8064000" y="2016000"/>
            <a:ext cx="288000" cy="648000"/>
          </a:xfrm>
          <a:prstGeom prst="rect">
            <a:avLst/>
          </a:prstGeom>
          <a:solidFill>
            <a:srgbClr val="92e2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2"/>
          <p:cNvSpPr/>
          <p:nvPr/>
        </p:nvSpPr>
        <p:spPr>
          <a:xfrm>
            <a:off x="7272000" y="201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43"/>
          <p:cNvSpPr/>
          <p:nvPr/>
        </p:nvSpPr>
        <p:spPr>
          <a:xfrm>
            <a:off x="7272000" y="266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44"/>
          <p:cNvSpPr/>
          <p:nvPr/>
        </p:nvSpPr>
        <p:spPr>
          <a:xfrm>
            <a:off x="6696000" y="2304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Freeform 45"/>
          <p:cNvSpPr/>
          <p:nvPr/>
        </p:nvSpPr>
        <p:spPr>
          <a:xfrm>
            <a:off x="6804000" y="2448000"/>
            <a:ext cx="684360" cy="720360"/>
          </a:xfrm>
          <a:custGeom>
            <a:avLst/>
            <a:gdLst/>
            <a:ahLst/>
            <a:rect l="0" t="0" r="r" b="b"/>
            <a:pathLst>
              <a:path w="1901" h="2001">
                <a:moveTo>
                  <a:pt x="0" y="2000"/>
                </a:moveTo>
                <a:cubicBezTo>
                  <a:pt x="500" y="400"/>
                  <a:pt x="1900" y="0"/>
                  <a:pt x="190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0" name="Line 46"/>
          <p:cNvSpPr/>
          <p:nvPr/>
        </p:nvSpPr>
        <p:spPr>
          <a:xfrm>
            <a:off x="8352000" y="216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47"/>
          <p:cNvSpPr/>
          <p:nvPr/>
        </p:nvSpPr>
        <p:spPr>
          <a:xfrm flipH="1">
            <a:off x="8352000" y="2520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48"/>
          <p:cNvSpPr txBox="1"/>
          <p:nvPr/>
        </p:nvSpPr>
        <p:spPr>
          <a:xfrm>
            <a:off x="8386920" y="1800360"/>
            <a:ext cx="97308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EMPTY,   DATA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49"/>
          <p:cNvSpPr txBox="1"/>
          <p:nvPr/>
        </p:nvSpPr>
        <p:spPr>
          <a:xfrm>
            <a:off x="8498160" y="2304000"/>
            <a:ext cx="42156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50"/>
          <p:cNvSpPr txBox="1"/>
          <p:nvPr/>
        </p:nvSpPr>
        <p:spPr>
          <a:xfrm>
            <a:off x="3314160" y="2664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FIFO_A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51"/>
          <p:cNvSpPr txBox="1"/>
          <p:nvPr/>
        </p:nvSpPr>
        <p:spPr>
          <a:xfrm>
            <a:off x="7632000" y="2808360"/>
            <a:ext cx="587520" cy="2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ru-RU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77240" y="360000"/>
            <a:ext cx="885564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б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</a:t>
            </a:r>
            <a:r>
              <a:rPr b="1" lang="ru-RU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</a:t>
            </a:r>
            <a:endParaRPr b="1" lang="ru-RU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808000" y="1440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392000" y="1440000"/>
            <a:ext cx="1008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RAM_B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808000" y="2808000"/>
            <a:ext cx="2592000" cy="936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CREDIT_STEP1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32000" y="1512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 RAM_A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192000" y="1368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 RAM_B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504000" y="2736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6336000" y="2880000"/>
            <a:ext cx="136800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9"/>
          <p:cNvSpPr/>
          <p:nvPr/>
        </p:nvSpPr>
        <p:spPr>
          <a:xfrm>
            <a:off x="1872000" y="3240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0"/>
          <p:cNvSpPr/>
          <p:nvPr/>
        </p:nvSpPr>
        <p:spPr>
          <a:xfrm>
            <a:off x="1800000" y="1872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1"/>
          <p:cNvSpPr/>
          <p:nvPr/>
        </p:nvSpPr>
        <p:spPr>
          <a:xfrm flipH="1">
            <a:off x="5400000" y="1872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Freeform 12"/>
          <p:cNvSpPr/>
          <p:nvPr/>
        </p:nvSpPr>
        <p:spPr>
          <a:xfrm>
            <a:off x="3312000" y="2376000"/>
            <a:ext cx="360" cy="432360"/>
          </a:xfrm>
          <a:custGeom>
            <a:avLst/>
            <a:gdLst/>
            <a:ahLst/>
            <a:rect l="0" t="0" r="r" b="b"/>
            <a:pathLst>
              <a:path w="1" h="1201">
                <a:moveTo>
                  <a:pt x="0" y="0"/>
                </a:moveTo>
                <a:lnTo>
                  <a:pt x="0" y="1200"/>
                </a:ln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</p:sp>
      <p:sp>
        <p:nvSpPr>
          <p:cNvPr id="188" name="Freeform 13"/>
          <p:cNvSpPr/>
          <p:nvPr/>
        </p:nvSpPr>
        <p:spPr>
          <a:xfrm>
            <a:off x="4824000" y="2376000"/>
            <a:ext cx="360" cy="432360"/>
          </a:xfrm>
          <a:custGeom>
            <a:avLst/>
            <a:gdLst/>
            <a:ahLst/>
            <a:rect l="0" t="0" r="r" b="b"/>
            <a:pathLst>
              <a:path w="1" h="1201">
                <a:moveTo>
                  <a:pt x="0" y="0"/>
                </a:moveTo>
                <a:lnTo>
                  <a:pt x="0" y="1200"/>
                </a:ln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  <a:headEnd len="med" type="triangle" w="med"/>
            <a:tailEnd len="med" type="triangle" w="med"/>
          </a:ln>
        </p:spPr>
      </p:sp>
      <p:sp>
        <p:nvSpPr>
          <p:cNvPr id="189" name="CustomShape 14"/>
          <p:cNvSpPr/>
          <p:nvPr/>
        </p:nvSpPr>
        <p:spPr>
          <a:xfrm>
            <a:off x="7848000" y="136800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801" y="0"/>
                </a:moveTo>
                <a:cubicBezTo>
                  <a:pt x="6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200" y="1300"/>
                  <a:pt x="0" y="1300"/>
                </a:cubicBezTo>
                <a:cubicBezTo>
                  <a:pt x="2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600" y="2601"/>
                  <a:pt x="801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15"/>
          <p:cNvSpPr txBox="1"/>
          <p:nvPr/>
        </p:nvSpPr>
        <p:spPr>
          <a:xfrm>
            <a:off x="8256600" y="1382400"/>
            <a:ext cx="131904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begin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16"/>
          <p:cNvSpPr txBox="1"/>
          <p:nvPr/>
        </p:nvSpPr>
        <p:spPr>
          <a:xfrm>
            <a:off x="2626560" y="4680000"/>
            <a:ext cx="35654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Объявление тестового класса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test_case_00    test(0)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2" name="Line 17"/>
          <p:cNvCxnSpPr/>
          <p:nvPr/>
        </p:nvCxnSpPr>
        <p:spPr>
          <a:xfrm flipH="1" flipV="1">
            <a:off x="1567800" y="3758760"/>
            <a:ext cx="960480" cy="11361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93" name="Line 18"/>
          <p:cNvCxnSpPr/>
          <p:nvPr/>
        </p:nvCxnSpPr>
        <p:spPr>
          <a:xfrm flipV="1">
            <a:off x="5729760" y="3883320"/>
            <a:ext cx="813600" cy="6670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4" name="Line 19"/>
          <p:cNvSpPr/>
          <p:nvPr/>
        </p:nvSpPr>
        <p:spPr>
          <a:xfrm>
            <a:off x="5400000" y="32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nodeType="mainSeq">
                <p:childTnLst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0000" y="300960"/>
            <a:ext cx="8855640" cy="9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Б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ы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й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1480" y="1872000"/>
            <a:ext cx="4514760" cy="38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r;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t;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t[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5529600" y="1670400"/>
            <a:ext cx="405468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5400000" y="3368880"/>
            <a:ext cx="4104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5: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0]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i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5472000" y="3922200"/>
            <a:ext cx="4104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type_te</a:t>
            </a:r>
            <a:r>
              <a:rPr b="1" lang="ru-RU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st_expe</a:t>
            </a:r>
            <a:r>
              <a:rPr b="1" lang="ru-RU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get_exp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ect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6"/>
          <p:cNvSpPr txBox="1"/>
          <p:nvPr/>
        </p:nvSpPr>
        <p:spPr>
          <a:xfrm>
            <a:off x="5472000" y="4570200"/>
            <a:ext cx="4104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_e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t_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 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_c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as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e_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00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ф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ы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х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66760" y="1548000"/>
            <a:ext cx="3520080" cy="19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test_case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_00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extends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base_test;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init_mode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0();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init_mode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1();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init_mode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1();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( int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 );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557240" y="1368000"/>
            <a:ext cx="5162760" cy="47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init_mode0;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ii=0;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8'h02;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8'h08;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8'h0A;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8'h0D;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8'h02;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8'h08;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8'h0A; test_input[ii].delay = 0;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8'h0D;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8'h08;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8'h0F;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test_input[ii].addr = 8'h10; test_input[ii].delay = 16;  ii++;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max_test_input=ii;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endfunction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60000" y="4104000"/>
            <a:ext cx="383544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формир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ует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массив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ram0_da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ta,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ram1_da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ta,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test_inp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этим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массива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формир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уются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подачи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вход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для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сравнен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ия с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выходо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у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ь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b="1" lang="ru-RU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я</a:t>
            </a:r>
            <a:endParaRPr b="1" lang="ru-RU" sz="2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266760" y="1548000"/>
            <a:ext cx="9525240" cy="220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096000" y="3712680"/>
            <a:ext cx="4464000" cy="31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вывода: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0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1   PASSED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2   FAILED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test: 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Passed:    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Failed:      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>
                <p:childTnLst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freeze">
                      <p:stCondLst>
                        <p:cond delay="indefinite"/>
                      </p:stCondLst>
                      <p:childTnLst>
                        <p:par>
                          <p:cTn id="154" fill="freeze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freeze">
                      <p:stCondLst>
                        <p:cond delay="indefinite"/>
                      </p:stCondLst>
                      <p:childTnLst>
                        <p:par>
                          <p:cTn id="162" fill="freeze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freeze">
                      <p:stCondLst>
                        <p:cond delay="indefinite"/>
                      </p:stCondLst>
                      <p:childTnLst>
                        <p:par>
                          <p:cTn id="166" fill="freeze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2021-04-13T22:23:47Z</dcterms:created>
  <dc:creator/>
  <dc:description/>
  <dc:language>ru-RU</dc:language>
  <cp:lastModifiedBy/>
  <dcterms:modified xsi:type="dcterms:W3CDTF">2021-04-18T15:26:50Z</dcterms:modified>
  <cp:revision>8</cp:revision>
  <dc:subject/>
  <dc:title/>
</cp:coreProperties>
</file>