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7" r:id="rId17"/>
    <p:sldId id="271" r:id="rId18"/>
    <p:sldId id="272" r:id="rId19"/>
    <p:sldId id="303" r:id="rId20"/>
    <p:sldId id="274" r:id="rId21"/>
    <p:sldId id="308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5" r:id="rId39"/>
    <p:sldId id="291" r:id="rId40"/>
    <p:sldId id="309" r:id="rId41"/>
    <p:sldId id="292" r:id="rId42"/>
    <p:sldId id="293" r:id="rId43"/>
    <p:sldId id="294" r:id="rId44"/>
    <p:sldId id="306" r:id="rId45"/>
    <p:sldId id="310" r:id="rId46"/>
    <p:sldId id="296" r:id="rId47"/>
    <p:sldId id="297" r:id="rId48"/>
    <p:sldId id="298" r:id="rId49"/>
    <p:sldId id="299" r:id="rId50"/>
    <p:sldId id="300" r:id="rId51"/>
    <p:sldId id="311" r:id="rId52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 autoAdjust="0"/>
    <p:restoredTop sz="94660"/>
  </p:normalViewPr>
  <p:slideViewPr>
    <p:cSldViewPr>
      <p:cViewPr varScale="1">
        <p:scale>
          <a:sx n="97" d="100"/>
          <a:sy n="97" d="100"/>
        </p:scale>
        <p:origin x="-1290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E798-F929-47D3-98B2-6D363B8FEC71}" type="datetimeFigureOut">
              <a:rPr lang="ru-RU" smtClean="0"/>
              <a:t>13.09.21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0F9B6-4F98-4BC6-A5C3-20BD6DEC5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5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ru-RU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</a:p>
          <a:p>
            <a:pPr marL="864000" lvl="1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</a:p>
          <a:p>
            <a:pPr marL="1296000" lvl="2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</a:p>
          <a:p>
            <a:pPr marL="1728000" lvl="3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</a:p>
          <a:p>
            <a:pPr marL="2160000" lvl="4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</a:p>
          <a:p>
            <a:pPr marL="2592000" lvl="5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</a:p>
          <a:p>
            <a:pPr marL="3024000" lvl="6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C029661-8803-45D3-A6C4-FB5D91DE8140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‹#›</a:t>
            </a:fld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1F4F3765-4222-40FE-9555-48B35AFE8429}" type="slidecount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45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</a:p>
          <a:p>
            <a:pPr marL="1296000" lvl="2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4E1D084-8C95-4616-A69F-C138EAF36FFC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‹#›</a:t>
            </a:fld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87B43B14-0422-444B-99B1-EFCF4FBD6657}" type="slidecount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45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insys.ru/" TargetMode="External"/><Relationship Id="rId7" Type="http://schemas.openxmlformats.org/officeDocument/2006/relationships/hyperlink" Target="https://github.com/DigitalDesignSchool/ce2020lab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linkedin.com/in/dmitry-smekhov" TargetMode="External"/><Relationship Id="rId5" Type="http://schemas.openxmlformats.org/officeDocument/2006/relationships/hyperlink" Target="http://plis2.ru/" TargetMode="External"/><Relationship Id="rId4" Type="http://schemas.openxmlformats.org/officeDocument/2006/relationships/hyperlink" Target="mailto:dsmv@insys.ru" TargetMode="Externa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926214" y="1331565"/>
            <a:ext cx="6840760" cy="24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4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Интерфейс</a:t>
            </a:r>
            <a:r>
              <a:rPr lang="ru-RU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48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valid</a:t>
            </a:r>
            <a:r>
              <a:rPr lang="ru-RU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/</a:t>
            </a:r>
            <a:r>
              <a:rPr lang="ru-RU" sz="48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</a:t>
            </a:r>
            <a:r>
              <a:rPr sz="4800" dirty="0"/>
              <a:t/>
            </a:r>
            <a:br>
              <a:rPr sz="4800" dirty="0"/>
            </a:br>
            <a:r>
              <a:rPr lang="ru-RU" sz="4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Двойные буфера</a:t>
            </a:r>
            <a:r>
              <a:rPr sz="4800" dirty="0"/>
              <a:t/>
            </a:r>
            <a:br>
              <a:rPr sz="4800" dirty="0"/>
            </a:br>
            <a:r>
              <a:rPr lang="ru-RU" sz="4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Счётчики </a:t>
            </a:r>
            <a:r>
              <a:rPr lang="ru-RU" sz="48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кредитов</a:t>
            </a:r>
            <a:endParaRPr lang="en-US" sz="48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r>
              <a:rPr lang="ru-RU" sz="48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Организация конвейера</a:t>
            </a:r>
            <a:endParaRPr lang="ru-RU" sz="48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                            Дмитрий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Смехов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Комбинационное формирование ready</a:t>
            </a:r>
          </a:p>
        </p:txBody>
      </p:sp>
      <p:sp>
        <p:nvSpPr>
          <p:cNvPr id="150" name="CustomShape 2"/>
          <p:cNvSpPr/>
          <p:nvPr/>
        </p:nvSpPr>
        <p:spPr>
          <a:xfrm>
            <a:off x="1512000" y="1512000"/>
            <a:ext cx="1296000" cy="1728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Line 3"/>
          <p:cNvSpPr/>
          <p:nvPr/>
        </p:nvSpPr>
        <p:spPr>
          <a:xfrm>
            <a:off x="2808000" y="1908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TextShape 4"/>
          <p:cNvSpPr txBox="1"/>
          <p:nvPr/>
        </p:nvSpPr>
        <p:spPr>
          <a:xfrm>
            <a:off x="2916000" y="1492560"/>
            <a:ext cx="118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Line 5"/>
          <p:cNvSpPr/>
          <p:nvPr/>
        </p:nvSpPr>
        <p:spPr>
          <a:xfrm>
            <a:off x="432000" y="1944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TextShape 6"/>
          <p:cNvSpPr txBox="1"/>
          <p:nvPr/>
        </p:nvSpPr>
        <p:spPr>
          <a:xfrm>
            <a:off x="216000" y="1584000"/>
            <a:ext cx="11311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Line 7"/>
          <p:cNvSpPr/>
          <p:nvPr/>
        </p:nvSpPr>
        <p:spPr>
          <a:xfrm>
            <a:off x="468000" y="2736000"/>
            <a:ext cx="104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TextShape 8"/>
          <p:cNvSpPr txBox="1"/>
          <p:nvPr/>
        </p:nvSpPr>
        <p:spPr>
          <a:xfrm>
            <a:off x="216000" y="2304000"/>
            <a:ext cx="1198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9"/>
          <p:cNvSpPr/>
          <p:nvPr/>
        </p:nvSpPr>
        <p:spPr>
          <a:xfrm>
            <a:off x="2808360" y="2763000"/>
            <a:ext cx="104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TextShape 10"/>
          <p:cNvSpPr txBox="1"/>
          <p:nvPr/>
        </p:nvSpPr>
        <p:spPr>
          <a:xfrm>
            <a:off x="2905920" y="2331000"/>
            <a:ext cx="1342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216000" y="3312000"/>
            <a:ext cx="2736000" cy="1476000"/>
          </a:xfrm>
          <a:prstGeom prst="wedgeRoundRectCallout">
            <a:avLst>
              <a:gd name="adj1" fmla="val 92175"/>
              <a:gd name="adj2" fmla="val 65287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каким то причинам 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приёмник не готов</a:t>
            </a:r>
          </a:p>
          <a:p>
            <a:pPr algn="ctr"/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Необходимо задержать 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передатчик</a:t>
            </a:r>
          </a:p>
        </p:txBody>
      </p:sp>
      <p:sp>
        <p:nvSpPr>
          <p:cNvPr id="161" name="CustomShape 12"/>
          <p:cNvSpPr/>
          <p:nvPr/>
        </p:nvSpPr>
        <p:spPr>
          <a:xfrm>
            <a:off x="3960000" y="4752000"/>
            <a:ext cx="288000" cy="2520000"/>
          </a:xfrm>
          <a:prstGeom prst="ellipse">
            <a:avLst/>
          </a:prstGeom>
          <a:solidFill>
            <a:srgbClr val="00FF7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3"/>
          <p:cNvSpPr/>
          <p:nvPr/>
        </p:nvSpPr>
        <p:spPr>
          <a:xfrm>
            <a:off x="7272360" y="1728000"/>
            <a:ext cx="720000" cy="1296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Line 14"/>
          <p:cNvSpPr/>
          <p:nvPr/>
        </p:nvSpPr>
        <p:spPr>
          <a:xfrm>
            <a:off x="8748000" y="2376000"/>
            <a:ext cx="9003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TextShape 15"/>
          <p:cNvSpPr txBox="1"/>
          <p:nvPr/>
        </p:nvSpPr>
        <p:spPr>
          <a:xfrm>
            <a:off x="8813880" y="1944000"/>
            <a:ext cx="11941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in_ready</a:t>
            </a:r>
          </a:p>
        </p:txBody>
      </p:sp>
      <p:sp>
        <p:nvSpPr>
          <p:cNvPr id="165" name="CustomShape 16"/>
          <p:cNvSpPr/>
          <p:nvPr/>
        </p:nvSpPr>
        <p:spPr>
          <a:xfrm>
            <a:off x="5688360" y="1584000"/>
            <a:ext cx="1224000" cy="180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17"/>
          <p:cNvSpPr/>
          <p:nvPr/>
        </p:nvSpPr>
        <p:spPr>
          <a:xfrm>
            <a:off x="8568000" y="2736000"/>
            <a:ext cx="0" cy="10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18"/>
          <p:cNvSpPr/>
          <p:nvPr/>
        </p:nvSpPr>
        <p:spPr>
          <a:xfrm flipH="1">
            <a:off x="6264360" y="3744000"/>
            <a:ext cx="2303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9"/>
          <p:cNvSpPr/>
          <p:nvPr/>
        </p:nvSpPr>
        <p:spPr>
          <a:xfrm flipV="1">
            <a:off x="6264360" y="3384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20"/>
          <p:cNvSpPr/>
          <p:nvPr/>
        </p:nvSpPr>
        <p:spPr>
          <a:xfrm>
            <a:off x="6912000" y="2376000"/>
            <a:ext cx="3603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21"/>
          <p:cNvSpPr/>
          <p:nvPr/>
        </p:nvSpPr>
        <p:spPr>
          <a:xfrm>
            <a:off x="4680360" y="2088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TextShape 22"/>
          <p:cNvSpPr txBox="1"/>
          <p:nvPr/>
        </p:nvSpPr>
        <p:spPr>
          <a:xfrm>
            <a:off x="4392240" y="1728000"/>
            <a:ext cx="11517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Line 23"/>
          <p:cNvSpPr/>
          <p:nvPr/>
        </p:nvSpPr>
        <p:spPr>
          <a:xfrm>
            <a:off x="4680360" y="2880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24"/>
          <p:cNvSpPr txBox="1"/>
          <p:nvPr/>
        </p:nvSpPr>
        <p:spPr>
          <a:xfrm>
            <a:off x="4608360" y="2448000"/>
            <a:ext cx="307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</a:p>
        </p:txBody>
      </p:sp>
      <p:sp>
        <p:nvSpPr>
          <p:cNvPr id="174" name="CustomShape 25"/>
          <p:cNvSpPr/>
          <p:nvPr/>
        </p:nvSpPr>
        <p:spPr>
          <a:xfrm>
            <a:off x="8244000" y="2016000"/>
            <a:ext cx="504000" cy="79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26"/>
          <p:cNvSpPr/>
          <p:nvPr/>
        </p:nvSpPr>
        <p:spPr>
          <a:xfrm>
            <a:off x="7992000" y="2376000"/>
            <a:ext cx="28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27"/>
          <p:cNvSpPr/>
          <p:nvPr/>
        </p:nvSpPr>
        <p:spPr>
          <a:xfrm>
            <a:off x="4608000" y="1296000"/>
            <a:ext cx="396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28"/>
          <p:cNvSpPr/>
          <p:nvPr/>
        </p:nvSpPr>
        <p:spPr>
          <a:xfrm>
            <a:off x="8568000" y="1296000"/>
            <a:ext cx="0" cy="72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TextShape 29"/>
          <p:cNvSpPr txBox="1"/>
          <p:nvPr/>
        </p:nvSpPr>
        <p:spPr>
          <a:xfrm>
            <a:off x="4392240" y="952560"/>
            <a:ext cx="13638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79" name="Line 30"/>
          <p:cNvCxnSpPr/>
          <p:nvPr/>
        </p:nvCxnSpPr>
        <p:spPr>
          <a:xfrm>
            <a:off x="5886000" y="1069560"/>
            <a:ext cx="3774240" cy="692280"/>
          </a:xfrm>
          <a:prstGeom prst="curvedConnector3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0" y="5147989"/>
            <a:ext cx="6047619" cy="2000000"/>
          </a:xfrm>
          <a:prstGeom prst="rect">
            <a:avLst/>
          </a:prstGeom>
        </p:spPr>
      </p:pic>
      <p:sp>
        <p:nvSpPr>
          <p:cNvPr id="34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10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Формирование ready с паузой</a:t>
            </a:r>
          </a:p>
        </p:txBody>
      </p:sp>
      <p:sp>
        <p:nvSpPr>
          <p:cNvPr id="181" name="CustomShape 2"/>
          <p:cNvSpPr/>
          <p:nvPr/>
        </p:nvSpPr>
        <p:spPr>
          <a:xfrm>
            <a:off x="1512000" y="1512000"/>
            <a:ext cx="1296000" cy="1728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Line 3"/>
          <p:cNvSpPr/>
          <p:nvPr/>
        </p:nvSpPr>
        <p:spPr>
          <a:xfrm>
            <a:off x="2808000" y="1908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TextShape 4"/>
          <p:cNvSpPr txBox="1"/>
          <p:nvPr/>
        </p:nvSpPr>
        <p:spPr>
          <a:xfrm>
            <a:off x="2916000" y="1492560"/>
            <a:ext cx="118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5"/>
          <p:cNvSpPr/>
          <p:nvPr/>
        </p:nvSpPr>
        <p:spPr>
          <a:xfrm>
            <a:off x="432000" y="1944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TextShape 6"/>
          <p:cNvSpPr txBox="1"/>
          <p:nvPr/>
        </p:nvSpPr>
        <p:spPr>
          <a:xfrm>
            <a:off x="216000" y="1584000"/>
            <a:ext cx="11311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Line 7"/>
          <p:cNvSpPr/>
          <p:nvPr/>
        </p:nvSpPr>
        <p:spPr>
          <a:xfrm>
            <a:off x="468000" y="2736000"/>
            <a:ext cx="104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TextShape 8"/>
          <p:cNvSpPr txBox="1"/>
          <p:nvPr/>
        </p:nvSpPr>
        <p:spPr>
          <a:xfrm>
            <a:off x="216000" y="2304000"/>
            <a:ext cx="1198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Line 9"/>
          <p:cNvSpPr/>
          <p:nvPr/>
        </p:nvSpPr>
        <p:spPr>
          <a:xfrm>
            <a:off x="2808360" y="2763000"/>
            <a:ext cx="104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TextShape 10"/>
          <p:cNvSpPr txBox="1"/>
          <p:nvPr/>
        </p:nvSpPr>
        <p:spPr>
          <a:xfrm>
            <a:off x="2905920" y="2331000"/>
            <a:ext cx="1342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216000" y="3312000"/>
            <a:ext cx="2736000" cy="1476000"/>
          </a:xfrm>
          <a:prstGeom prst="wedgeRoundRectCallout">
            <a:avLst>
              <a:gd name="adj1" fmla="val 92175"/>
              <a:gd name="adj2" fmla="val 65287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Обязательная пауза 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 момента захвата 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 приёмником</a:t>
            </a:r>
          </a:p>
        </p:txBody>
      </p:sp>
      <p:sp>
        <p:nvSpPr>
          <p:cNvPr id="191" name="CustomShape 12"/>
          <p:cNvSpPr/>
          <p:nvPr/>
        </p:nvSpPr>
        <p:spPr>
          <a:xfrm>
            <a:off x="3960000" y="4752000"/>
            <a:ext cx="288000" cy="2520000"/>
          </a:xfrm>
          <a:prstGeom prst="ellipse">
            <a:avLst/>
          </a:prstGeom>
          <a:solidFill>
            <a:srgbClr val="00FF7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3"/>
          <p:cNvSpPr/>
          <p:nvPr/>
        </p:nvSpPr>
        <p:spPr>
          <a:xfrm>
            <a:off x="8028360" y="1728000"/>
            <a:ext cx="720000" cy="1296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14"/>
          <p:cNvSpPr txBox="1"/>
          <p:nvPr/>
        </p:nvSpPr>
        <p:spPr>
          <a:xfrm>
            <a:off x="8813880" y="1944000"/>
            <a:ext cx="11941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in_ready</a:t>
            </a:r>
          </a:p>
        </p:txBody>
      </p:sp>
      <p:sp>
        <p:nvSpPr>
          <p:cNvPr id="194" name="CustomShape 15"/>
          <p:cNvSpPr/>
          <p:nvPr/>
        </p:nvSpPr>
        <p:spPr>
          <a:xfrm>
            <a:off x="6444360" y="1584000"/>
            <a:ext cx="1224000" cy="180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16"/>
          <p:cNvSpPr/>
          <p:nvPr/>
        </p:nvSpPr>
        <p:spPr>
          <a:xfrm>
            <a:off x="9324000" y="2376000"/>
            <a:ext cx="0" cy="13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17"/>
          <p:cNvSpPr/>
          <p:nvPr/>
        </p:nvSpPr>
        <p:spPr>
          <a:xfrm flipH="1">
            <a:off x="7020360" y="3744000"/>
            <a:ext cx="2303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8"/>
          <p:cNvSpPr/>
          <p:nvPr/>
        </p:nvSpPr>
        <p:spPr>
          <a:xfrm flipV="1">
            <a:off x="7020360" y="3384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19"/>
          <p:cNvSpPr/>
          <p:nvPr/>
        </p:nvSpPr>
        <p:spPr>
          <a:xfrm>
            <a:off x="7668000" y="2376000"/>
            <a:ext cx="3603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20"/>
          <p:cNvSpPr/>
          <p:nvPr/>
        </p:nvSpPr>
        <p:spPr>
          <a:xfrm>
            <a:off x="5436360" y="2088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TextShape 21"/>
          <p:cNvSpPr txBox="1"/>
          <p:nvPr/>
        </p:nvSpPr>
        <p:spPr>
          <a:xfrm>
            <a:off x="5147820" y="1728000"/>
            <a:ext cx="11521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22"/>
          <p:cNvSpPr/>
          <p:nvPr/>
        </p:nvSpPr>
        <p:spPr>
          <a:xfrm>
            <a:off x="5436360" y="2880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TextShape 23"/>
          <p:cNvSpPr txBox="1"/>
          <p:nvPr/>
        </p:nvSpPr>
        <p:spPr>
          <a:xfrm>
            <a:off x="5364360" y="2448000"/>
            <a:ext cx="307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</a:p>
        </p:txBody>
      </p:sp>
      <p:sp>
        <p:nvSpPr>
          <p:cNvPr id="203" name="Line 24"/>
          <p:cNvSpPr/>
          <p:nvPr/>
        </p:nvSpPr>
        <p:spPr>
          <a:xfrm>
            <a:off x="8748000" y="2376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25"/>
          <p:cNvSpPr/>
          <p:nvPr/>
        </p:nvSpPr>
        <p:spPr>
          <a:xfrm>
            <a:off x="5364000" y="1296000"/>
            <a:ext cx="180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26"/>
          <p:cNvSpPr/>
          <p:nvPr/>
        </p:nvSpPr>
        <p:spPr>
          <a:xfrm>
            <a:off x="7164000" y="1296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TextShape 27"/>
          <p:cNvSpPr txBox="1"/>
          <p:nvPr/>
        </p:nvSpPr>
        <p:spPr>
          <a:xfrm>
            <a:off x="5147820" y="952560"/>
            <a:ext cx="13642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26" y="5147989"/>
            <a:ext cx="5666667" cy="2000000"/>
          </a:xfrm>
          <a:prstGeom prst="rect">
            <a:avLst/>
          </a:prstGeom>
        </p:spPr>
      </p:pic>
      <p:sp>
        <p:nvSpPr>
          <p:cNvPr id="31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11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 1"/>
          <p:cNvSpPr/>
          <p:nvPr/>
        </p:nvSpPr>
        <p:spPr>
          <a:xfrm>
            <a:off x="5976000" y="2304360"/>
            <a:ext cx="756000" cy="0"/>
          </a:xfrm>
          <a:prstGeom prst="line">
            <a:avLst/>
          </a:prstGeom>
          <a:ln w="25400">
            <a:solidFill>
              <a:srgbClr val="000000"/>
            </a:solidFill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2"/>
          <p:cNvSpPr/>
          <p:nvPr/>
        </p:nvSpPr>
        <p:spPr>
          <a:xfrm>
            <a:off x="3204000" y="2304360"/>
            <a:ext cx="756000" cy="0"/>
          </a:xfrm>
          <a:prstGeom prst="line">
            <a:avLst/>
          </a:prstGeom>
          <a:ln w="25400">
            <a:solidFill>
              <a:srgbClr val="000000"/>
            </a:solidFill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3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Типичный конвейер</a:t>
            </a:r>
          </a:p>
        </p:txBody>
      </p:sp>
      <p:sp>
        <p:nvSpPr>
          <p:cNvPr id="211" name="TextShape 4"/>
          <p:cNvSpPr txBox="1"/>
          <p:nvPr/>
        </p:nvSpPr>
        <p:spPr>
          <a:xfrm>
            <a:off x="522000" y="4985280"/>
            <a:ext cx="9216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Проблема — как сообщить источнику данных что приёмник  готов  или не готов к приёму данных</a:t>
            </a:r>
          </a:p>
        </p:txBody>
      </p:sp>
      <p:sp>
        <p:nvSpPr>
          <p:cNvPr id="212" name="CustomShape 5"/>
          <p:cNvSpPr/>
          <p:nvPr/>
        </p:nvSpPr>
        <p:spPr>
          <a:xfrm>
            <a:off x="3960000" y="1980000"/>
            <a:ext cx="108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REG_0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2628000" y="1692000"/>
            <a:ext cx="1080000" cy="13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8"/>
          <p:cNvSpPr/>
          <p:nvPr/>
        </p:nvSpPr>
        <p:spPr>
          <a:xfrm>
            <a:off x="6732000" y="1980000"/>
            <a:ext cx="108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9"/>
          <p:cNvSpPr/>
          <p:nvPr/>
        </p:nvSpPr>
        <p:spPr>
          <a:xfrm>
            <a:off x="5040000" y="2304360"/>
            <a:ext cx="360000" cy="0"/>
          </a:xfrm>
          <a:prstGeom prst="line">
            <a:avLst/>
          </a:prstGeom>
          <a:ln w="25400">
            <a:solidFill>
              <a:srgbClr val="000000"/>
            </a:solidFill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10"/>
          <p:cNvSpPr/>
          <p:nvPr/>
        </p:nvSpPr>
        <p:spPr>
          <a:xfrm>
            <a:off x="5400000" y="1692000"/>
            <a:ext cx="1080000" cy="13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Line 11"/>
          <p:cNvSpPr/>
          <p:nvPr/>
        </p:nvSpPr>
        <p:spPr>
          <a:xfrm>
            <a:off x="1872000" y="2195661"/>
            <a:ext cx="756000" cy="0"/>
          </a:xfrm>
          <a:prstGeom prst="line">
            <a:avLst/>
          </a:prstGeom>
          <a:ln w="25400">
            <a:solidFill>
              <a:srgbClr val="000000"/>
            </a:solidFill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12"/>
          <p:cNvSpPr/>
          <p:nvPr/>
        </p:nvSpPr>
        <p:spPr>
          <a:xfrm>
            <a:off x="7812000" y="2304360"/>
            <a:ext cx="396000" cy="0"/>
          </a:xfrm>
          <a:prstGeom prst="line">
            <a:avLst/>
          </a:prstGeom>
          <a:ln w="25400">
            <a:solidFill>
              <a:srgbClr val="000000"/>
            </a:solidFill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8208000" y="1260000"/>
            <a:ext cx="1368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Приёмник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</a:p>
        </p:txBody>
      </p:sp>
      <p:sp>
        <p:nvSpPr>
          <p:cNvPr id="221" name="Line 14"/>
          <p:cNvSpPr/>
          <p:nvPr/>
        </p:nvSpPr>
        <p:spPr>
          <a:xfrm flipH="1">
            <a:off x="1851181" y="2843733"/>
            <a:ext cx="954064" cy="0"/>
          </a:xfrm>
          <a:prstGeom prst="line">
            <a:avLst/>
          </a:prstGeom>
          <a:ln w="25400">
            <a:solidFill>
              <a:srgbClr val="000000"/>
            </a:solidFill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TextShape 15"/>
          <p:cNvSpPr txBox="1"/>
          <p:nvPr/>
        </p:nvSpPr>
        <p:spPr>
          <a:xfrm>
            <a:off x="1851181" y="2404603"/>
            <a:ext cx="1008056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6"/>
          <p:cNvSpPr/>
          <p:nvPr/>
        </p:nvSpPr>
        <p:spPr>
          <a:xfrm>
            <a:off x="504000" y="1404000"/>
            <a:ext cx="1368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Источник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</a:p>
        </p:txBody>
      </p:sp>
      <p:sp>
        <p:nvSpPr>
          <p:cNvPr id="18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12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ine 1"/>
          <p:cNvSpPr/>
          <p:nvPr/>
        </p:nvSpPr>
        <p:spPr>
          <a:xfrm>
            <a:off x="5148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2"/>
          <p:cNvSpPr/>
          <p:nvPr/>
        </p:nvSpPr>
        <p:spPr>
          <a:xfrm>
            <a:off x="1944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TextShape 3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Вариант 1 — распространение o_ready</a:t>
            </a:r>
          </a:p>
        </p:txBody>
      </p:sp>
      <p:sp>
        <p:nvSpPr>
          <p:cNvPr id="227" name="TextShape 4"/>
          <p:cNvSpPr txBox="1"/>
          <p:nvPr/>
        </p:nvSpPr>
        <p:spPr>
          <a:xfrm>
            <a:off x="522000" y="4985280"/>
            <a:ext cx="9216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Как правило — приёмник формирует сигнал готовности к приёму данных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Сигнал </a:t>
            </a:r>
            <a:r>
              <a:rPr lang="ru-RU" sz="22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o_ready</a:t>
            </a: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поступает на все стадии конвейера.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Недостаток — проблемы с трассировкой </a:t>
            </a:r>
          </a:p>
        </p:txBody>
      </p:sp>
      <p:sp>
        <p:nvSpPr>
          <p:cNvPr id="228" name="CustomShape 5"/>
          <p:cNvSpPr/>
          <p:nvPr/>
        </p:nvSpPr>
        <p:spPr>
          <a:xfrm>
            <a:off x="2700000" y="1656000"/>
            <a:ext cx="108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REG_0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Line 6"/>
          <p:cNvSpPr/>
          <p:nvPr/>
        </p:nvSpPr>
        <p:spPr>
          <a:xfrm>
            <a:off x="612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7"/>
          <p:cNvSpPr/>
          <p:nvPr/>
        </p:nvSpPr>
        <p:spPr>
          <a:xfrm>
            <a:off x="1368000" y="1368000"/>
            <a:ext cx="1080000" cy="13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5904000" y="1656000"/>
            <a:ext cx="108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Line 9"/>
          <p:cNvSpPr/>
          <p:nvPr/>
        </p:nvSpPr>
        <p:spPr>
          <a:xfrm>
            <a:off x="3816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10"/>
          <p:cNvSpPr/>
          <p:nvPr/>
        </p:nvSpPr>
        <p:spPr>
          <a:xfrm>
            <a:off x="4572000" y="1368000"/>
            <a:ext cx="1080000" cy="13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11"/>
          <p:cNvSpPr/>
          <p:nvPr/>
        </p:nvSpPr>
        <p:spPr>
          <a:xfrm>
            <a:off x="612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12"/>
          <p:cNvSpPr/>
          <p:nvPr/>
        </p:nvSpPr>
        <p:spPr>
          <a:xfrm>
            <a:off x="6984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3"/>
          <p:cNvSpPr/>
          <p:nvPr/>
        </p:nvSpPr>
        <p:spPr>
          <a:xfrm>
            <a:off x="7704000" y="936000"/>
            <a:ext cx="1800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Приёмник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</a:p>
        </p:txBody>
      </p:sp>
      <p:sp>
        <p:nvSpPr>
          <p:cNvPr id="239" name="Line 16"/>
          <p:cNvSpPr/>
          <p:nvPr/>
        </p:nvSpPr>
        <p:spPr>
          <a:xfrm flipH="1">
            <a:off x="576000" y="2376000"/>
            <a:ext cx="792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TextShape 17"/>
          <p:cNvSpPr txBox="1"/>
          <p:nvPr/>
        </p:nvSpPr>
        <p:spPr>
          <a:xfrm>
            <a:off x="5639142" y="3563813"/>
            <a:ext cx="1165184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18"/>
          <p:cNvSpPr txBox="1"/>
          <p:nvPr/>
        </p:nvSpPr>
        <p:spPr>
          <a:xfrm>
            <a:off x="287784" y="2032560"/>
            <a:ext cx="1080216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19"/>
          <p:cNvSpPr txBox="1"/>
          <p:nvPr/>
        </p:nvSpPr>
        <p:spPr>
          <a:xfrm>
            <a:off x="360000" y="1636920"/>
            <a:ext cx="927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i_valid</a:t>
            </a:r>
          </a:p>
        </p:txBody>
      </p:sp>
      <p:sp>
        <p:nvSpPr>
          <p:cNvPr id="243" name="TextShape 20"/>
          <p:cNvSpPr txBox="1"/>
          <p:nvPr/>
        </p:nvSpPr>
        <p:spPr>
          <a:xfrm>
            <a:off x="6840000" y="1168560"/>
            <a:ext cx="10036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o_valid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005781" y="2723535"/>
            <a:ext cx="6194322" cy="1480311"/>
          </a:xfrm>
          <a:custGeom>
            <a:avLst/>
            <a:gdLst>
              <a:gd name="connsiteX0" fmla="*/ 6194322 w 6194322"/>
              <a:gd name="connsiteY0" fmla="*/ 353962 h 1480311"/>
              <a:gd name="connsiteX1" fmla="*/ 3864077 w 6194322"/>
              <a:gd name="connsiteY1" fmla="*/ 1465007 h 1480311"/>
              <a:gd name="connsiteX2" fmla="*/ 1297858 w 6194322"/>
              <a:gd name="connsiteY2" fmla="*/ 934065 h 1480311"/>
              <a:gd name="connsiteX3" fmla="*/ 0 w 6194322"/>
              <a:gd name="connsiteY3" fmla="*/ 0 h 14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4322" h="1480311">
                <a:moveTo>
                  <a:pt x="6194322" y="353962"/>
                </a:moveTo>
                <a:cubicBezTo>
                  <a:pt x="5437238" y="861142"/>
                  <a:pt x="4680154" y="1368323"/>
                  <a:pt x="3864077" y="1465007"/>
                </a:cubicBezTo>
                <a:cubicBezTo>
                  <a:pt x="3048000" y="1561691"/>
                  <a:pt x="1941871" y="1178233"/>
                  <a:pt x="1297858" y="934065"/>
                </a:cubicBezTo>
                <a:cubicBezTo>
                  <a:pt x="653845" y="689897"/>
                  <a:pt x="224503" y="176981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5240594" y="2664542"/>
            <a:ext cx="2871019" cy="828920"/>
          </a:xfrm>
          <a:custGeom>
            <a:avLst/>
            <a:gdLst>
              <a:gd name="connsiteX0" fmla="*/ 2871019 w 2871019"/>
              <a:gd name="connsiteY0" fmla="*/ 422787 h 828920"/>
              <a:gd name="connsiteX1" fmla="*/ 1209367 w 2871019"/>
              <a:gd name="connsiteY1" fmla="*/ 816077 h 828920"/>
              <a:gd name="connsiteX2" fmla="*/ 0 w 2871019"/>
              <a:gd name="connsiteY2" fmla="*/ 0 h 82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019" h="828920">
                <a:moveTo>
                  <a:pt x="2871019" y="422787"/>
                </a:moveTo>
                <a:cubicBezTo>
                  <a:pt x="2279444" y="654664"/>
                  <a:pt x="1687870" y="886542"/>
                  <a:pt x="1209367" y="816077"/>
                </a:cubicBezTo>
                <a:cubicBezTo>
                  <a:pt x="730864" y="745612"/>
                  <a:pt x="365432" y="372806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13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Пример каскадного соединения</a:t>
            </a:r>
          </a:p>
        </p:txBody>
      </p:sp>
      <p:sp>
        <p:nvSpPr>
          <p:cNvPr id="245" name="TextShape 2"/>
          <p:cNvSpPr txBox="1"/>
          <p:nvPr/>
        </p:nvSpPr>
        <p:spPr>
          <a:xfrm>
            <a:off x="576000" y="3960000"/>
            <a:ext cx="9216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Вполне возможна ситуация когда в каждом блоке сигнал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i_rdy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формируется через комбинационную схему с участием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o_rdy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.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 этом случае для сигнала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ready0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будет синтезирована очень большая комбинационная схема и будут проблемы при трассировке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1404000" y="1584000"/>
            <a:ext cx="1332000" cy="1440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COMP_0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i_rdy o_rdy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Line 4"/>
          <p:cNvSpPr/>
          <p:nvPr/>
        </p:nvSpPr>
        <p:spPr>
          <a:xfrm>
            <a:off x="396000" y="2340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TextShape 5"/>
          <p:cNvSpPr txBox="1"/>
          <p:nvPr/>
        </p:nvSpPr>
        <p:spPr>
          <a:xfrm>
            <a:off x="540000" y="1996560"/>
            <a:ext cx="828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valid0</a:t>
            </a:r>
          </a:p>
        </p:txBody>
      </p:sp>
      <p:sp>
        <p:nvSpPr>
          <p:cNvPr id="249" name="Line 6"/>
          <p:cNvSpPr/>
          <p:nvPr/>
        </p:nvSpPr>
        <p:spPr>
          <a:xfrm>
            <a:off x="396000" y="2799000"/>
            <a:ext cx="100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TextShape 7"/>
          <p:cNvSpPr txBox="1"/>
          <p:nvPr/>
        </p:nvSpPr>
        <p:spPr>
          <a:xfrm>
            <a:off x="540000" y="2455560"/>
            <a:ext cx="972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ready0</a:t>
            </a:r>
          </a:p>
        </p:txBody>
      </p:sp>
      <p:sp>
        <p:nvSpPr>
          <p:cNvPr id="251" name="Line 8"/>
          <p:cNvSpPr/>
          <p:nvPr/>
        </p:nvSpPr>
        <p:spPr>
          <a:xfrm>
            <a:off x="396000" y="1899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TextShape 9"/>
          <p:cNvSpPr txBox="1"/>
          <p:nvPr/>
        </p:nvSpPr>
        <p:spPr>
          <a:xfrm>
            <a:off x="540000" y="1555560"/>
            <a:ext cx="756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data0</a:t>
            </a:r>
          </a:p>
        </p:txBody>
      </p:sp>
      <p:sp>
        <p:nvSpPr>
          <p:cNvPr id="253" name="CustomShape 10"/>
          <p:cNvSpPr/>
          <p:nvPr/>
        </p:nvSpPr>
        <p:spPr>
          <a:xfrm>
            <a:off x="3744000" y="1584360"/>
            <a:ext cx="1332000" cy="1440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COMP_1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i_rdy o_rdy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11"/>
          <p:cNvSpPr/>
          <p:nvPr/>
        </p:nvSpPr>
        <p:spPr>
          <a:xfrm>
            <a:off x="2736000" y="234036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TextShape 12"/>
          <p:cNvSpPr txBox="1"/>
          <p:nvPr/>
        </p:nvSpPr>
        <p:spPr>
          <a:xfrm>
            <a:off x="2844000" y="2016000"/>
            <a:ext cx="900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valid1</a:t>
            </a:r>
          </a:p>
        </p:txBody>
      </p:sp>
      <p:sp>
        <p:nvSpPr>
          <p:cNvPr id="256" name="Line 13"/>
          <p:cNvSpPr/>
          <p:nvPr/>
        </p:nvSpPr>
        <p:spPr>
          <a:xfrm>
            <a:off x="2736000" y="2799360"/>
            <a:ext cx="100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TextShape 14"/>
          <p:cNvSpPr txBox="1"/>
          <p:nvPr/>
        </p:nvSpPr>
        <p:spPr>
          <a:xfrm>
            <a:off x="2880000" y="2455920"/>
            <a:ext cx="1008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ready1</a:t>
            </a:r>
          </a:p>
        </p:txBody>
      </p:sp>
      <p:sp>
        <p:nvSpPr>
          <p:cNvPr id="258" name="Line 15"/>
          <p:cNvSpPr/>
          <p:nvPr/>
        </p:nvSpPr>
        <p:spPr>
          <a:xfrm>
            <a:off x="2736000" y="189936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TextShape 16"/>
          <p:cNvSpPr txBox="1"/>
          <p:nvPr/>
        </p:nvSpPr>
        <p:spPr>
          <a:xfrm>
            <a:off x="2880000" y="1555920"/>
            <a:ext cx="864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data1</a:t>
            </a:r>
          </a:p>
        </p:txBody>
      </p:sp>
      <p:sp>
        <p:nvSpPr>
          <p:cNvPr id="260" name="CustomShape 17"/>
          <p:cNvSpPr/>
          <p:nvPr/>
        </p:nvSpPr>
        <p:spPr>
          <a:xfrm>
            <a:off x="6084000" y="1584360"/>
            <a:ext cx="1332000" cy="1440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COMP_2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i_rdy o_rdy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Line 18"/>
          <p:cNvSpPr/>
          <p:nvPr/>
        </p:nvSpPr>
        <p:spPr>
          <a:xfrm>
            <a:off x="5076000" y="234036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TextShape 19"/>
          <p:cNvSpPr txBox="1"/>
          <p:nvPr/>
        </p:nvSpPr>
        <p:spPr>
          <a:xfrm>
            <a:off x="5220000" y="1996920"/>
            <a:ext cx="900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valid2</a:t>
            </a:r>
          </a:p>
        </p:txBody>
      </p:sp>
      <p:sp>
        <p:nvSpPr>
          <p:cNvPr id="263" name="Line 20"/>
          <p:cNvSpPr/>
          <p:nvPr/>
        </p:nvSpPr>
        <p:spPr>
          <a:xfrm>
            <a:off x="5076000" y="2799360"/>
            <a:ext cx="100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TextShape 21"/>
          <p:cNvSpPr txBox="1"/>
          <p:nvPr/>
        </p:nvSpPr>
        <p:spPr>
          <a:xfrm>
            <a:off x="5220000" y="2455920"/>
            <a:ext cx="972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ready2</a:t>
            </a:r>
          </a:p>
        </p:txBody>
      </p:sp>
      <p:sp>
        <p:nvSpPr>
          <p:cNvPr id="265" name="Line 22"/>
          <p:cNvSpPr/>
          <p:nvPr/>
        </p:nvSpPr>
        <p:spPr>
          <a:xfrm>
            <a:off x="5076000" y="189936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TextShape 23"/>
          <p:cNvSpPr txBox="1"/>
          <p:nvPr/>
        </p:nvSpPr>
        <p:spPr>
          <a:xfrm>
            <a:off x="5220000" y="1555920"/>
            <a:ext cx="756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data2</a:t>
            </a:r>
          </a:p>
        </p:txBody>
      </p:sp>
      <p:sp>
        <p:nvSpPr>
          <p:cNvPr id="267" name="Line 24"/>
          <p:cNvSpPr/>
          <p:nvPr/>
        </p:nvSpPr>
        <p:spPr>
          <a:xfrm>
            <a:off x="7416000" y="234072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TextShape 25"/>
          <p:cNvSpPr txBox="1"/>
          <p:nvPr/>
        </p:nvSpPr>
        <p:spPr>
          <a:xfrm>
            <a:off x="7560000" y="1997280"/>
            <a:ext cx="792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valid3</a:t>
            </a:r>
          </a:p>
        </p:txBody>
      </p:sp>
      <p:sp>
        <p:nvSpPr>
          <p:cNvPr id="269" name="Line 26"/>
          <p:cNvSpPr/>
          <p:nvPr/>
        </p:nvSpPr>
        <p:spPr>
          <a:xfrm>
            <a:off x="7416000" y="2799720"/>
            <a:ext cx="100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TextShape 27"/>
          <p:cNvSpPr txBox="1"/>
          <p:nvPr/>
        </p:nvSpPr>
        <p:spPr>
          <a:xfrm>
            <a:off x="7560000" y="2456280"/>
            <a:ext cx="936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ready3</a:t>
            </a:r>
          </a:p>
        </p:txBody>
      </p:sp>
      <p:sp>
        <p:nvSpPr>
          <p:cNvPr id="271" name="Line 28"/>
          <p:cNvSpPr/>
          <p:nvPr/>
        </p:nvSpPr>
        <p:spPr>
          <a:xfrm>
            <a:off x="7416000" y="189972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29"/>
          <p:cNvSpPr txBox="1"/>
          <p:nvPr/>
        </p:nvSpPr>
        <p:spPr>
          <a:xfrm>
            <a:off x="7560000" y="1556280"/>
            <a:ext cx="1080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data3</a:t>
            </a:r>
          </a:p>
        </p:txBody>
      </p:sp>
      <p:sp>
        <p:nvSpPr>
          <p:cNvPr id="31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14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Пример</a:t>
            </a:r>
            <a:r>
              <a:rPr lang="en-US" sz="2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 downsizing </a:t>
            </a:r>
            <a:r>
              <a:rPr lang="ru-RU" sz="2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 </a:t>
            </a:r>
            <a:r>
              <a:rPr lang="en-US" sz="2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upsizing</a:t>
            </a:r>
            <a:endParaRPr lang="ru-RU" sz="28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15</a:t>
            </a:fld>
            <a:r>
              <a:rPr lang="ru-RU" smtClean="0"/>
              <a:t> </a:t>
            </a:r>
            <a:endParaRPr lang="ru-RU" dirty="0"/>
          </a:p>
        </p:txBody>
      </p:sp>
      <p:sp>
        <p:nvSpPr>
          <p:cNvPr id="32" name="Полилиния 31"/>
          <p:cNvSpPr/>
          <p:nvPr/>
        </p:nvSpPr>
        <p:spPr>
          <a:xfrm>
            <a:off x="2808000" y="1584000"/>
            <a:ext cx="648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UP</a:t>
            </a:r>
          </a:p>
        </p:txBody>
      </p:sp>
      <p:sp>
        <p:nvSpPr>
          <p:cNvPr id="33" name="Прямая соединительная линия 32"/>
          <p:cNvSpPr/>
          <p:nvPr/>
        </p:nvSpPr>
        <p:spPr>
          <a:xfrm>
            <a:off x="396000" y="2287439"/>
            <a:ext cx="10080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920" y="1655999"/>
            <a:ext cx="1368000" cy="596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AXI </a:t>
            </a:r>
            <a:r>
              <a:rPr lang="ru-RU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Stream</a:t>
            </a:r>
            <a:endParaRPr lang="ru-RU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256 бит</a:t>
            </a:r>
          </a:p>
        </p:txBody>
      </p:sp>
      <p:sp>
        <p:nvSpPr>
          <p:cNvPr id="35" name="Полилиния 34"/>
          <p:cNvSpPr/>
          <p:nvPr/>
        </p:nvSpPr>
        <p:spPr>
          <a:xfrm>
            <a:off x="1404000" y="1584000"/>
            <a:ext cx="648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REG</a:t>
            </a:r>
          </a:p>
        </p:txBody>
      </p:sp>
      <p:sp>
        <p:nvSpPr>
          <p:cNvPr id="36" name="Прямая соединительная линия 35"/>
          <p:cNvSpPr/>
          <p:nvPr/>
        </p:nvSpPr>
        <p:spPr>
          <a:xfrm>
            <a:off x="2052000" y="2304000"/>
            <a:ext cx="7560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60000" y="1944000"/>
            <a:ext cx="56016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256</a:t>
            </a:r>
          </a:p>
        </p:txBody>
      </p:sp>
      <p:sp>
        <p:nvSpPr>
          <p:cNvPr id="38" name="Полилиния 37"/>
          <p:cNvSpPr/>
          <p:nvPr/>
        </p:nvSpPr>
        <p:spPr>
          <a:xfrm>
            <a:off x="4212000" y="1584000"/>
            <a:ext cx="648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DN</a:t>
            </a:r>
          </a:p>
        </p:txBody>
      </p:sp>
      <p:sp>
        <p:nvSpPr>
          <p:cNvPr id="39" name="Прямая соединительная линия 38"/>
          <p:cNvSpPr/>
          <p:nvPr/>
        </p:nvSpPr>
        <p:spPr>
          <a:xfrm>
            <a:off x="3456000" y="2304000"/>
            <a:ext cx="7560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4000" y="1944000"/>
            <a:ext cx="56016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512</a:t>
            </a:r>
          </a:p>
        </p:txBody>
      </p:sp>
      <p:sp>
        <p:nvSpPr>
          <p:cNvPr id="41" name="Полилиния 40"/>
          <p:cNvSpPr/>
          <p:nvPr/>
        </p:nvSpPr>
        <p:spPr>
          <a:xfrm>
            <a:off x="5616000" y="1584000"/>
            <a:ext cx="648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UP</a:t>
            </a:r>
          </a:p>
        </p:txBody>
      </p:sp>
      <p:sp>
        <p:nvSpPr>
          <p:cNvPr id="42" name="Прямая соединительная линия 41"/>
          <p:cNvSpPr/>
          <p:nvPr/>
        </p:nvSpPr>
        <p:spPr>
          <a:xfrm>
            <a:off x="4860000" y="2304000"/>
            <a:ext cx="7560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68000" y="1944000"/>
            <a:ext cx="56016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256</a:t>
            </a:r>
          </a:p>
        </p:txBody>
      </p:sp>
      <p:sp>
        <p:nvSpPr>
          <p:cNvPr id="44" name="Полилиния 43"/>
          <p:cNvSpPr/>
          <p:nvPr/>
        </p:nvSpPr>
        <p:spPr>
          <a:xfrm>
            <a:off x="7020000" y="1584000"/>
            <a:ext cx="648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DN</a:t>
            </a:r>
          </a:p>
        </p:txBody>
      </p:sp>
      <p:sp>
        <p:nvSpPr>
          <p:cNvPr id="45" name="Прямая соединительная линия 44"/>
          <p:cNvSpPr/>
          <p:nvPr/>
        </p:nvSpPr>
        <p:spPr>
          <a:xfrm>
            <a:off x="6263999" y="2304000"/>
            <a:ext cx="756001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72000" y="1944000"/>
            <a:ext cx="56016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512</a:t>
            </a:r>
          </a:p>
        </p:txBody>
      </p:sp>
      <p:sp>
        <p:nvSpPr>
          <p:cNvPr id="47" name="Полилиния 46"/>
          <p:cNvSpPr/>
          <p:nvPr/>
        </p:nvSpPr>
        <p:spPr>
          <a:xfrm>
            <a:off x="8424000" y="1584000"/>
            <a:ext cx="648000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REG</a:t>
            </a:r>
          </a:p>
        </p:txBody>
      </p:sp>
      <p:sp>
        <p:nvSpPr>
          <p:cNvPr id="48" name="Прямая соединительная линия 47"/>
          <p:cNvSpPr/>
          <p:nvPr/>
        </p:nvSpPr>
        <p:spPr>
          <a:xfrm>
            <a:off x="7668000" y="2304000"/>
            <a:ext cx="7560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6000" y="1944000"/>
            <a:ext cx="56016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256</a:t>
            </a:r>
          </a:p>
        </p:txBody>
      </p:sp>
      <p:sp>
        <p:nvSpPr>
          <p:cNvPr id="50" name="Прямая соединительная линия 49"/>
          <p:cNvSpPr/>
          <p:nvPr/>
        </p:nvSpPr>
        <p:spPr>
          <a:xfrm>
            <a:off x="9072000" y="2304000"/>
            <a:ext cx="7560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80000" y="1944000"/>
            <a:ext cx="56016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256</a:t>
            </a:r>
          </a:p>
        </p:txBody>
      </p:sp>
      <p:sp>
        <p:nvSpPr>
          <p:cNvPr id="52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62908" y="3635821"/>
            <a:ext cx="9216000" cy="2448000"/>
          </a:xfrm>
        </p:spPr>
        <p:txBody>
          <a:bodyPr/>
          <a:lstStyle>
            <a:def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None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14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34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45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EF2929"/>
              </a:buClr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78"/>
              </a:spcAft>
              <a:buClr>
                <a:srgbClr val="EF2929"/>
              </a:buClr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ru-RU" sz="2200" dirty="0"/>
              <a:t>Трассировка примера в системе </a:t>
            </a:r>
            <a:r>
              <a:rPr lang="ru-RU" sz="2200" dirty="0" err="1"/>
              <a:t>Vivado</a:t>
            </a:r>
            <a:r>
              <a:rPr lang="ru-RU" sz="2200" dirty="0"/>
              <a:t> 2020.2</a:t>
            </a:r>
          </a:p>
          <a:p>
            <a:pPr lvl="0">
              <a:buNone/>
            </a:pPr>
            <a:r>
              <a:rPr lang="ru-RU" sz="2200" dirty="0"/>
              <a:t>REG — IP </a:t>
            </a:r>
            <a:r>
              <a:rPr lang="ru-RU" sz="2200" dirty="0" err="1"/>
              <a:t>Core</a:t>
            </a:r>
            <a:r>
              <a:rPr lang="ru-RU" sz="2200" dirty="0"/>
              <a:t> из каталога </a:t>
            </a:r>
            <a:r>
              <a:rPr lang="ru-RU" sz="2200" dirty="0" err="1"/>
              <a:t>Vivado</a:t>
            </a:r>
            <a:r>
              <a:rPr lang="ru-RU" sz="2200" dirty="0"/>
              <a:t>:  AXI4 </a:t>
            </a:r>
            <a:r>
              <a:rPr lang="ru-RU" sz="2200" dirty="0" err="1"/>
              <a:t>Stream</a:t>
            </a:r>
            <a:r>
              <a:rPr lang="ru-RU" sz="2200" dirty="0"/>
              <a:t> </a:t>
            </a:r>
            <a:r>
              <a:rPr lang="ru-RU" sz="2200" dirty="0" err="1"/>
              <a:t>Reg</a:t>
            </a:r>
            <a:r>
              <a:rPr lang="ru-RU" sz="2200" dirty="0"/>
              <a:t> </a:t>
            </a:r>
            <a:r>
              <a:rPr lang="ru-RU" sz="2200" dirty="0" err="1"/>
              <a:t>Slice</a:t>
            </a:r>
            <a:endParaRPr lang="ru-RU" sz="2200" dirty="0"/>
          </a:p>
          <a:p>
            <a:pPr lvl="0">
              <a:buNone/>
            </a:pPr>
            <a:r>
              <a:rPr lang="ru-RU" sz="2200" dirty="0"/>
              <a:t>Синтез для </a:t>
            </a:r>
            <a:r>
              <a:rPr lang="ru-RU" sz="2200" dirty="0" err="1"/>
              <a:t>Kintex</a:t>
            </a:r>
            <a:r>
              <a:rPr lang="ru-RU" sz="2200" dirty="0"/>
              <a:t> </a:t>
            </a:r>
            <a:r>
              <a:rPr lang="ru-RU" sz="2200" dirty="0" err="1"/>
              <a:t>Ultrascale</a:t>
            </a:r>
            <a:r>
              <a:rPr lang="ru-RU" sz="2200" dirty="0"/>
              <a:t>+ KU3P</a:t>
            </a:r>
          </a:p>
          <a:p>
            <a:pPr lvl="0">
              <a:buNone/>
            </a:pPr>
            <a:r>
              <a:rPr lang="ru-RU" sz="2200" dirty="0"/>
              <a:t>Тактовая частота </a:t>
            </a:r>
            <a:r>
              <a:rPr lang="ru-RU" sz="2200" dirty="0" smtClean="0"/>
              <a:t>667 </a:t>
            </a:r>
            <a:r>
              <a:rPr lang="ru-RU" sz="2200" dirty="0"/>
              <a:t>МГц</a:t>
            </a:r>
          </a:p>
          <a:p>
            <a:pPr marL="108000" lvl="0" indent="0">
              <a:buNone/>
            </a:pPr>
            <a:r>
              <a:rPr lang="ru-RU" sz="2200" dirty="0" err="1"/>
              <a:t>github</a:t>
            </a:r>
            <a:r>
              <a:rPr lang="ru-RU" sz="2200" dirty="0"/>
              <a:t> — пример </a:t>
            </a:r>
            <a:r>
              <a:rPr lang="ru-RU" sz="2200" b="1" dirty="0" err="1"/>
              <a:t>cascade</a:t>
            </a:r>
            <a:endParaRPr lang="ru-RU" sz="2200" b="1" dirty="0"/>
          </a:p>
          <a:p>
            <a:pPr marL="108000" lvl="0" indent="0">
              <a:buNone/>
            </a:pPr>
            <a:endParaRPr lang="ru-RU" sz="2200" dirty="0"/>
          </a:p>
          <a:p>
            <a:pPr lvl="0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778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Пример — downsizing и upsizing</a:t>
            </a:r>
          </a:p>
        </p:txBody>
      </p:sp>
      <p:sp>
        <p:nvSpPr>
          <p:cNvPr id="274" name="TextShape 2"/>
          <p:cNvSpPr txBox="1"/>
          <p:nvPr/>
        </p:nvSpPr>
        <p:spPr>
          <a:xfrm>
            <a:off x="504000" y="4392000"/>
            <a:ext cx="9216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Комбинационная схема для сигнала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out_ready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проходит через все компоненты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Levels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5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Fanout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258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Slack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</a:t>
            </a:r>
            <a:r>
              <a:rPr lang="ru-RU" sz="22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-0.086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ns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275" name="Рисунок 274"/>
          <p:cNvPicPr/>
          <p:nvPr/>
        </p:nvPicPr>
        <p:blipFill>
          <a:blip r:embed="rId2"/>
          <a:stretch/>
        </p:blipFill>
        <p:spPr>
          <a:xfrm>
            <a:off x="143080" y="2305800"/>
            <a:ext cx="10009800" cy="1776960"/>
          </a:xfrm>
          <a:prstGeom prst="rect">
            <a:avLst/>
          </a:prstGeom>
          <a:ln>
            <a:noFill/>
          </a:ln>
        </p:spPr>
      </p:pic>
      <p:sp>
        <p:nvSpPr>
          <p:cNvPr id="5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16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Line 1"/>
          <p:cNvSpPr/>
          <p:nvPr/>
        </p:nvSpPr>
        <p:spPr>
          <a:xfrm>
            <a:off x="5148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2"/>
          <p:cNvSpPr/>
          <p:nvPr/>
        </p:nvSpPr>
        <p:spPr>
          <a:xfrm>
            <a:off x="1944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TextShape 3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Вариант 2 — двойной буфер</a:t>
            </a:r>
          </a:p>
        </p:txBody>
      </p:sp>
      <p:sp>
        <p:nvSpPr>
          <p:cNvPr id="279" name="TextShape 4"/>
          <p:cNvSpPr txBox="1"/>
          <p:nvPr/>
        </p:nvSpPr>
        <p:spPr>
          <a:xfrm>
            <a:off x="522000" y="4985280"/>
            <a:ext cx="9216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На каждой стадии конвейера используется двойной буфер.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Комбинационная схема анализирует только сигналы от соседних стадий конвейера.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Недостаток — усложнение 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логики и дополнительные ресурсы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2700000" y="1224000"/>
            <a:ext cx="108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REG_0_0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Line 6"/>
          <p:cNvSpPr/>
          <p:nvPr/>
        </p:nvSpPr>
        <p:spPr>
          <a:xfrm>
            <a:off x="612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7"/>
          <p:cNvSpPr/>
          <p:nvPr/>
        </p:nvSpPr>
        <p:spPr>
          <a:xfrm>
            <a:off x="1368000" y="1368000"/>
            <a:ext cx="1080000" cy="13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8"/>
          <p:cNvSpPr/>
          <p:nvPr/>
        </p:nvSpPr>
        <p:spPr>
          <a:xfrm>
            <a:off x="5904000" y="1224000"/>
            <a:ext cx="108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REG_1_0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9"/>
          <p:cNvSpPr/>
          <p:nvPr/>
        </p:nvSpPr>
        <p:spPr>
          <a:xfrm>
            <a:off x="3816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10"/>
          <p:cNvSpPr/>
          <p:nvPr/>
        </p:nvSpPr>
        <p:spPr>
          <a:xfrm>
            <a:off x="4572000" y="1368000"/>
            <a:ext cx="1080000" cy="134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Line 11"/>
          <p:cNvSpPr/>
          <p:nvPr/>
        </p:nvSpPr>
        <p:spPr>
          <a:xfrm>
            <a:off x="612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Line 12"/>
          <p:cNvSpPr/>
          <p:nvPr/>
        </p:nvSpPr>
        <p:spPr>
          <a:xfrm>
            <a:off x="6984000" y="198036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13"/>
          <p:cNvSpPr/>
          <p:nvPr/>
        </p:nvSpPr>
        <p:spPr>
          <a:xfrm>
            <a:off x="7704000" y="936000"/>
            <a:ext cx="1800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Приёмник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</a:p>
        </p:txBody>
      </p:sp>
      <p:sp>
        <p:nvSpPr>
          <p:cNvPr id="290" name="Line 15"/>
          <p:cNvSpPr/>
          <p:nvPr/>
        </p:nvSpPr>
        <p:spPr>
          <a:xfrm flipH="1">
            <a:off x="504000" y="3024000"/>
            <a:ext cx="219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TextShape 16"/>
          <p:cNvSpPr txBox="1"/>
          <p:nvPr/>
        </p:nvSpPr>
        <p:spPr>
          <a:xfrm>
            <a:off x="7532119" y="3399696"/>
            <a:ext cx="12966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17"/>
          <p:cNvSpPr txBox="1"/>
          <p:nvPr/>
        </p:nvSpPr>
        <p:spPr>
          <a:xfrm>
            <a:off x="360000" y="2664000"/>
            <a:ext cx="124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8"/>
          <p:cNvSpPr/>
          <p:nvPr/>
        </p:nvSpPr>
        <p:spPr>
          <a:xfrm>
            <a:off x="2700000" y="1980000"/>
            <a:ext cx="108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REG_0_1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9"/>
          <p:cNvSpPr/>
          <p:nvPr/>
        </p:nvSpPr>
        <p:spPr>
          <a:xfrm>
            <a:off x="5904000" y="1980000"/>
            <a:ext cx="108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REG_1_1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0"/>
          <p:cNvSpPr/>
          <p:nvPr/>
        </p:nvSpPr>
        <p:spPr>
          <a:xfrm>
            <a:off x="5904000" y="2736000"/>
            <a:ext cx="1080000" cy="432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A1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1"/>
          <p:cNvSpPr/>
          <p:nvPr/>
        </p:nvSpPr>
        <p:spPr>
          <a:xfrm>
            <a:off x="2700000" y="2736000"/>
            <a:ext cx="1080000" cy="432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A0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5240594" y="2723535"/>
            <a:ext cx="2939845" cy="988331"/>
          </a:xfrm>
          <a:custGeom>
            <a:avLst/>
            <a:gdLst>
              <a:gd name="connsiteX0" fmla="*/ 2939845 w 2939845"/>
              <a:gd name="connsiteY0" fmla="*/ 314633 h 988331"/>
              <a:gd name="connsiteX1" fmla="*/ 1278193 w 2939845"/>
              <a:gd name="connsiteY1" fmla="*/ 983226 h 988331"/>
              <a:gd name="connsiteX2" fmla="*/ 0 w 2939845"/>
              <a:gd name="connsiteY2" fmla="*/ 0 h 98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845" h="988331">
                <a:moveTo>
                  <a:pt x="2939845" y="314633"/>
                </a:moveTo>
                <a:cubicBezTo>
                  <a:pt x="2354006" y="675149"/>
                  <a:pt x="1768167" y="1035665"/>
                  <a:pt x="1278193" y="983226"/>
                </a:cubicBezTo>
                <a:cubicBezTo>
                  <a:pt x="788219" y="930787"/>
                  <a:pt x="229419" y="86852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 3"/>
          <p:cNvSpPr/>
          <p:nvPr/>
        </p:nvSpPr>
        <p:spPr>
          <a:xfrm>
            <a:off x="2015613" y="2753032"/>
            <a:ext cx="3893574" cy="1201342"/>
          </a:xfrm>
          <a:custGeom>
            <a:avLst/>
            <a:gdLst>
              <a:gd name="connsiteX0" fmla="*/ 3893574 w 3893574"/>
              <a:gd name="connsiteY0" fmla="*/ 216310 h 1201342"/>
              <a:gd name="connsiteX1" fmla="*/ 1573161 w 3893574"/>
              <a:gd name="connsiteY1" fmla="*/ 1199536 h 1201342"/>
              <a:gd name="connsiteX2" fmla="*/ 0 w 3893574"/>
              <a:gd name="connsiteY2" fmla="*/ 0 h 12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3574" h="1201342">
                <a:moveTo>
                  <a:pt x="3893574" y="216310"/>
                </a:moveTo>
                <a:cubicBezTo>
                  <a:pt x="3057832" y="725949"/>
                  <a:pt x="2222090" y="1235588"/>
                  <a:pt x="1573161" y="1199536"/>
                </a:cubicBezTo>
                <a:cubicBezTo>
                  <a:pt x="924232" y="1163484"/>
                  <a:pt x="278581" y="188452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17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0" y="1043533"/>
            <a:ext cx="8655821" cy="6120680"/>
          </a:xfrm>
          <a:prstGeom prst="rect">
            <a:avLst/>
          </a:prstGeom>
        </p:spPr>
      </p:pic>
      <p:sp>
        <p:nvSpPr>
          <p:cNvPr id="298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Классическая реализация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92040" y="936000"/>
            <a:ext cx="936104" cy="2699821"/>
          </a:xfrm>
          <a:prstGeom prst="roundRect">
            <a:avLst/>
          </a:prstGeom>
          <a:solidFill>
            <a:srgbClr val="00B050">
              <a:alpha val="25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18</a:t>
            </a:fld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32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720000" y="135360"/>
            <a:ext cx="8855640" cy="96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Особенности реализации</a:t>
            </a:r>
          </a:p>
        </p:txBody>
      </p:sp>
      <p:sp>
        <p:nvSpPr>
          <p:cNvPr id="301" name="TextShape 2"/>
          <p:cNvSpPr txBox="1"/>
          <p:nvPr/>
        </p:nvSpPr>
        <p:spPr>
          <a:xfrm>
            <a:off x="432000" y="1296000"/>
            <a:ext cx="9432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Не используются входы CE на триггерах.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Выход триггера заворачивается на вход через мультиплексор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Синтезатор проводит оптимизацию с учётом доступности входа CE — получается более быстрая схема но совершенно не похожая на исходную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gihub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- пример 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cascade_with_double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 своей сути это автомат с конечным числом состояний. 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Возможно применение общих стилей описания конечных автоматов</a:t>
            </a:r>
          </a:p>
        </p:txBody>
      </p:sp>
      <p:sp>
        <p:nvSpPr>
          <p:cNvPr id="4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19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Интерфейс valid/ready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902181" y="5292005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Слово данных считается переданным когда на фронте тактового сигнала установлены оба сигнала: 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valid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и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</a:t>
            </a:fld>
            <a:r>
              <a:rPr lang="ru-RU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2123652"/>
            <a:ext cx="8340324" cy="1651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Пример — </a:t>
            </a:r>
            <a:r>
              <a:rPr lang="ru-RU" sz="2800" b="1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downsizing</a:t>
            </a:r>
            <a:r>
              <a:rPr lang="en-US" sz="2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,</a:t>
            </a:r>
            <a:r>
              <a:rPr lang="ru-RU" sz="2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800" b="1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upsizing</a:t>
            </a:r>
            <a:r>
              <a:rPr lang="en-US" sz="2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 </a:t>
            </a:r>
            <a:r>
              <a:rPr lang="en-US" sz="2800" b="1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double_buffer</a:t>
            </a:r>
            <a:endParaRPr lang="ru-RU" sz="28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504000" y="4392000"/>
            <a:ext cx="9216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Комбинационная логика ограничена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Levels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</a:t>
            </a:r>
            <a:r>
              <a:rPr lang="en-US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Fanout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</a:t>
            </a:r>
            <a:r>
              <a:rPr lang="en-US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520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Slack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</a:t>
            </a:r>
            <a:r>
              <a:rPr lang="en-US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0.459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ns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20</a:t>
            </a:fld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613729"/>
            <a:ext cx="9554400" cy="30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20000" y="135360"/>
            <a:ext cx="8855640" cy="96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Цикл работы двойного буфера</a:t>
            </a:r>
          </a:p>
        </p:txBody>
      </p:sp>
      <p:sp>
        <p:nvSpPr>
          <p:cNvPr id="303" name="CustomShape 2"/>
          <p:cNvSpPr/>
          <p:nvPr/>
        </p:nvSpPr>
        <p:spPr>
          <a:xfrm>
            <a:off x="6084000" y="1224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Line 3"/>
          <p:cNvSpPr/>
          <p:nvPr/>
        </p:nvSpPr>
        <p:spPr>
          <a:xfrm>
            <a:off x="612000" y="2232000"/>
            <a:ext cx="129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TextShape 4"/>
          <p:cNvSpPr txBox="1"/>
          <p:nvPr/>
        </p:nvSpPr>
        <p:spPr>
          <a:xfrm>
            <a:off x="576000" y="1887480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Line 5"/>
          <p:cNvSpPr/>
          <p:nvPr/>
        </p:nvSpPr>
        <p:spPr>
          <a:xfrm>
            <a:off x="2880000" y="4032000"/>
            <a:ext cx="136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TextShape 6"/>
          <p:cNvSpPr txBox="1"/>
          <p:nvPr/>
        </p:nvSpPr>
        <p:spPr>
          <a:xfrm>
            <a:off x="2880000" y="3651480"/>
            <a:ext cx="1296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Line 7"/>
          <p:cNvSpPr/>
          <p:nvPr/>
        </p:nvSpPr>
        <p:spPr>
          <a:xfrm>
            <a:off x="576000" y="1800360"/>
            <a:ext cx="147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TextShape 8"/>
          <p:cNvSpPr txBox="1"/>
          <p:nvPr/>
        </p:nvSpPr>
        <p:spPr>
          <a:xfrm>
            <a:off x="576000" y="1491120"/>
            <a:ext cx="1044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9"/>
          <p:cNvSpPr/>
          <p:nvPr/>
        </p:nvSpPr>
        <p:spPr>
          <a:xfrm>
            <a:off x="4248000" y="2628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REG_B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0"/>
          <p:cNvSpPr/>
          <p:nvPr/>
        </p:nvSpPr>
        <p:spPr>
          <a:xfrm>
            <a:off x="1944000" y="1152000"/>
            <a:ext cx="1728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Line 11"/>
          <p:cNvSpPr/>
          <p:nvPr/>
        </p:nvSpPr>
        <p:spPr>
          <a:xfrm>
            <a:off x="5580000" y="3816000"/>
            <a:ext cx="14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TextShape 12"/>
          <p:cNvSpPr txBox="1"/>
          <p:nvPr/>
        </p:nvSpPr>
        <p:spPr>
          <a:xfrm>
            <a:off x="5832000" y="3435480"/>
            <a:ext cx="1116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Line 13"/>
          <p:cNvSpPr/>
          <p:nvPr/>
        </p:nvSpPr>
        <p:spPr>
          <a:xfrm>
            <a:off x="3672000" y="2448000"/>
            <a:ext cx="5400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TextShape 14"/>
          <p:cNvSpPr txBox="1"/>
          <p:nvPr/>
        </p:nvSpPr>
        <p:spPr>
          <a:xfrm>
            <a:off x="7848000" y="2067480"/>
            <a:ext cx="1224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Line 15"/>
          <p:cNvSpPr/>
          <p:nvPr/>
        </p:nvSpPr>
        <p:spPr>
          <a:xfrm>
            <a:off x="7416000" y="1620360"/>
            <a:ext cx="147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TextShape 16"/>
          <p:cNvSpPr txBox="1"/>
          <p:nvPr/>
        </p:nvSpPr>
        <p:spPr>
          <a:xfrm>
            <a:off x="7596000" y="1275120"/>
            <a:ext cx="1188000" cy="41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17"/>
          <p:cNvSpPr/>
          <p:nvPr/>
        </p:nvSpPr>
        <p:spPr>
          <a:xfrm>
            <a:off x="4248000" y="3492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8"/>
          <p:cNvSpPr/>
          <p:nvPr/>
        </p:nvSpPr>
        <p:spPr>
          <a:xfrm>
            <a:off x="4392000" y="1224000"/>
            <a:ext cx="1080000" cy="93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19"/>
          <p:cNvSpPr/>
          <p:nvPr/>
        </p:nvSpPr>
        <p:spPr>
          <a:xfrm>
            <a:off x="3600000" y="1656000"/>
            <a:ext cx="79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20"/>
          <p:cNvSpPr/>
          <p:nvPr/>
        </p:nvSpPr>
        <p:spPr>
          <a:xfrm>
            <a:off x="5472000" y="1584000"/>
            <a:ext cx="61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21"/>
          <p:cNvSpPr/>
          <p:nvPr/>
        </p:nvSpPr>
        <p:spPr>
          <a:xfrm flipV="1">
            <a:off x="4968000" y="2160000"/>
            <a:ext cx="0" cy="468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22"/>
          <p:cNvSpPr/>
          <p:nvPr/>
        </p:nvSpPr>
        <p:spPr>
          <a:xfrm>
            <a:off x="3384000" y="295200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23"/>
          <p:cNvSpPr/>
          <p:nvPr/>
        </p:nvSpPr>
        <p:spPr>
          <a:xfrm>
            <a:off x="3240000" y="3096000"/>
            <a:ext cx="100800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TextShape 24"/>
          <p:cNvSpPr txBox="1"/>
          <p:nvPr/>
        </p:nvSpPr>
        <p:spPr>
          <a:xfrm>
            <a:off x="6120000" y="4536000"/>
            <a:ext cx="345600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 момент приёма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D0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нет информации о том будет ли передача по шине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out_data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0" y="4283893"/>
            <a:ext cx="5688413" cy="2844206"/>
          </a:xfrm>
          <a:prstGeom prst="rect">
            <a:avLst/>
          </a:prstGeom>
        </p:spPr>
      </p:pic>
      <p:sp>
        <p:nvSpPr>
          <p:cNvPr id="28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21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720000" y="135360"/>
            <a:ext cx="8855640" cy="96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Цикл работы двойного буфера</a:t>
            </a:r>
          </a:p>
        </p:txBody>
      </p:sp>
      <p:sp>
        <p:nvSpPr>
          <p:cNvPr id="328" name="CustomShape 2"/>
          <p:cNvSpPr/>
          <p:nvPr/>
        </p:nvSpPr>
        <p:spPr>
          <a:xfrm>
            <a:off x="6084000" y="1224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Line 3"/>
          <p:cNvSpPr/>
          <p:nvPr/>
        </p:nvSpPr>
        <p:spPr>
          <a:xfrm>
            <a:off x="612000" y="2232000"/>
            <a:ext cx="129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TextShape 4"/>
          <p:cNvSpPr txBox="1"/>
          <p:nvPr/>
        </p:nvSpPr>
        <p:spPr>
          <a:xfrm>
            <a:off x="612000" y="1887480"/>
            <a:ext cx="104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Line 5"/>
          <p:cNvSpPr/>
          <p:nvPr/>
        </p:nvSpPr>
        <p:spPr>
          <a:xfrm>
            <a:off x="2880000" y="4032000"/>
            <a:ext cx="136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TextShape 6"/>
          <p:cNvSpPr txBox="1"/>
          <p:nvPr/>
        </p:nvSpPr>
        <p:spPr>
          <a:xfrm>
            <a:off x="2880000" y="3651480"/>
            <a:ext cx="1296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Line 7"/>
          <p:cNvSpPr/>
          <p:nvPr/>
        </p:nvSpPr>
        <p:spPr>
          <a:xfrm>
            <a:off x="576000" y="1800360"/>
            <a:ext cx="147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TextShape 8"/>
          <p:cNvSpPr txBox="1"/>
          <p:nvPr/>
        </p:nvSpPr>
        <p:spPr>
          <a:xfrm>
            <a:off x="576000" y="1491120"/>
            <a:ext cx="1044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9"/>
          <p:cNvSpPr/>
          <p:nvPr/>
        </p:nvSpPr>
        <p:spPr>
          <a:xfrm>
            <a:off x="4248000" y="2628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REG_B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0"/>
          <p:cNvSpPr/>
          <p:nvPr/>
        </p:nvSpPr>
        <p:spPr>
          <a:xfrm>
            <a:off x="1944000" y="1152000"/>
            <a:ext cx="1728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11"/>
          <p:cNvSpPr/>
          <p:nvPr/>
        </p:nvSpPr>
        <p:spPr>
          <a:xfrm>
            <a:off x="5580000" y="3816000"/>
            <a:ext cx="14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TextShape 12"/>
          <p:cNvSpPr txBox="1"/>
          <p:nvPr/>
        </p:nvSpPr>
        <p:spPr>
          <a:xfrm>
            <a:off x="5832000" y="3435480"/>
            <a:ext cx="1116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Line 13"/>
          <p:cNvSpPr/>
          <p:nvPr/>
        </p:nvSpPr>
        <p:spPr>
          <a:xfrm>
            <a:off x="3672000" y="2448000"/>
            <a:ext cx="5400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TextShape 14"/>
          <p:cNvSpPr txBox="1"/>
          <p:nvPr/>
        </p:nvSpPr>
        <p:spPr>
          <a:xfrm>
            <a:off x="7776616" y="2067480"/>
            <a:ext cx="1295384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Line 15"/>
          <p:cNvSpPr/>
          <p:nvPr/>
        </p:nvSpPr>
        <p:spPr>
          <a:xfrm>
            <a:off x="7416000" y="1620360"/>
            <a:ext cx="147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TextShape 16"/>
          <p:cNvSpPr txBox="1"/>
          <p:nvPr/>
        </p:nvSpPr>
        <p:spPr>
          <a:xfrm>
            <a:off x="7596000" y="1275120"/>
            <a:ext cx="1188000" cy="41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17"/>
          <p:cNvSpPr/>
          <p:nvPr/>
        </p:nvSpPr>
        <p:spPr>
          <a:xfrm>
            <a:off x="4248000" y="3492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8"/>
          <p:cNvSpPr/>
          <p:nvPr/>
        </p:nvSpPr>
        <p:spPr>
          <a:xfrm>
            <a:off x="4392000" y="1224000"/>
            <a:ext cx="1080000" cy="93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Line 19"/>
          <p:cNvSpPr/>
          <p:nvPr/>
        </p:nvSpPr>
        <p:spPr>
          <a:xfrm>
            <a:off x="3600000" y="1656000"/>
            <a:ext cx="79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Line 20"/>
          <p:cNvSpPr/>
          <p:nvPr/>
        </p:nvSpPr>
        <p:spPr>
          <a:xfrm>
            <a:off x="5472000" y="1584000"/>
            <a:ext cx="61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Line 21"/>
          <p:cNvSpPr/>
          <p:nvPr/>
        </p:nvSpPr>
        <p:spPr>
          <a:xfrm flipV="1">
            <a:off x="4968000" y="2160000"/>
            <a:ext cx="0" cy="468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Line 22"/>
          <p:cNvSpPr/>
          <p:nvPr/>
        </p:nvSpPr>
        <p:spPr>
          <a:xfrm>
            <a:off x="3384000" y="295200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Line 23"/>
          <p:cNvSpPr/>
          <p:nvPr/>
        </p:nvSpPr>
        <p:spPr>
          <a:xfrm>
            <a:off x="3240000" y="3096000"/>
            <a:ext cx="100800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TextShape 24"/>
          <p:cNvSpPr txBox="1"/>
          <p:nvPr/>
        </p:nvSpPr>
        <p:spPr>
          <a:xfrm>
            <a:off x="6120000" y="4536000"/>
            <a:ext cx="345600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Непрерывная передача при постоянной готовности приёмника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5" y="4275136"/>
            <a:ext cx="5852883" cy="2926441"/>
          </a:xfrm>
          <a:prstGeom prst="rect">
            <a:avLst/>
          </a:prstGeom>
        </p:spPr>
      </p:pic>
      <p:sp>
        <p:nvSpPr>
          <p:cNvPr id="28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22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720000" y="289800"/>
            <a:ext cx="4176000" cy="144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Двойной буфер</a:t>
            </a:r>
            <a:r>
              <a:t/>
            </a:r>
            <a:br/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как конечный </a:t>
            </a:r>
            <a:r>
              <a:t/>
            </a:r>
            <a:br/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автомат</a:t>
            </a:r>
          </a:p>
        </p:txBody>
      </p:sp>
      <p:pic>
        <p:nvPicPr>
          <p:cNvPr id="353" name="Рисунок 352"/>
          <p:cNvPicPr/>
          <p:nvPr/>
        </p:nvPicPr>
        <p:blipFill>
          <a:blip r:embed="rId2"/>
          <a:stretch/>
        </p:blipFill>
        <p:spPr>
          <a:xfrm>
            <a:off x="5004000" y="0"/>
            <a:ext cx="5084640" cy="7559640"/>
          </a:xfrm>
          <a:prstGeom prst="rect">
            <a:avLst/>
          </a:prstGeom>
          <a:ln>
            <a:noFill/>
          </a:ln>
        </p:spPr>
      </p:pic>
      <p:pic>
        <p:nvPicPr>
          <p:cNvPr id="354" name="Рисунок 353"/>
          <p:cNvPicPr/>
          <p:nvPr/>
        </p:nvPicPr>
        <p:blipFill>
          <a:blip r:embed="rId3"/>
          <a:stretch/>
        </p:blipFill>
        <p:spPr>
          <a:xfrm>
            <a:off x="237600" y="3716280"/>
            <a:ext cx="4514400" cy="1323720"/>
          </a:xfrm>
          <a:prstGeom prst="rect">
            <a:avLst/>
          </a:prstGeom>
          <a:ln>
            <a:noFill/>
          </a:ln>
        </p:spPr>
      </p:pic>
      <p:sp>
        <p:nvSpPr>
          <p:cNvPr id="355" name="TextShape 2"/>
          <p:cNvSpPr txBox="1"/>
          <p:nvPr/>
        </p:nvSpPr>
        <p:spPr>
          <a:xfrm>
            <a:off x="288000" y="2196000"/>
            <a:ext cx="4464000" cy="11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Сигналы </a:t>
            </a:r>
            <a:r>
              <a:rPr lang="ru-RU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in_tready</a:t>
            </a: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 </a:t>
            </a:r>
            <a:r>
              <a:rPr lang="ru-RU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out_tvalid</a:t>
            </a: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являются состоянием автомата</a:t>
            </a:r>
          </a:p>
        </p:txBody>
      </p:sp>
      <p:sp>
        <p:nvSpPr>
          <p:cNvPr id="356" name="TextShape 3"/>
          <p:cNvSpPr txBox="1"/>
          <p:nvPr/>
        </p:nvSpPr>
        <p:spPr>
          <a:xfrm>
            <a:off x="216000" y="5832000"/>
            <a:ext cx="460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github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— пример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skid_buffer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23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Пример — downsizing, upsizing и skid_buffer</a:t>
            </a:r>
          </a:p>
        </p:txBody>
      </p:sp>
      <p:sp>
        <p:nvSpPr>
          <p:cNvPr id="358" name="TextShape 2"/>
          <p:cNvSpPr txBox="1"/>
          <p:nvPr/>
        </p:nvSpPr>
        <p:spPr>
          <a:xfrm>
            <a:off x="504000" y="4392000"/>
            <a:ext cx="9216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Комбинационная логика ограничена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Levels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3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Fanout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512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Slack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0.322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ns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Очень полезно изучать результаты синтеза !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359" name="Рисунок 358"/>
          <p:cNvPicPr/>
          <p:nvPr/>
        </p:nvPicPr>
        <p:blipFill>
          <a:blip r:embed="rId2"/>
          <a:stretch/>
        </p:blipFill>
        <p:spPr>
          <a:xfrm>
            <a:off x="271800" y="1800000"/>
            <a:ext cx="9448200" cy="2145240"/>
          </a:xfrm>
          <a:prstGeom prst="rect">
            <a:avLst/>
          </a:prstGeom>
          <a:ln>
            <a:noFill/>
          </a:ln>
        </p:spPr>
      </p:pic>
      <p:sp>
        <p:nvSpPr>
          <p:cNvPr id="360" name="CustomShape 3"/>
          <p:cNvSpPr/>
          <p:nvPr/>
        </p:nvSpPr>
        <p:spPr>
          <a:xfrm>
            <a:off x="2520000" y="1152000"/>
            <a:ext cx="2520000" cy="936000"/>
          </a:xfrm>
          <a:prstGeom prst="wedgeRoundRectCallout">
            <a:avLst>
              <a:gd name="adj1" fmla="val -42134"/>
              <a:gd name="adj2" fmla="val 125009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Лишний компонент</a:t>
            </a: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24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Оптимизация примера skid_buffer</a:t>
            </a:r>
          </a:p>
        </p:txBody>
      </p:sp>
      <p:sp>
        <p:nvSpPr>
          <p:cNvPr id="362" name="TextShape 2"/>
          <p:cNvSpPr txBox="1"/>
          <p:nvPr/>
        </p:nvSpPr>
        <p:spPr>
          <a:xfrm>
            <a:off x="504000" y="3996000"/>
            <a:ext cx="9216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Уменьшено количество комбинационных уровней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Levels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</a:t>
            </a:r>
            <a:r>
              <a:rPr lang="ru-RU" sz="22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Fanout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512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Slack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0.547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ns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Сигнал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in_tready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разделён на два — внутренний и внешний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Добавлены атрибуты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keep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363" name="Рисунок 362"/>
          <p:cNvPicPr/>
          <p:nvPr/>
        </p:nvPicPr>
        <p:blipFill>
          <a:blip r:embed="rId2"/>
          <a:stretch/>
        </p:blipFill>
        <p:spPr>
          <a:xfrm>
            <a:off x="295920" y="1400400"/>
            <a:ext cx="9496080" cy="2523600"/>
          </a:xfrm>
          <a:prstGeom prst="rect">
            <a:avLst/>
          </a:prstGeom>
          <a:ln>
            <a:noFill/>
          </a:ln>
        </p:spPr>
      </p:pic>
      <p:sp>
        <p:nvSpPr>
          <p:cNvPr id="5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25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720000" y="135360"/>
            <a:ext cx="8855640" cy="96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Как отделить вход ?</a:t>
            </a:r>
          </a:p>
        </p:txBody>
      </p:sp>
      <p:sp>
        <p:nvSpPr>
          <p:cNvPr id="365" name="TextShape 2"/>
          <p:cNvSpPr txBox="1"/>
          <p:nvPr/>
        </p:nvSpPr>
        <p:spPr>
          <a:xfrm>
            <a:off x="504000" y="4788000"/>
            <a:ext cx="9432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Цель — поставить на входе </a:t>
            </a:r>
            <a:r>
              <a:rPr lang="ru-RU" sz="22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i_data</a:t>
            </a: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простой регистр без управления.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Проблема — как сформировать </a:t>
            </a:r>
            <a:r>
              <a:rPr lang="ru-RU" sz="22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i_ready</a:t>
            </a: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?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Априорные данные — сколько слов может быть запомнено если нет чтения </a:t>
            </a:r>
          </a:p>
        </p:txBody>
      </p:sp>
      <p:sp>
        <p:nvSpPr>
          <p:cNvPr id="366" name="CustomShape 3"/>
          <p:cNvSpPr/>
          <p:nvPr/>
        </p:nvSpPr>
        <p:spPr>
          <a:xfrm>
            <a:off x="6084000" y="1404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out_data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Line 4"/>
          <p:cNvSpPr/>
          <p:nvPr/>
        </p:nvSpPr>
        <p:spPr>
          <a:xfrm>
            <a:off x="540000" y="2808000"/>
            <a:ext cx="23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TextShape 5"/>
          <p:cNvSpPr txBox="1"/>
          <p:nvPr/>
        </p:nvSpPr>
        <p:spPr>
          <a:xfrm>
            <a:off x="720000" y="2412000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i_valid</a:t>
            </a:r>
          </a:p>
        </p:txBody>
      </p:sp>
      <p:sp>
        <p:nvSpPr>
          <p:cNvPr id="369" name="Line 6"/>
          <p:cNvSpPr/>
          <p:nvPr/>
        </p:nvSpPr>
        <p:spPr>
          <a:xfrm>
            <a:off x="144000" y="3600000"/>
            <a:ext cx="118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TextShape 7"/>
          <p:cNvSpPr txBox="1"/>
          <p:nvPr/>
        </p:nvSpPr>
        <p:spPr>
          <a:xfrm>
            <a:off x="252000" y="3219480"/>
            <a:ext cx="1008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i_ready</a:t>
            </a:r>
          </a:p>
        </p:txBody>
      </p:sp>
      <p:sp>
        <p:nvSpPr>
          <p:cNvPr id="371" name="Line 8"/>
          <p:cNvSpPr/>
          <p:nvPr/>
        </p:nvSpPr>
        <p:spPr>
          <a:xfrm>
            <a:off x="576000" y="1908360"/>
            <a:ext cx="104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TextShape 9"/>
          <p:cNvSpPr txBox="1"/>
          <p:nvPr/>
        </p:nvSpPr>
        <p:spPr>
          <a:xfrm>
            <a:off x="612000" y="1563120"/>
            <a:ext cx="864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i_data</a:t>
            </a:r>
          </a:p>
        </p:txBody>
      </p:sp>
      <p:sp>
        <p:nvSpPr>
          <p:cNvPr id="373" name="CustomShape 10"/>
          <p:cNvSpPr/>
          <p:nvPr/>
        </p:nvSpPr>
        <p:spPr>
          <a:xfrm>
            <a:off x="4248000" y="2736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SHIFT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buf_data[2]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Line 11"/>
          <p:cNvSpPr/>
          <p:nvPr/>
        </p:nvSpPr>
        <p:spPr>
          <a:xfrm>
            <a:off x="5580000" y="3924000"/>
            <a:ext cx="14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TextShape 12"/>
          <p:cNvSpPr txBox="1"/>
          <p:nvPr/>
        </p:nvSpPr>
        <p:spPr>
          <a:xfrm>
            <a:off x="5832000" y="3543480"/>
            <a:ext cx="1116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o_valid</a:t>
            </a:r>
          </a:p>
        </p:txBody>
      </p:sp>
      <p:sp>
        <p:nvSpPr>
          <p:cNvPr id="376" name="Line 13"/>
          <p:cNvSpPr/>
          <p:nvPr/>
        </p:nvSpPr>
        <p:spPr>
          <a:xfrm>
            <a:off x="3852000" y="2556000"/>
            <a:ext cx="5220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TextShape 14"/>
          <p:cNvSpPr txBox="1"/>
          <p:nvPr/>
        </p:nvSpPr>
        <p:spPr>
          <a:xfrm>
            <a:off x="8064000" y="2175480"/>
            <a:ext cx="1008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o_ready</a:t>
            </a:r>
          </a:p>
        </p:txBody>
      </p:sp>
      <p:sp>
        <p:nvSpPr>
          <p:cNvPr id="378" name="Line 15"/>
          <p:cNvSpPr/>
          <p:nvPr/>
        </p:nvSpPr>
        <p:spPr>
          <a:xfrm>
            <a:off x="7416000" y="1764360"/>
            <a:ext cx="147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TextShape 16"/>
          <p:cNvSpPr txBox="1"/>
          <p:nvPr/>
        </p:nvSpPr>
        <p:spPr>
          <a:xfrm>
            <a:off x="7596000" y="1419120"/>
            <a:ext cx="1188000" cy="41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o_data</a:t>
            </a:r>
          </a:p>
        </p:txBody>
      </p:sp>
      <p:sp>
        <p:nvSpPr>
          <p:cNvPr id="380" name="CustomShape 17"/>
          <p:cNvSpPr/>
          <p:nvPr/>
        </p:nvSpPr>
        <p:spPr>
          <a:xfrm>
            <a:off x="4248000" y="3600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8"/>
          <p:cNvSpPr/>
          <p:nvPr/>
        </p:nvSpPr>
        <p:spPr>
          <a:xfrm>
            <a:off x="4464000" y="1332000"/>
            <a:ext cx="1008000" cy="93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19"/>
          <p:cNvSpPr/>
          <p:nvPr/>
        </p:nvSpPr>
        <p:spPr>
          <a:xfrm>
            <a:off x="3600000" y="176400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20"/>
          <p:cNvSpPr/>
          <p:nvPr/>
        </p:nvSpPr>
        <p:spPr>
          <a:xfrm>
            <a:off x="5472000" y="1692000"/>
            <a:ext cx="61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Line 21"/>
          <p:cNvSpPr/>
          <p:nvPr/>
        </p:nvSpPr>
        <p:spPr>
          <a:xfrm flipV="1">
            <a:off x="4968000" y="2268000"/>
            <a:ext cx="0" cy="468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Line 22"/>
          <p:cNvSpPr/>
          <p:nvPr/>
        </p:nvSpPr>
        <p:spPr>
          <a:xfrm>
            <a:off x="3384000" y="306000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Line 23"/>
          <p:cNvSpPr/>
          <p:nvPr/>
        </p:nvSpPr>
        <p:spPr>
          <a:xfrm>
            <a:off x="3600000" y="3204000"/>
            <a:ext cx="64800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24"/>
          <p:cNvSpPr/>
          <p:nvPr/>
        </p:nvSpPr>
        <p:spPr>
          <a:xfrm>
            <a:off x="1584000" y="1512000"/>
            <a:ext cx="1008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reg_data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5"/>
          <p:cNvSpPr/>
          <p:nvPr/>
        </p:nvSpPr>
        <p:spPr>
          <a:xfrm>
            <a:off x="2844000" y="1260000"/>
            <a:ext cx="1008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Line 26"/>
          <p:cNvSpPr/>
          <p:nvPr/>
        </p:nvSpPr>
        <p:spPr>
          <a:xfrm flipV="1">
            <a:off x="2664000" y="3348000"/>
            <a:ext cx="360000" cy="21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Line 27"/>
          <p:cNvSpPr/>
          <p:nvPr/>
        </p:nvSpPr>
        <p:spPr>
          <a:xfrm>
            <a:off x="2592000" y="1908000"/>
            <a:ext cx="360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28"/>
          <p:cNvSpPr/>
          <p:nvPr/>
        </p:nvSpPr>
        <p:spPr>
          <a:xfrm>
            <a:off x="1296000" y="3060000"/>
            <a:ext cx="1440000" cy="12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A8A6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ru-RU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26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720000" y="135360"/>
            <a:ext cx="8855640" cy="96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skid_crd — используем счётчик кредитов</a:t>
            </a:r>
          </a:p>
        </p:txBody>
      </p:sp>
      <p:sp>
        <p:nvSpPr>
          <p:cNvPr id="393" name="TextShape 2"/>
          <p:cNvSpPr txBox="1"/>
          <p:nvPr/>
        </p:nvSpPr>
        <p:spPr>
          <a:xfrm>
            <a:off x="504000" y="4608000"/>
            <a:ext cx="9432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Новый компонент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CREDIT_COUNTER, 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размерность 3 бита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Начальное значение:  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3`b110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 записи слова — счётчик уменьшается на 1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 чтении слова — счётчик увеличивается на 1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i_ready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=  CREDIT_COUNTER[2]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6084000" y="1404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out_data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Line 4"/>
          <p:cNvSpPr/>
          <p:nvPr/>
        </p:nvSpPr>
        <p:spPr>
          <a:xfrm>
            <a:off x="540000" y="2808000"/>
            <a:ext cx="23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TextShape 5"/>
          <p:cNvSpPr txBox="1"/>
          <p:nvPr/>
        </p:nvSpPr>
        <p:spPr>
          <a:xfrm>
            <a:off x="720000" y="2412000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i_valid</a:t>
            </a:r>
          </a:p>
        </p:txBody>
      </p:sp>
      <p:sp>
        <p:nvSpPr>
          <p:cNvPr id="397" name="Line 6"/>
          <p:cNvSpPr/>
          <p:nvPr/>
        </p:nvSpPr>
        <p:spPr>
          <a:xfrm>
            <a:off x="144000" y="3600000"/>
            <a:ext cx="118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TextShape 7"/>
          <p:cNvSpPr txBox="1"/>
          <p:nvPr/>
        </p:nvSpPr>
        <p:spPr>
          <a:xfrm>
            <a:off x="252000" y="3219480"/>
            <a:ext cx="1008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i_ready</a:t>
            </a:r>
          </a:p>
        </p:txBody>
      </p:sp>
      <p:sp>
        <p:nvSpPr>
          <p:cNvPr id="399" name="Line 8"/>
          <p:cNvSpPr/>
          <p:nvPr/>
        </p:nvSpPr>
        <p:spPr>
          <a:xfrm>
            <a:off x="576000" y="1908360"/>
            <a:ext cx="104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TextShape 9"/>
          <p:cNvSpPr txBox="1"/>
          <p:nvPr/>
        </p:nvSpPr>
        <p:spPr>
          <a:xfrm>
            <a:off x="612000" y="1563120"/>
            <a:ext cx="864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i_data</a:t>
            </a:r>
          </a:p>
        </p:txBody>
      </p:sp>
      <p:sp>
        <p:nvSpPr>
          <p:cNvPr id="401" name="CustomShape 10"/>
          <p:cNvSpPr/>
          <p:nvPr/>
        </p:nvSpPr>
        <p:spPr>
          <a:xfrm>
            <a:off x="4248000" y="2736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SHIFT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buf_data[2]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Line 11"/>
          <p:cNvSpPr/>
          <p:nvPr/>
        </p:nvSpPr>
        <p:spPr>
          <a:xfrm>
            <a:off x="5580000" y="3924000"/>
            <a:ext cx="14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TextShape 12"/>
          <p:cNvSpPr txBox="1"/>
          <p:nvPr/>
        </p:nvSpPr>
        <p:spPr>
          <a:xfrm>
            <a:off x="5832000" y="3543480"/>
            <a:ext cx="1116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o_valid</a:t>
            </a:r>
          </a:p>
        </p:txBody>
      </p:sp>
      <p:sp>
        <p:nvSpPr>
          <p:cNvPr id="404" name="Line 13"/>
          <p:cNvSpPr/>
          <p:nvPr/>
        </p:nvSpPr>
        <p:spPr>
          <a:xfrm>
            <a:off x="3852000" y="2556000"/>
            <a:ext cx="5220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TextShape 14"/>
          <p:cNvSpPr txBox="1"/>
          <p:nvPr/>
        </p:nvSpPr>
        <p:spPr>
          <a:xfrm>
            <a:off x="8064000" y="2175480"/>
            <a:ext cx="1008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o_ready</a:t>
            </a:r>
          </a:p>
        </p:txBody>
      </p:sp>
      <p:sp>
        <p:nvSpPr>
          <p:cNvPr id="406" name="Line 15"/>
          <p:cNvSpPr/>
          <p:nvPr/>
        </p:nvSpPr>
        <p:spPr>
          <a:xfrm>
            <a:off x="7416000" y="1764360"/>
            <a:ext cx="147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TextShape 16"/>
          <p:cNvSpPr txBox="1"/>
          <p:nvPr/>
        </p:nvSpPr>
        <p:spPr>
          <a:xfrm>
            <a:off x="7596000" y="1419120"/>
            <a:ext cx="1188000" cy="41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o_data</a:t>
            </a:r>
          </a:p>
        </p:txBody>
      </p:sp>
      <p:sp>
        <p:nvSpPr>
          <p:cNvPr id="408" name="CustomShape 17"/>
          <p:cNvSpPr/>
          <p:nvPr/>
        </p:nvSpPr>
        <p:spPr>
          <a:xfrm>
            <a:off x="4248000" y="3600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8"/>
          <p:cNvSpPr/>
          <p:nvPr/>
        </p:nvSpPr>
        <p:spPr>
          <a:xfrm>
            <a:off x="4464000" y="1332000"/>
            <a:ext cx="1008000" cy="93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19"/>
          <p:cNvSpPr/>
          <p:nvPr/>
        </p:nvSpPr>
        <p:spPr>
          <a:xfrm>
            <a:off x="3600000" y="176400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Line 20"/>
          <p:cNvSpPr/>
          <p:nvPr/>
        </p:nvSpPr>
        <p:spPr>
          <a:xfrm>
            <a:off x="5472000" y="1692000"/>
            <a:ext cx="61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Line 21"/>
          <p:cNvSpPr/>
          <p:nvPr/>
        </p:nvSpPr>
        <p:spPr>
          <a:xfrm flipV="1">
            <a:off x="4968000" y="2268000"/>
            <a:ext cx="0" cy="468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Line 22"/>
          <p:cNvSpPr/>
          <p:nvPr/>
        </p:nvSpPr>
        <p:spPr>
          <a:xfrm>
            <a:off x="3384000" y="306000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Line 23"/>
          <p:cNvSpPr/>
          <p:nvPr/>
        </p:nvSpPr>
        <p:spPr>
          <a:xfrm>
            <a:off x="3600000" y="3204000"/>
            <a:ext cx="64800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24"/>
          <p:cNvSpPr/>
          <p:nvPr/>
        </p:nvSpPr>
        <p:spPr>
          <a:xfrm>
            <a:off x="1584000" y="1512000"/>
            <a:ext cx="1008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reg_data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25"/>
          <p:cNvSpPr/>
          <p:nvPr/>
        </p:nvSpPr>
        <p:spPr>
          <a:xfrm>
            <a:off x="2844000" y="1260000"/>
            <a:ext cx="1008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26"/>
          <p:cNvSpPr/>
          <p:nvPr/>
        </p:nvSpPr>
        <p:spPr>
          <a:xfrm>
            <a:off x="1332000" y="3240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Line 27"/>
          <p:cNvSpPr/>
          <p:nvPr/>
        </p:nvSpPr>
        <p:spPr>
          <a:xfrm flipV="1">
            <a:off x="2664000" y="3348000"/>
            <a:ext cx="360000" cy="21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Line 28"/>
          <p:cNvSpPr/>
          <p:nvPr/>
        </p:nvSpPr>
        <p:spPr>
          <a:xfrm>
            <a:off x="2592000" y="1908000"/>
            <a:ext cx="360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27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720000" y="135360"/>
            <a:ext cx="8855640" cy="96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Работа кредитного счётчика</a:t>
            </a:r>
          </a:p>
        </p:txBody>
      </p:sp>
      <p:sp>
        <p:nvSpPr>
          <p:cNvPr id="421" name="TextShape 2"/>
          <p:cNvSpPr txBox="1"/>
          <p:nvPr/>
        </p:nvSpPr>
        <p:spPr>
          <a:xfrm>
            <a:off x="288000" y="1944000"/>
            <a:ext cx="489600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Чтение запрещено</a:t>
            </a:r>
          </a:p>
        </p:txBody>
      </p:sp>
      <p:sp>
        <p:nvSpPr>
          <p:cNvPr id="422" name="Line 3"/>
          <p:cNvSpPr/>
          <p:nvPr/>
        </p:nvSpPr>
        <p:spPr>
          <a:xfrm>
            <a:off x="6444000" y="1656000"/>
            <a:ext cx="118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TextShape 4"/>
          <p:cNvSpPr txBox="1"/>
          <p:nvPr/>
        </p:nvSpPr>
        <p:spPr>
          <a:xfrm>
            <a:off x="2952000" y="1275480"/>
            <a:ext cx="1944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событие записи</a:t>
            </a:r>
          </a:p>
        </p:txBody>
      </p:sp>
      <p:sp>
        <p:nvSpPr>
          <p:cNvPr id="424" name="Line 5"/>
          <p:cNvSpPr/>
          <p:nvPr/>
        </p:nvSpPr>
        <p:spPr>
          <a:xfrm>
            <a:off x="3096000" y="1656000"/>
            <a:ext cx="20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TextShape 6"/>
          <p:cNvSpPr txBox="1"/>
          <p:nvPr/>
        </p:nvSpPr>
        <p:spPr>
          <a:xfrm>
            <a:off x="6948000" y="1296000"/>
            <a:ext cx="2124000" cy="4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событие чтения</a:t>
            </a:r>
          </a:p>
        </p:txBody>
      </p:sp>
      <p:sp>
        <p:nvSpPr>
          <p:cNvPr id="426" name="CustomShape 7"/>
          <p:cNvSpPr/>
          <p:nvPr/>
        </p:nvSpPr>
        <p:spPr>
          <a:xfrm>
            <a:off x="5112000" y="1224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27" name="Table 8"/>
          <p:cNvGraphicFramePr/>
          <p:nvPr/>
        </p:nvGraphicFramePr>
        <p:xfrm>
          <a:off x="4066560" y="2945160"/>
          <a:ext cx="2341440" cy="3966840"/>
        </p:xfrm>
        <a:graphic>
          <a:graphicData uri="http://schemas.openxmlformats.org/drawingml/2006/table">
            <a:tbl>
              <a:tblPr/>
              <a:tblGrid>
                <a:gridCol w="1170720"/>
                <a:gridCol w="1170720"/>
              </a:tblGrid>
              <a:tr h="41004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o_valid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o_ready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9220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220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220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220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22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5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Table 9"/>
          <p:cNvGraphicFramePr/>
          <p:nvPr/>
        </p:nvGraphicFramePr>
        <p:xfrm>
          <a:off x="371520" y="2955960"/>
          <a:ext cx="3105720" cy="3949920"/>
        </p:xfrm>
        <a:graphic>
          <a:graphicData uri="http://schemas.openxmlformats.org/drawingml/2006/table">
            <a:tbl>
              <a:tblPr/>
              <a:tblGrid>
                <a:gridCol w="1035360"/>
                <a:gridCol w="1035360"/>
                <a:gridCol w="1035000"/>
              </a:tblGrid>
              <a:tr h="34704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Op_w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crd_cnt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i_ready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WRITE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WRITE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WRITE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PAUSE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011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79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29" name="TextShape 10"/>
          <p:cNvSpPr txBox="1"/>
          <p:nvPr/>
        </p:nvSpPr>
        <p:spPr>
          <a:xfrm>
            <a:off x="6601078" y="3816000"/>
            <a:ext cx="3119754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Передача останавливается после запоминания трёх слов во внутренних регистрах</a:t>
            </a:r>
          </a:p>
        </p:txBody>
      </p:sp>
      <p:sp>
        <p:nvSpPr>
          <p:cNvPr id="12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28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720000" y="135360"/>
            <a:ext cx="8855640" cy="96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Работа кредитного счётчика</a:t>
            </a:r>
          </a:p>
        </p:txBody>
      </p:sp>
      <p:sp>
        <p:nvSpPr>
          <p:cNvPr id="431" name="Line 2"/>
          <p:cNvSpPr/>
          <p:nvPr/>
        </p:nvSpPr>
        <p:spPr>
          <a:xfrm>
            <a:off x="6444000" y="1656000"/>
            <a:ext cx="118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TextShape 3"/>
          <p:cNvSpPr txBox="1"/>
          <p:nvPr/>
        </p:nvSpPr>
        <p:spPr>
          <a:xfrm>
            <a:off x="2952000" y="1275480"/>
            <a:ext cx="1944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событие записи</a:t>
            </a:r>
          </a:p>
        </p:txBody>
      </p:sp>
      <p:sp>
        <p:nvSpPr>
          <p:cNvPr id="433" name="Line 4"/>
          <p:cNvSpPr/>
          <p:nvPr/>
        </p:nvSpPr>
        <p:spPr>
          <a:xfrm>
            <a:off x="3096000" y="1656000"/>
            <a:ext cx="20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TextShape 5"/>
          <p:cNvSpPr txBox="1"/>
          <p:nvPr/>
        </p:nvSpPr>
        <p:spPr>
          <a:xfrm>
            <a:off x="6948000" y="1296000"/>
            <a:ext cx="2124000" cy="4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событие чтения</a:t>
            </a:r>
          </a:p>
        </p:txBody>
      </p:sp>
      <p:sp>
        <p:nvSpPr>
          <p:cNvPr id="435" name="CustomShape 6"/>
          <p:cNvSpPr/>
          <p:nvPr/>
        </p:nvSpPr>
        <p:spPr>
          <a:xfrm>
            <a:off x="5112000" y="1224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36" name="Table 7"/>
          <p:cNvGraphicFramePr/>
          <p:nvPr/>
        </p:nvGraphicFramePr>
        <p:xfrm>
          <a:off x="4066560" y="2945160"/>
          <a:ext cx="2269440" cy="3949920"/>
        </p:xfrm>
        <a:graphic>
          <a:graphicData uri="http://schemas.openxmlformats.org/drawingml/2006/table">
            <a:tbl>
              <a:tblPr/>
              <a:tblGrid>
                <a:gridCol w="1134720"/>
                <a:gridCol w="1134720"/>
              </a:tblGrid>
              <a:tr h="34704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o_valid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o_ready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79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7" name="Table 8"/>
          <p:cNvGraphicFramePr/>
          <p:nvPr/>
        </p:nvGraphicFramePr>
        <p:xfrm>
          <a:off x="371520" y="2955960"/>
          <a:ext cx="3105720" cy="3949920"/>
        </p:xfrm>
        <a:graphic>
          <a:graphicData uri="http://schemas.openxmlformats.org/drawingml/2006/table">
            <a:tbl>
              <a:tblPr/>
              <a:tblGrid>
                <a:gridCol w="1035360"/>
                <a:gridCol w="1035360"/>
                <a:gridCol w="1035000"/>
              </a:tblGrid>
              <a:tr h="34704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Op_w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crd_cnt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i_ready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WRITE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WRITE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WRITE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WRITE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72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WRITE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79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38" name="TextShape 9"/>
          <p:cNvSpPr txBox="1"/>
          <p:nvPr/>
        </p:nvSpPr>
        <p:spPr>
          <a:xfrm>
            <a:off x="288000" y="1944000"/>
            <a:ext cx="489600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Чтение разрешено</a:t>
            </a:r>
          </a:p>
        </p:txBody>
      </p:sp>
      <p:sp>
        <p:nvSpPr>
          <p:cNvPr id="439" name="TextShape 10"/>
          <p:cNvSpPr txBox="1"/>
          <p:nvPr/>
        </p:nvSpPr>
        <p:spPr>
          <a:xfrm>
            <a:off x="6624488" y="3275781"/>
            <a:ext cx="309716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Достигнута 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непрерывная передача данных с задержкой на два такта</a:t>
            </a:r>
          </a:p>
        </p:txBody>
      </p:sp>
      <p:sp>
        <p:nvSpPr>
          <p:cNvPr id="12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29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Внешние шины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76000" y="1584000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Подобный интерфейс используется в различных внешних шинах, таких как ISA, PCI,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Compact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Flash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504000" y="5184000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На слайде представлен фрагмент временной диаграммы шины PCI. Данные передаются при IRDY#=0 и TRDY#=0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IRDY#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= NOT 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VALID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TDRY#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= NOT 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" y="2910159"/>
            <a:ext cx="8134633" cy="1579540"/>
          </a:xfrm>
          <a:prstGeom prst="rect">
            <a:avLst/>
          </a:prstGeom>
        </p:spPr>
      </p:pic>
      <p:sp>
        <p:nvSpPr>
          <p:cNvPr id="7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Пример — downsizing, upsizing и skid_crd</a:t>
            </a:r>
          </a:p>
        </p:txBody>
      </p:sp>
      <p:sp>
        <p:nvSpPr>
          <p:cNvPr id="441" name="TextShape 2"/>
          <p:cNvSpPr txBox="1"/>
          <p:nvPr/>
        </p:nvSpPr>
        <p:spPr>
          <a:xfrm>
            <a:off x="504000" y="4392000"/>
            <a:ext cx="9216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Комбинационная логика ограничена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Levels: 2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Fanout: 512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Slack: </a:t>
            </a:r>
            <a:r>
              <a:rPr lang="ru-RU" sz="22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0.581</a:t>
            </a: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ns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442" name="Рисунок 441"/>
          <p:cNvPicPr/>
          <p:nvPr/>
        </p:nvPicPr>
        <p:blipFill>
          <a:blip r:embed="rId2"/>
          <a:stretch/>
        </p:blipFill>
        <p:spPr>
          <a:xfrm>
            <a:off x="563400" y="1395000"/>
            <a:ext cx="9156600" cy="2997000"/>
          </a:xfrm>
          <a:prstGeom prst="rect">
            <a:avLst/>
          </a:prstGeom>
          <a:ln>
            <a:noFill/>
          </a:ln>
        </p:spPr>
      </p:pic>
      <p:sp>
        <p:nvSpPr>
          <p:cNvPr id="5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30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720000" y="135360"/>
            <a:ext cx="8855640" cy="96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skid_crd — возможная модификация</a:t>
            </a:r>
          </a:p>
        </p:txBody>
      </p:sp>
      <p:sp>
        <p:nvSpPr>
          <p:cNvPr id="444" name="TextShape 2"/>
          <p:cNvSpPr txBox="1"/>
          <p:nvPr/>
        </p:nvSpPr>
        <p:spPr>
          <a:xfrm>
            <a:off x="504000" y="5760000"/>
            <a:ext cx="9432000" cy="10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SHIFT — это сдвиговый регистр, для ПЛИС Xilinx может быть реализован на одном LUT. Размерность до 16 бит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 своей сути это уже обычное FIFO</a:t>
            </a:r>
          </a:p>
        </p:txBody>
      </p:sp>
      <p:sp>
        <p:nvSpPr>
          <p:cNvPr id="445" name="CustomShape 3"/>
          <p:cNvSpPr/>
          <p:nvPr/>
        </p:nvSpPr>
        <p:spPr>
          <a:xfrm>
            <a:off x="6984000" y="1008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out_data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Line 4"/>
          <p:cNvSpPr/>
          <p:nvPr/>
        </p:nvSpPr>
        <p:spPr>
          <a:xfrm>
            <a:off x="1440000" y="2412000"/>
            <a:ext cx="23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TextShape 5"/>
          <p:cNvSpPr txBox="1"/>
          <p:nvPr/>
        </p:nvSpPr>
        <p:spPr>
          <a:xfrm>
            <a:off x="2520000" y="2016000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i_valid</a:t>
            </a:r>
          </a:p>
        </p:txBody>
      </p:sp>
      <p:sp>
        <p:nvSpPr>
          <p:cNvPr id="448" name="Line 6"/>
          <p:cNvSpPr/>
          <p:nvPr/>
        </p:nvSpPr>
        <p:spPr>
          <a:xfrm>
            <a:off x="1044000" y="3204000"/>
            <a:ext cx="1188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TextShape 7"/>
          <p:cNvSpPr txBox="1"/>
          <p:nvPr/>
        </p:nvSpPr>
        <p:spPr>
          <a:xfrm>
            <a:off x="1152000" y="2823480"/>
            <a:ext cx="1008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i_ready</a:t>
            </a:r>
          </a:p>
        </p:txBody>
      </p:sp>
      <p:sp>
        <p:nvSpPr>
          <p:cNvPr id="450" name="Line 8"/>
          <p:cNvSpPr/>
          <p:nvPr/>
        </p:nvSpPr>
        <p:spPr>
          <a:xfrm>
            <a:off x="1476000" y="1512360"/>
            <a:ext cx="104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TextShape 9"/>
          <p:cNvSpPr txBox="1"/>
          <p:nvPr/>
        </p:nvSpPr>
        <p:spPr>
          <a:xfrm>
            <a:off x="1512000" y="1167120"/>
            <a:ext cx="864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i_data</a:t>
            </a:r>
          </a:p>
        </p:txBody>
      </p:sp>
      <p:sp>
        <p:nvSpPr>
          <p:cNvPr id="452" name="CustomShape 10"/>
          <p:cNvSpPr/>
          <p:nvPr/>
        </p:nvSpPr>
        <p:spPr>
          <a:xfrm>
            <a:off x="5148000" y="2340000"/>
            <a:ext cx="169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SHIFT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buf_data[16]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11"/>
          <p:cNvSpPr/>
          <p:nvPr/>
        </p:nvSpPr>
        <p:spPr>
          <a:xfrm>
            <a:off x="6480000" y="3528000"/>
            <a:ext cx="14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TextShape 12"/>
          <p:cNvSpPr txBox="1"/>
          <p:nvPr/>
        </p:nvSpPr>
        <p:spPr>
          <a:xfrm>
            <a:off x="6840000" y="3147480"/>
            <a:ext cx="1116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o_valid</a:t>
            </a:r>
          </a:p>
        </p:txBody>
      </p:sp>
      <p:sp>
        <p:nvSpPr>
          <p:cNvPr id="455" name="Line 13"/>
          <p:cNvSpPr/>
          <p:nvPr/>
        </p:nvSpPr>
        <p:spPr>
          <a:xfrm>
            <a:off x="4752000" y="2160000"/>
            <a:ext cx="5220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TextShape 14"/>
          <p:cNvSpPr txBox="1"/>
          <p:nvPr/>
        </p:nvSpPr>
        <p:spPr>
          <a:xfrm>
            <a:off x="8964000" y="1779480"/>
            <a:ext cx="100800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o_ready</a:t>
            </a:r>
          </a:p>
        </p:txBody>
      </p:sp>
      <p:sp>
        <p:nvSpPr>
          <p:cNvPr id="457" name="Line 15"/>
          <p:cNvSpPr/>
          <p:nvPr/>
        </p:nvSpPr>
        <p:spPr>
          <a:xfrm>
            <a:off x="8316000" y="1368360"/>
            <a:ext cx="1476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TextShape 16"/>
          <p:cNvSpPr txBox="1"/>
          <p:nvPr/>
        </p:nvSpPr>
        <p:spPr>
          <a:xfrm>
            <a:off x="8496000" y="1023120"/>
            <a:ext cx="1188000" cy="416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o_data</a:t>
            </a:r>
          </a:p>
        </p:txBody>
      </p:sp>
      <p:sp>
        <p:nvSpPr>
          <p:cNvPr id="459" name="CustomShape 17"/>
          <p:cNvSpPr/>
          <p:nvPr/>
        </p:nvSpPr>
        <p:spPr>
          <a:xfrm>
            <a:off x="5148000" y="3204000"/>
            <a:ext cx="169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18"/>
          <p:cNvSpPr/>
          <p:nvPr/>
        </p:nvSpPr>
        <p:spPr>
          <a:xfrm>
            <a:off x="5364000" y="936000"/>
            <a:ext cx="1008000" cy="93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Line 19"/>
          <p:cNvSpPr/>
          <p:nvPr/>
        </p:nvSpPr>
        <p:spPr>
          <a:xfrm>
            <a:off x="4500000" y="136800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Line 20"/>
          <p:cNvSpPr/>
          <p:nvPr/>
        </p:nvSpPr>
        <p:spPr>
          <a:xfrm>
            <a:off x="6372000" y="1296000"/>
            <a:ext cx="61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Line 21"/>
          <p:cNvSpPr/>
          <p:nvPr/>
        </p:nvSpPr>
        <p:spPr>
          <a:xfrm flipV="1">
            <a:off x="5868000" y="1872000"/>
            <a:ext cx="0" cy="46800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Line 22"/>
          <p:cNvSpPr/>
          <p:nvPr/>
        </p:nvSpPr>
        <p:spPr>
          <a:xfrm>
            <a:off x="4284000" y="2664000"/>
            <a:ext cx="864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23"/>
          <p:cNvSpPr/>
          <p:nvPr/>
        </p:nvSpPr>
        <p:spPr>
          <a:xfrm>
            <a:off x="4500000" y="2808000"/>
            <a:ext cx="64800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24"/>
          <p:cNvSpPr/>
          <p:nvPr/>
        </p:nvSpPr>
        <p:spPr>
          <a:xfrm>
            <a:off x="2484000" y="1116000"/>
            <a:ext cx="1008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reg_data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25"/>
          <p:cNvSpPr/>
          <p:nvPr/>
        </p:nvSpPr>
        <p:spPr>
          <a:xfrm>
            <a:off x="3744000" y="864000"/>
            <a:ext cx="1008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6"/>
          <p:cNvSpPr/>
          <p:nvPr/>
        </p:nvSpPr>
        <p:spPr>
          <a:xfrm>
            <a:off x="2232000" y="2844000"/>
            <a:ext cx="1332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Line 27"/>
          <p:cNvSpPr/>
          <p:nvPr/>
        </p:nvSpPr>
        <p:spPr>
          <a:xfrm flipV="1">
            <a:off x="3564000" y="2952000"/>
            <a:ext cx="360000" cy="21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Line 28"/>
          <p:cNvSpPr/>
          <p:nvPr/>
        </p:nvSpPr>
        <p:spPr>
          <a:xfrm>
            <a:off x="3492000" y="1512000"/>
            <a:ext cx="360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29"/>
          <p:cNvSpPr/>
          <p:nvPr/>
        </p:nvSpPr>
        <p:spPr>
          <a:xfrm>
            <a:off x="7992000" y="2592000"/>
            <a:ext cx="1728000" cy="1512000"/>
          </a:xfrm>
          <a:prstGeom prst="wedgeRoundRectCallout">
            <a:avLst>
              <a:gd name="adj1" fmla="val -113629"/>
              <a:gd name="adj2" fmla="val -46097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Возможна 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реализация 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LUT</a:t>
            </a:r>
          </a:p>
        </p:txBody>
      </p:sp>
      <p:sp>
        <p:nvSpPr>
          <p:cNvPr id="31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31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Сравнение примеров</a:t>
            </a:r>
          </a:p>
        </p:txBody>
      </p:sp>
      <p:sp>
        <p:nvSpPr>
          <p:cNvPr id="473" name="TextShape 2"/>
          <p:cNvSpPr txBox="1"/>
          <p:nvPr/>
        </p:nvSpPr>
        <p:spPr>
          <a:xfrm>
            <a:off x="504000" y="4896000"/>
            <a:ext cx="9216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Общий вывод — буферизация позволяет увеличить быстродействие схемы но за счёт увеличения занятых ресурсов.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endParaRPr lang="ru-RU" sz="22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Исключение 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—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skid_buffer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и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double_buffer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graphicFrame>
        <p:nvGraphicFramePr>
          <p:cNvPr id="474" name="Table 3"/>
          <p:cNvGraphicFramePr/>
          <p:nvPr/>
        </p:nvGraphicFramePr>
        <p:xfrm>
          <a:off x="1513440" y="1591920"/>
          <a:ext cx="6795000" cy="3252240"/>
        </p:xfrm>
        <a:graphic>
          <a:graphicData uri="http://schemas.openxmlformats.org/drawingml/2006/table">
            <a:tbl>
              <a:tblPr/>
              <a:tblGrid>
                <a:gridCol w="1965600"/>
                <a:gridCol w="913680"/>
                <a:gridCol w="1068840"/>
                <a:gridCol w="1289880"/>
                <a:gridCol w="1557000"/>
              </a:tblGrid>
              <a:tr h="65052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Slack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LUT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FF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NET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5052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cascade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-0.086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1058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1552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5446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088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 </a:t>
                      </a: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skid_buffer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0.322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2376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11925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088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 double_buffer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0.459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2362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11135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94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 </a:t>
                      </a: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skid_crd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0.581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2380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6702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14502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32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Сравнение примеров - модификация</a:t>
            </a:r>
          </a:p>
        </p:txBody>
      </p:sp>
      <p:sp>
        <p:nvSpPr>
          <p:cNvPr id="476" name="TextShape 2"/>
          <p:cNvSpPr txBox="1"/>
          <p:nvPr/>
        </p:nvSpPr>
        <p:spPr>
          <a:xfrm>
            <a:off x="539820" y="5003973"/>
            <a:ext cx="9216000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skid_buffer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— небольшая оптимизация, добавлены атрибуты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keep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на некоторые цепи. Результат синтеза изменился.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 можно ли увеличить быстродействие и не увеличивать занимаемые ресурсы ?</a:t>
            </a:r>
          </a:p>
        </p:txBody>
      </p:sp>
      <p:graphicFrame>
        <p:nvGraphicFramePr>
          <p:cNvPr id="477" name="Table 3"/>
          <p:cNvGraphicFramePr/>
          <p:nvPr/>
        </p:nvGraphicFramePr>
        <p:xfrm>
          <a:off x="1513440" y="1591920"/>
          <a:ext cx="6795000" cy="3252240"/>
        </p:xfrm>
        <a:graphic>
          <a:graphicData uri="http://schemas.openxmlformats.org/drawingml/2006/table">
            <a:tbl>
              <a:tblPr/>
              <a:tblGrid>
                <a:gridCol w="1965600"/>
                <a:gridCol w="913680"/>
                <a:gridCol w="1068840"/>
                <a:gridCol w="1289880"/>
                <a:gridCol w="1557000"/>
              </a:tblGrid>
              <a:tr h="65052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Slack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LUT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FF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NET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5052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cascade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-0.086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1058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1552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5446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088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 double_buffer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0.459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2362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11135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0880">
                <a:tc>
                  <a:txBody>
                    <a:bodyPr/>
                    <a:lstStyle/>
                    <a:p>
                      <a:pPr algn="ctr"/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 skid_buffer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2359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4121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11900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944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 </a:t>
                      </a: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skid_crd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0.581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2380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6702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14502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33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Line 1"/>
          <p:cNvSpPr/>
          <p:nvPr/>
        </p:nvSpPr>
        <p:spPr>
          <a:xfrm>
            <a:off x="4464000" y="1872360"/>
            <a:ext cx="756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Line 2"/>
          <p:cNvSpPr/>
          <p:nvPr/>
        </p:nvSpPr>
        <p:spPr>
          <a:xfrm>
            <a:off x="2268000" y="2088000"/>
            <a:ext cx="972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TextShape 3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Вариант 3 — FIFO</a:t>
            </a:r>
          </a:p>
        </p:txBody>
      </p:sp>
      <p:sp>
        <p:nvSpPr>
          <p:cNvPr id="481" name="TextShape 4"/>
          <p:cNvSpPr txBox="1"/>
          <p:nvPr/>
        </p:nvSpPr>
        <p:spPr>
          <a:xfrm>
            <a:off x="360000" y="4248000"/>
            <a:ext cx="9216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Главная идея — отказ от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valid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/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внутри конвейера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 — число стадий конвейера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Какой оптимальный размер FIFO ?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prog_full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— флаг почти полного FIFO, как минимум равен 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</a:t>
            </a:r>
            <a:endParaRPr lang="en-US" sz="22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2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github</a:t>
            </a:r>
            <a:r>
              <a:rPr lang="en-US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- </a:t>
            </a: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пример </a:t>
            </a:r>
            <a:r>
              <a:rPr lang="en-US" sz="2200" b="1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conv_with_fifo</a:t>
            </a:r>
            <a:endParaRPr lang="ru-RU" sz="22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3240000" y="1440000"/>
            <a:ext cx="1224000" cy="900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stage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Line 6"/>
          <p:cNvSpPr/>
          <p:nvPr/>
        </p:nvSpPr>
        <p:spPr>
          <a:xfrm>
            <a:off x="684000" y="2088000"/>
            <a:ext cx="756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7"/>
          <p:cNvSpPr/>
          <p:nvPr/>
        </p:nvSpPr>
        <p:spPr>
          <a:xfrm>
            <a:off x="5220000" y="1476000"/>
            <a:ext cx="144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Line 8"/>
          <p:cNvSpPr/>
          <p:nvPr/>
        </p:nvSpPr>
        <p:spPr>
          <a:xfrm>
            <a:off x="684000" y="1728000"/>
            <a:ext cx="2556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Line 9"/>
          <p:cNvSpPr/>
          <p:nvPr/>
        </p:nvSpPr>
        <p:spPr>
          <a:xfrm>
            <a:off x="6660000" y="1836000"/>
            <a:ext cx="1692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0"/>
          <p:cNvSpPr/>
          <p:nvPr/>
        </p:nvSpPr>
        <p:spPr>
          <a:xfrm>
            <a:off x="8208000" y="1115541"/>
            <a:ext cx="1512000" cy="26642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Приёмник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</a:p>
        </p:txBody>
      </p:sp>
      <p:sp>
        <p:nvSpPr>
          <p:cNvPr id="488" name="Line 11"/>
          <p:cNvSpPr/>
          <p:nvPr/>
        </p:nvSpPr>
        <p:spPr>
          <a:xfrm flipH="1">
            <a:off x="612000" y="2484000"/>
            <a:ext cx="1080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TextShape 12"/>
          <p:cNvSpPr txBox="1"/>
          <p:nvPr/>
        </p:nvSpPr>
        <p:spPr>
          <a:xfrm>
            <a:off x="7230072" y="3114681"/>
            <a:ext cx="1295472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TextShape 13"/>
          <p:cNvSpPr txBox="1"/>
          <p:nvPr/>
        </p:nvSpPr>
        <p:spPr>
          <a:xfrm>
            <a:off x="287784" y="2140560"/>
            <a:ext cx="1107576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Line 15"/>
          <p:cNvSpPr/>
          <p:nvPr/>
        </p:nvSpPr>
        <p:spPr>
          <a:xfrm>
            <a:off x="7001280" y="3015720"/>
            <a:ext cx="1296000" cy="0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TextShape 16"/>
          <p:cNvSpPr txBox="1"/>
          <p:nvPr/>
        </p:nvSpPr>
        <p:spPr>
          <a:xfrm>
            <a:off x="5561585" y="2659363"/>
            <a:ext cx="936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TextShape 17"/>
          <p:cNvSpPr txBox="1"/>
          <p:nvPr/>
        </p:nvSpPr>
        <p:spPr>
          <a:xfrm>
            <a:off x="7090560" y="2640240"/>
            <a:ext cx="11174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18"/>
          <p:cNvSpPr/>
          <p:nvPr/>
        </p:nvSpPr>
        <p:spPr>
          <a:xfrm>
            <a:off x="6048000" y="2937960"/>
            <a:ext cx="108000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TextShape 20"/>
          <p:cNvSpPr txBox="1"/>
          <p:nvPr/>
        </p:nvSpPr>
        <p:spPr>
          <a:xfrm>
            <a:off x="7128000" y="1420560"/>
            <a:ext cx="936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o_data</a:t>
            </a:r>
          </a:p>
        </p:txBody>
      </p:sp>
      <p:sp>
        <p:nvSpPr>
          <p:cNvPr id="498" name="CustomShape 21"/>
          <p:cNvSpPr/>
          <p:nvPr/>
        </p:nvSpPr>
        <p:spPr>
          <a:xfrm>
            <a:off x="1476000" y="1800000"/>
            <a:ext cx="86400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TextShape 22"/>
          <p:cNvSpPr txBox="1"/>
          <p:nvPr/>
        </p:nvSpPr>
        <p:spPr>
          <a:xfrm>
            <a:off x="900000" y="1368000"/>
            <a:ext cx="927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i_data</a:t>
            </a:r>
          </a:p>
        </p:txBody>
      </p:sp>
      <p:sp>
        <p:nvSpPr>
          <p:cNvPr id="500" name="TextShape 23"/>
          <p:cNvSpPr txBox="1"/>
          <p:nvPr/>
        </p:nvSpPr>
        <p:spPr>
          <a:xfrm>
            <a:off x="287784" y="1797120"/>
            <a:ext cx="1044216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TextShape 24"/>
          <p:cNvSpPr txBox="1"/>
          <p:nvPr/>
        </p:nvSpPr>
        <p:spPr>
          <a:xfrm>
            <a:off x="2448024" y="1691605"/>
            <a:ext cx="720008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TextShape 27"/>
          <p:cNvSpPr txBox="1"/>
          <p:nvPr/>
        </p:nvSpPr>
        <p:spPr>
          <a:xfrm>
            <a:off x="3417575" y="2791212"/>
            <a:ext cx="1728000" cy="47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prog_full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2064774" y="2241755"/>
            <a:ext cx="3736258" cy="1044646"/>
          </a:xfrm>
          <a:custGeom>
            <a:avLst/>
            <a:gdLst>
              <a:gd name="connsiteX0" fmla="*/ 3736258 w 3736258"/>
              <a:gd name="connsiteY0" fmla="*/ 0 h 1044646"/>
              <a:gd name="connsiteX1" fmla="*/ 1868129 w 3736258"/>
              <a:gd name="connsiteY1" fmla="*/ 1042219 h 1044646"/>
              <a:gd name="connsiteX2" fmla="*/ 0 w 3736258"/>
              <a:gd name="connsiteY2" fmla="*/ 294968 h 104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258" h="1044646">
                <a:moveTo>
                  <a:pt x="3736258" y="0"/>
                </a:moveTo>
                <a:cubicBezTo>
                  <a:pt x="3113548" y="496529"/>
                  <a:pt x="2490839" y="993058"/>
                  <a:pt x="1868129" y="1042219"/>
                </a:cubicBezTo>
                <a:cubicBezTo>
                  <a:pt x="1245419" y="1091380"/>
                  <a:pt x="319548" y="378542"/>
                  <a:pt x="0" y="29496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6556137" y="2241755"/>
            <a:ext cx="103863" cy="6962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6264448" y="2312280"/>
            <a:ext cx="144016" cy="70344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ine 15"/>
          <p:cNvSpPr/>
          <p:nvPr/>
        </p:nvSpPr>
        <p:spPr>
          <a:xfrm>
            <a:off x="7001280" y="3548525"/>
            <a:ext cx="1524264" cy="0"/>
          </a:xfrm>
          <a:prstGeom prst="line">
            <a:avLst/>
          </a:prstGeom>
          <a:ln w="158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34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Размер FIFO 4 слова,  конвейер 3 такта</a:t>
            </a:r>
          </a:p>
        </p:txBody>
      </p:sp>
      <p:sp>
        <p:nvSpPr>
          <p:cNvPr id="506" name="TextShape 2"/>
          <p:cNvSpPr txBox="1"/>
          <p:nvPr/>
        </p:nvSpPr>
        <p:spPr>
          <a:xfrm>
            <a:off x="522000" y="4985280"/>
            <a:ext cx="9216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 постоянной записи и при постоянном разрешении чтения возникают паузы при работе конвейера.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Оптимальный размер FIFO равен 2N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1" y="1475581"/>
            <a:ext cx="9424379" cy="3073167"/>
          </a:xfrm>
          <a:prstGeom prst="rect">
            <a:avLst/>
          </a:prstGeom>
        </p:spPr>
      </p:pic>
      <p:sp>
        <p:nvSpPr>
          <p:cNvPr id="6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35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Line 1"/>
          <p:cNvSpPr/>
          <p:nvPr/>
        </p:nvSpPr>
        <p:spPr>
          <a:xfrm>
            <a:off x="4464000" y="1872360"/>
            <a:ext cx="75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Line 2"/>
          <p:cNvSpPr/>
          <p:nvPr/>
        </p:nvSpPr>
        <p:spPr>
          <a:xfrm>
            <a:off x="2268000" y="2088000"/>
            <a:ext cx="972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TextShape 3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Вариант 4 — счётчик кредитов</a:t>
            </a:r>
          </a:p>
        </p:txBody>
      </p:sp>
      <p:sp>
        <p:nvSpPr>
          <p:cNvPr id="511" name="TextShape 4"/>
          <p:cNvSpPr txBox="1"/>
          <p:nvPr/>
        </p:nvSpPr>
        <p:spPr>
          <a:xfrm>
            <a:off x="522000" y="4985280"/>
            <a:ext cx="9216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Начальное значение счётчика кредитов равно размеру FIFO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Оптимальный размер FIFO равен N+2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На вход узла CALC подаётся столько данных, сколько есть места в FIFO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github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— пример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credit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2" name="CustomShape 5"/>
          <p:cNvSpPr/>
          <p:nvPr/>
        </p:nvSpPr>
        <p:spPr>
          <a:xfrm>
            <a:off x="3240000" y="1440000"/>
            <a:ext cx="1224000" cy="900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stage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Line 6"/>
          <p:cNvSpPr/>
          <p:nvPr/>
        </p:nvSpPr>
        <p:spPr>
          <a:xfrm>
            <a:off x="684000" y="2088000"/>
            <a:ext cx="756000" cy="0"/>
          </a:xfrm>
          <a:prstGeom prst="line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7"/>
          <p:cNvSpPr/>
          <p:nvPr/>
        </p:nvSpPr>
        <p:spPr>
          <a:xfrm>
            <a:off x="5220000" y="1476000"/>
            <a:ext cx="1440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Line 8"/>
          <p:cNvSpPr/>
          <p:nvPr/>
        </p:nvSpPr>
        <p:spPr>
          <a:xfrm>
            <a:off x="684000" y="1728000"/>
            <a:ext cx="255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Line 9"/>
          <p:cNvSpPr/>
          <p:nvPr/>
        </p:nvSpPr>
        <p:spPr>
          <a:xfrm>
            <a:off x="6660000" y="1836000"/>
            <a:ext cx="1692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10"/>
          <p:cNvSpPr/>
          <p:nvPr/>
        </p:nvSpPr>
        <p:spPr>
          <a:xfrm>
            <a:off x="8208000" y="1332000"/>
            <a:ext cx="1512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Приёмник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</a:p>
        </p:txBody>
      </p:sp>
      <p:sp>
        <p:nvSpPr>
          <p:cNvPr id="518" name="Line 11"/>
          <p:cNvSpPr/>
          <p:nvPr/>
        </p:nvSpPr>
        <p:spPr>
          <a:xfrm flipH="1">
            <a:off x="432000" y="3672000"/>
            <a:ext cx="1728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TextShape 12"/>
          <p:cNvSpPr txBox="1"/>
          <p:nvPr/>
        </p:nvSpPr>
        <p:spPr>
          <a:xfrm>
            <a:off x="7506000" y="3564000"/>
            <a:ext cx="1220376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TextShape 13"/>
          <p:cNvSpPr txBox="1"/>
          <p:nvPr/>
        </p:nvSpPr>
        <p:spPr>
          <a:xfrm>
            <a:off x="152640" y="3240000"/>
            <a:ext cx="1143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Line 15"/>
          <p:cNvSpPr/>
          <p:nvPr/>
        </p:nvSpPr>
        <p:spPr>
          <a:xfrm>
            <a:off x="7128000" y="3204000"/>
            <a:ext cx="129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TextShape 16"/>
          <p:cNvSpPr txBox="1"/>
          <p:nvPr/>
        </p:nvSpPr>
        <p:spPr>
          <a:xfrm>
            <a:off x="6659280" y="2340000"/>
            <a:ext cx="936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empty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TextShape 17"/>
          <p:cNvSpPr txBox="1"/>
          <p:nvPr/>
        </p:nvSpPr>
        <p:spPr>
          <a:xfrm>
            <a:off x="7344000" y="2771725"/>
            <a:ext cx="1224704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18"/>
          <p:cNvSpPr/>
          <p:nvPr/>
        </p:nvSpPr>
        <p:spPr>
          <a:xfrm>
            <a:off x="6336000" y="2937960"/>
            <a:ext cx="108000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TextShape 20"/>
          <p:cNvSpPr txBox="1"/>
          <p:nvPr/>
        </p:nvSpPr>
        <p:spPr>
          <a:xfrm>
            <a:off x="7128000" y="1420560"/>
            <a:ext cx="936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o_data</a:t>
            </a:r>
          </a:p>
        </p:txBody>
      </p:sp>
      <p:sp>
        <p:nvSpPr>
          <p:cNvPr id="528" name="CustomShape 21"/>
          <p:cNvSpPr/>
          <p:nvPr/>
        </p:nvSpPr>
        <p:spPr>
          <a:xfrm>
            <a:off x="1476000" y="1800000"/>
            <a:ext cx="86400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</a:p>
        </p:txBody>
      </p:sp>
      <p:sp>
        <p:nvSpPr>
          <p:cNvPr id="529" name="TextShape 22"/>
          <p:cNvSpPr txBox="1"/>
          <p:nvPr/>
        </p:nvSpPr>
        <p:spPr>
          <a:xfrm>
            <a:off x="584640" y="1368000"/>
            <a:ext cx="927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i_data</a:t>
            </a:r>
          </a:p>
        </p:txBody>
      </p:sp>
      <p:sp>
        <p:nvSpPr>
          <p:cNvPr id="530" name="TextShape 23"/>
          <p:cNvSpPr txBox="1"/>
          <p:nvPr/>
        </p:nvSpPr>
        <p:spPr>
          <a:xfrm>
            <a:off x="353512" y="1744560"/>
            <a:ext cx="927360" cy="343440"/>
          </a:xfrm>
          <a:prstGeom prst="rect">
            <a:avLst/>
          </a:prstGeom>
          <a:noFill/>
          <a:ln w="19050">
            <a:noFill/>
            <a:tailEnd w="lg" len="lg"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TextShape 24"/>
          <p:cNvSpPr txBox="1"/>
          <p:nvPr/>
        </p:nvSpPr>
        <p:spPr>
          <a:xfrm>
            <a:off x="2448024" y="1763613"/>
            <a:ext cx="791976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25"/>
          <p:cNvSpPr/>
          <p:nvPr/>
        </p:nvSpPr>
        <p:spPr>
          <a:xfrm>
            <a:off x="2160000" y="3096000"/>
            <a:ext cx="1152000" cy="100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</a:t>
            </a:r>
          </a:p>
        </p:txBody>
      </p:sp>
      <p:sp>
        <p:nvSpPr>
          <p:cNvPr id="533" name="Line 26"/>
          <p:cNvSpPr/>
          <p:nvPr/>
        </p:nvSpPr>
        <p:spPr>
          <a:xfrm>
            <a:off x="2808000" y="2143440"/>
            <a:ext cx="0" cy="952560"/>
          </a:xfrm>
          <a:prstGeom prst="line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534" name="Line 27"/>
          <p:cNvCxnSpPr>
            <a:stCxn id="525" idx="1"/>
            <a:endCxn id="532" idx="3"/>
          </p:cNvCxnSpPr>
          <p:nvPr/>
        </p:nvCxnSpPr>
        <p:spPr>
          <a:xfrm flipH="1">
            <a:off x="3312000" y="3322800"/>
            <a:ext cx="3024360" cy="2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</p:cxnSp>
      <p:sp>
        <p:nvSpPr>
          <p:cNvPr id="535" name="TextShape 28"/>
          <p:cNvSpPr txBox="1"/>
          <p:nvPr/>
        </p:nvSpPr>
        <p:spPr>
          <a:xfrm>
            <a:off x="1440000" y="3256560"/>
            <a:ext cx="6318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n!=0</a:t>
            </a:r>
          </a:p>
        </p:txBody>
      </p:sp>
      <p:cxnSp>
        <p:nvCxnSpPr>
          <p:cNvPr id="536" name="Line 29"/>
          <p:cNvCxnSpPr>
            <a:stCxn id="518" idx="1"/>
          </p:cNvCxnSpPr>
          <p:nvPr/>
        </p:nvCxnSpPr>
        <p:spPr>
          <a:xfrm flipV="1">
            <a:off x="1296000" y="2525040"/>
            <a:ext cx="303840" cy="114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</p:cxnSp>
      <p:sp>
        <p:nvSpPr>
          <p:cNvPr id="537" name="TextShape 30"/>
          <p:cNvSpPr txBox="1"/>
          <p:nvPr/>
        </p:nvSpPr>
        <p:spPr>
          <a:xfrm>
            <a:off x="6624000" y="3168720"/>
            <a:ext cx="652320" cy="2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</a:p>
        </p:txBody>
      </p:sp>
      <p:sp>
        <p:nvSpPr>
          <p:cNvPr id="538" name="TextShape 31"/>
          <p:cNvSpPr txBox="1"/>
          <p:nvPr/>
        </p:nvSpPr>
        <p:spPr>
          <a:xfrm>
            <a:off x="4464000" y="3024000"/>
            <a:ext cx="1063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credit</a:t>
            </a:r>
          </a:p>
        </p:txBody>
      </p:sp>
      <p:sp>
        <p:nvSpPr>
          <p:cNvPr id="539" name="TextShape 32"/>
          <p:cNvSpPr txBox="1"/>
          <p:nvPr/>
        </p:nvSpPr>
        <p:spPr>
          <a:xfrm>
            <a:off x="2896920" y="2520000"/>
            <a:ext cx="1351304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361920" y="2252001"/>
            <a:ext cx="514080" cy="691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5832400" y="2252001"/>
            <a:ext cx="648072" cy="763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лилиния 17"/>
          <p:cNvSpPr/>
          <p:nvPr/>
        </p:nvSpPr>
        <p:spPr>
          <a:xfrm>
            <a:off x="7148052" y="3490452"/>
            <a:ext cx="1779638" cy="728990"/>
          </a:xfrm>
          <a:custGeom>
            <a:avLst/>
            <a:gdLst>
              <a:gd name="connsiteX0" fmla="*/ 1779638 w 1779638"/>
              <a:gd name="connsiteY0" fmla="*/ 0 h 728990"/>
              <a:gd name="connsiteX1" fmla="*/ 1042219 w 1779638"/>
              <a:gd name="connsiteY1" fmla="*/ 727587 h 728990"/>
              <a:gd name="connsiteX2" fmla="*/ 0 w 1779638"/>
              <a:gd name="connsiteY2" fmla="*/ 147483 h 72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638" h="728990">
                <a:moveTo>
                  <a:pt x="1779638" y="0"/>
                </a:moveTo>
                <a:cubicBezTo>
                  <a:pt x="1559231" y="351503"/>
                  <a:pt x="1338825" y="703007"/>
                  <a:pt x="1042219" y="727587"/>
                </a:cubicBezTo>
                <a:cubicBezTo>
                  <a:pt x="745613" y="752167"/>
                  <a:pt x="372806" y="449825"/>
                  <a:pt x="0" y="1474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Shape 16"/>
          <p:cNvSpPr txBox="1"/>
          <p:nvPr/>
        </p:nvSpPr>
        <p:spPr>
          <a:xfrm>
            <a:off x="5472360" y="2514662"/>
            <a:ext cx="773680" cy="3760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36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3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Работа счётчика </a:t>
            </a:r>
            <a:r>
              <a:rPr lang="ru-RU" sz="2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кредитов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544368" y="1907629"/>
            <a:ext cx="648072" cy="20162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192440" y="1907629"/>
            <a:ext cx="648072" cy="20162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840512" y="1906372"/>
            <a:ext cx="648072" cy="20162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9952" y="1907629"/>
            <a:ext cx="2520280" cy="2016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320232" y="2915741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3" idx="1"/>
          </p:cNvCxnSpPr>
          <p:nvPr/>
        </p:nvCxnSpPr>
        <p:spPr>
          <a:xfrm>
            <a:off x="522000" y="2915741"/>
            <a:ext cx="1277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1907964" y="4475567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>
            <a:stCxn id="38" idx="3"/>
          </p:cNvCxnSpPr>
          <p:nvPr/>
        </p:nvCxnSpPr>
        <p:spPr>
          <a:xfrm>
            <a:off x="7488584" y="2914484"/>
            <a:ext cx="1440160" cy="1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079872" y="2915741"/>
            <a:ext cx="0" cy="23762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079872" y="5292005"/>
            <a:ext cx="8280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3"/>
          </p:cNvCxnSpPr>
          <p:nvPr/>
        </p:nvCxnSpPr>
        <p:spPr>
          <a:xfrm flipH="1">
            <a:off x="4212220" y="5195647"/>
            <a:ext cx="38524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488584" y="3635821"/>
            <a:ext cx="16561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064648" y="3635821"/>
            <a:ext cx="0" cy="15598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8-конечная звезда 24"/>
          <p:cNvSpPr/>
          <p:nvPr/>
        </p:nvSpPr>
        <p:spPr>
          <a:xfrm>
            <a:off x="243064" y="1769291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40565" y="918963"/>
            <a:ext cx="1143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Такт</a:t>
            </a:r>
            <a:r>
              <a:rPr lang="ru-RU" dirty="0" smtClean="0"/>
              <a:t>: 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664048" y="4616057"/>
            <a:ext cx="65594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6600" dirty="0" smtClean="0"/>
              <a:t>3</a:t>
            </a:r>
            <a:endParaRPr lang="ru-RU" sz="6600" dirty="0"/>
          </a:p>
        </p:txBody>
      </p:sp>
      <p:sp>
        <p:nvSpPr>
          <p:cNvPr id="66" name="TextBox 65"/>
          <p:cNvSpPr txBox="1"/>
          <p:nvPr/>
        </p:nvSpPr>
        <p:spPr>
          <a:xfrm>
            <a:off x="2664047" y="4616057"/>
            <a:ext cx="65594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6600" dirty="0" smtClean="0"/>
              <a:t>2</a:t>
            </a:r>
            <a:endParaRPr lang="ru-RU" sz="6600" dirty="0"/>
          </a:p>
        </p:txBody>
      </p:sp>
      <p:sp>
        <p:nvSpPr>
          <p:cNvPr id="67" name="TextBox 66"/>
          <p:cNvSpPr txBox="1"/>
          <p:nvPr/>
        </p:nvSpPr>
        <p:spPr>
          <a:xfrm>
            <a:off x="2664048" y="4616057"/>
            <a:ext cx="65594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6600" dirty="0" smtClean="0"/>
              <a:t>1</a:t>
            </a:r>
            <a:endParaRPr lang="ru-RU" sz="6600" dirty="0"/>
          </a:p>
        </p:txBody>
      </p:sp>
      <p:sp>
        <p:nvSpPr>
          <p:cNvPr id="68" name="TextBox 67"/>
          <p:cNvSpPr txBox="1"/>
          <p:nvPr/>
        </p:nvSpPr>
        <p:spPr>
          <a:xfrm>
            <a:off x="2664048" y="4643933"/>
            <a:ext cx="65594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ru-RU" sz="6600" dirty="0" smtClean="0"/>
              <a:t>0</a:t>
            </a:r>
            <a:endParaRPr lang="ru-RU" sz="6600" dirty="0"/>
          </a:p>
        </p:txBody>
      </p:sp>
      <p:sp>
        <p:nvSpPr>
          <p:cNvPr id="69" name="8-конечная звезда 68"/>
          <p:cNvSpPr/>
          <p:nvPr/>
        </p:nvSpPr>
        <p:spPr>
          <a:xfrm>
            <a:off x="288199" y="2425747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8-конечная звезда 69"/>
          <p:cNvSpPr/>
          <p:nvPr/>
        </p:nvSpPr>
        <p:spPr>
          <a:xfrm>
            <a:off x="288199" y="3131765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8-конечная звезда 70"/>
          <p:cNvSpPr/>
          <p:nvPr/>
        </p:nvSpPr>
        <p:spPr>
          <a:xfrm>
            <a:off x="302554" y="3911678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8-конечная звезда 71"/>
          <p:cNvSpPr/>
          <p:nvPr/>
        </p:nvSpPr>
        <p:spPr>
          <a:xfrm>
            <a:off x="288199" y="4713351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 useBgFill="1">
        <p:nvSpPr>
          <p:cNvPr id="30" name="TextBox 29"/>
          <p:cNvSpPr txBox="1"/>
          <p:nvPr/>
        </p:nvSpPr>
        <p:spPr>
          <a:xfrm>
            <a:off x="8442510" y="888184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  <p:sp useBgFill="1">
        <p:nvSpPr>
          <p:cNvPr id="74" name="TextBox 73"/>
          <p:cNvSpPr txBox="1"/>
          <p:nvPr/>
        </p:nvSpPr>
        <p:spPr>
          <a:xfrm>
            <a:off x="8480105" y="903481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/>
              <a:t>2</a:t>
            </a:r>
          </a:p>
        </p:txBody>
      </p:sp>
      <p:sp useBgFill="1">
        <p:nvSpPr>
          <p:cNvPr id="76" name="TextBox 75"/>
          <p:cNvSpPr txBox="1"/>
          <p:nvPr/>
        </p:nvSpPr>
        <p:spPr>
          <a:xfrm>
            <a:off x="8496696" y="901258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3</a:t>
            </a:r>
            <a:endParaRPr lang="ru-RU" sz="3600" dirty="0"/>
          </a:p>
        </p:txBody>
      </p:sp>
      <p:sp useBgFill="1">
        <p:nvSpPr>
          <p:cNvPr id="77" name="TextBox 76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/>
              <a:t>4</a:t>
            </a:r>
          </a:p>
        </p:txBody>
      </p:sp>
      <p:sp useBgFill="1">
        <p:nvSpPr>
          <p:cNvPr id="78" name="TextBox 77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/>
              <a:t>5</a:t>
            </a:r>
          </a:p>
        </p:txBody>
      </p:sp>
      <p:sp useBgFill="1">
        <p:nvSpPr>
          <p:cNvPr id="80" name="TextBox 79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6</a:t>
            </a:r>
            <a:endParaRPr lang="ru-RU" sz="3600" dirty="0"/>
          </a:p>
        </p:txBody>
      </p:sp>
      <p:sp useBgFill="1">
        <p:nvSpPr>
          <p:cNvPr id="81" name="TextBox 80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7</a:t>
            </a:r>
            <a:endParaRPr lang="ru-RU" sz="3600" dirty="0"/>
          </a:p>
        </p:txBody>
      </p:sp>
      <p:sp useBgFill="1">
        <p:nvSpPr>
          <p:cNvPr id="83" name="TextBox 82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8</a:t>
            </a:r>
            <a:endParaRPr lang="ru-RU" sz="3600" dirty="0"/>
          </a:p>
        </p:txBody>
      </p:sp>
      <p:sp useBgFill="1">
        <p:nvSpPr>
          <p:cNvPr id="84" name="TextBox 83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/>
              <a:t>9</a:t>
            </a:r>
          </a:p>
        </p:txBody>
      </p:sp>
      <p:sp useBgFill="1">
        <p:nvSpPr>
          <p:cNvPr id="85" name="TextBox 84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10</a:t>
            </a:r>
            <a:endParaRPr lang="ru-RU" sz="3600" dirty="0"/>
          </a:p>
        </p:txBody>
      </p:sp>
      <p:sp useBgFill="1">
        <p:nvSpPr>
          <p:cNvPr id="86" name="TextBox 85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11</a:t>
            </a:r>
            <a:endParaRPr lang="ru-RU" sz="3600" dirty="0"/>
          </a:p>
        </p:txBody>
      </p:sp>
      <p:sp useBgFill="1">
        <p:nvSpPr>
          <p:cNvPr id="87" name="TextBox 86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12</a:t>
            </a:r>
            <a:endParaRPr lang="ru-RU" sz="3600" dirty="0"/>
          </a:p>
        </p:txBody>
      </p:sp>
      <p:sp useBgFill="1">
        <p:nvSpPr>
          <p:cNvPr id="88" name="TextBox 87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13</a:t>
            </a:r>
            <a:endParaRPr lang="ru-RU" sz="3600" dirty="0"/>
          </a:p>
        </p:txBody>
      </p:sp>
      <p:sp useBgFill="1">
        <p:nvSpPr>
          <p:cNvPr id="89" name="TextBox 88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14</a:t>
            </a:r>
            <a:endParaRPr lang="ru-RU" sz="3600" dirty="0"/>
          </a:p>
        </p:txBody>
      </p:sp>
      <p:sp useBgFill="1">
        <p:nvSpPr>
          <p:cNvPr id="90" name="TextBox 89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15</a:t>
            </a:r>
            <a:endParaRPr lang="ru-RU" sz="3600" dirty="0"/>
          </a:p>
        </p:txBody>
      </p:sp>
      <p:sp useBgFill="1">
        <p:nvSpPr>
          <p:cNvPr id="92" name="TextBox 91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16</a:t>
            </a:r>
            <a:endParaRPr lang="ru-RU" sz="3600" dirty="0"/>
          </a:p>
        </p:txBody>
      </p:sp>
      <p:sp useBgFill="1">
        <p:nvSpPr>
          <p:cNvPr id="93" name="TextBox 92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17</a:t>
            </a:r>
            <a:endParaRPr lang="ru-RU" sz="3600" dirty="0"/>
          </a:p>
        </p:txBody>
      </p:sp>
      <p:sp useBgFill="1">
        <p:nvSpPr>
          <p:cNvPr id="94" name="TextBox 93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18</a:t>
            </a:r>
            <a:endParaRPr lang="ru-RU" sz="3600" dirty="0"/>
          </a:p>
        </p:txBody>
      </p:sp>
      <p:sp useBgFill="1">
        <p:nvSpPr>
          <p:cNvPr id="95" name="TextBox 94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19</a:t>
            </a:r>
            <a:endParaRPr lang="ru-RU" sz="3600" dirty="0"/>
          </a:p>
        </p:txBody>
      </p:sp>
      <p:sp useBgFill="1">
        <p:nvSpPr>
          <p:cNvPr id="96" name="TextBox 95"/>
          <p:cNvSpPr txBox="1"/>
          <p:nvPr/>
        </p:nvSpPr>
        <p:spPr>
          <a:xfrm>
            <a:off x="8496696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20</a:t>
            </a:r>
            <a:endParaRPr lang="ru-RU" sz="3600" dirty="0"/>
          </a:p>
        </p:txBody>
      </p:sp>
      <p:sp>
        <p:nvSpPr>
          <p:cNvPr id="481" name="TextBox 480"/>
          <p:cNvSpPr txBox="1"/>
          <p:nvPr/>
        </p:nvSpPr>
        <p:spPr>
          <a:xfrm>
            <a:off x="5976416" y="4163706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FIFO</a:t>
            </a:r>
            <a:endParaRPr lang="ru-RU" sz="28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363089" y="6084093"/>
            <a:ext cx="339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Счётчик кредитов</a:t>
            </a:r>
            <a:endParaRPr lang="ru-RU" sz="28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110922" y="1250410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Конвейер</a:t>
            </a:r>
            <a:endParaRPr lang="ru-RU" sz="2800" b="1" dirty="0"/>
          </a:p>
        </p:txBody>
      </p:sp>
      <p:sp>
        <p:nvSpPr>
          <p:cNvPr id="101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37</a:t>
            </a:fld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197E-6 2.38925E-6 L 0.32876 0.114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0" y="57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1474E-6 -4.18976E-6 L 0.25094 0.031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157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1474E-6 -3.1822E-6 L 0.17958 -0.0617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9" y="-308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76 0.1144 L 0.66273 0.1183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8" y="18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94 0.03149 L 0.59404 0.0314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5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53 -0.06173 L 0.52945 -0.0617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9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52 0.11844 L 0.88394 0.1184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404 0.03149 L 0.65832 0.0314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961 -0.06171 L 0.59404 -0.0617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0693 L 0.02016 -0.12889 C 0.02804 -0.18241 0.11783 -0.22398 0.18052 -0.20718 L 0.32293 -0.16898 " pathEditMode="relative" rAng="6085488" ptsTypes="FfFF">
                                      <p:cBhvr>
                                        <p:cTn id="7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8" y="-810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93 -0.16898 L 0.52819 -0.1649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55" y="18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832 0.03149 L 0.88689 0.1171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21" y="428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404 -0.06171 L 0.65107 -0.0617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819 -0.16499 L 0.59262 -0.1649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378 L 0.00173 -0.13938 C 0.00173 -0.20004 0.09105 -0.27498 0.16336 -0.27498 L 0.32435 -0.27498 " pathEditMode="relative" rAng="16200000" ptsTypes="FfFF">
                                      <p:cBhvr>
                                        <p:cTn id="11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1" y="-1356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35 -0.27498 L 0.52961 -0.2709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55" y="18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832 -0.06171 L 0.88689 0.10957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21" y="856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262 -0.16499 L 0.6569 -0.1649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961 -0.27099 L 0.59404 -0.27099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4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69 -0.16499 L 0.88547 0.09194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21" y="1284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404 -0.27099 L 0.65107 -0.27099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" y="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832 -0.27099 L 0.88689 0.06213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21" y="16646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9" grpId="0" animBg="1"/>
      <p:bldP spid="69" grpId="1" animBg="1"/>
      <p:bldP spid="69" grpId="2" animBg="1"/>
      <p:bldP spid="69" grpId="3" animBg="1"/>
      <p:bldP spid="70" grpId="0" animBg="1"/>
      <p:bldP spid="70" grpId="1" animBg="1"/>
      <p:bldP spid="70" grpId="2" animBg="1"/>
      <p:bldP spid="70" grpId="3" animBg="1"/>
      <p:bldP spid="70" grpId="4" animBg="1"/>
      <p:bldP spid="71" grpId="0" animBg="1"/>
      <p:bldP spid="71" grpId="1" animBg="1"/>
      <p:bldP spid="71" grpId="2" animBg="1"/>
      <p:bldP spid="71" grpId="3" animBg="1"/>
      <p:bldP spid="71" grpId="4" animBg="1"/>
      <p:bldP spid="72" grpId="0" animBg="1"/>
      <p:bldP spid="72" grpId="1" animBg="1"/>
      <p:bldP spid="72" grpId="2" animBg="1"/>
      <p:bldP spid="72" grpId="3" animBg="1"/>
      <p:bldP spid="72" grpId="4" animBg="1"/>
      <p:bldP spid="74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Размер FIFO 5 слов,  конвейер 3 такта</a:t>
            </a:r>
          </a:p>
        </p:txBody>
      </p:sp>
      <p:sp>
        <p:nvSpPr>
          <p:cNvPr id="541" name="TextShape 2"/>
          <p:cNvSpPr txBox="1"/>
          <p:nvPr/>
        </p:nvSpPr>
        <p:spPr>
          <a:xfrm>
            <a:off x="522000" y="4985280"/>
            <a:ext cx="9216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Начальное значение счётчика кредитов равно размеру FIFO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Оптимальный размер FIFO равен N+2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На вход узла CALC подаётся столько данных, сколько есть места в FIFO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4" y="1475581"/>
            <a:ext cx="8364676" cy="3217183"/>
          </a:xfrm>
          <a:prstGeom prst="rect">
            <a:avLst/>
          </a:prstGeom>
        </p:spPr>
      </p:pic>
      <p:sp>
        <p:nvSpPr>
          <p:cNvPr id="7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38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Примеры </a:t>
            </a:r>
            <a:r>
              <a:rPr lang="en-US" sz="2800" b="1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conv_with_fifo</a:t>
            </a:r>
            <a:r>
              <a:rPr lang="en-US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 </a:t>
            </a:r>
            <a:r>
              <a:rPr lang="en-US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credit</a:t>
            </a:r>
            <a:endParaRPr lang="ru-RU" sz="28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1" name="TextShape 2"/>
          <p:cNvSpPr txBox="1"/>
          <p:nvPr/>
        </p:nvSpPr>
        <p:spPr>
          <a:xfrm>
            <a:off x="522000" y="5436020"/>
            <a:ext cx="9216000" cy="14932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 шине </a:t>
            </a:r>
            <a:r>
              <a:rPr lang="en-US" sz="22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i_data</a:t>
            </a:r>
            <a:r>
              <a:rPr lang="en-US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приходит адрес</a:t>
            </a:r>
            <a:endParaRPr lang="en-US" sz="22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Данные из памяти приходят с задержкой в шесть тактов и поступают в </a:t>
            </a:r>
            <a:r>
              <a:rPr lang="en-US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FIFO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39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9872" y="1691605"/>
            <a:ext cx="1080120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36056" y="1691605"/>
            <a:ext cx="360040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96096" y="1691605"/>
            <a:ext cx="360040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56136" y="1688308"/>
            <a:ext cx="360040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8136" y="131897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FIFO_8</a:t>
            </a:r>
            <a:endParaRPr lang="ru-RU" dirty="0"/>
          </a:p>
        </p:txBody>
      </p:sp>
      <p:cxnSp>
        <p:nvCxnSpPr>
          <p:cNvPr id="6" name="Прямая со стрелкой 5"/>
          <p:cNvCxnSpPr>
            <a:endCxn id="2" idx="1"/>
          </p:cNvCxnSpPr>
          <p:nvPr/>
        </p:nvCxnSpPr>
        <p:spPr>
          <a:xfrm>
            <a:off x="287784" y="2159657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" idx="3"/>
            <a:endCxn id="8" idx="1"/>
          </p:cNvCxnSpPr>
          <p:nvPr/>
        </p:nvCxnSpPr>
        <p:spPr>
          <a:xfrm>
            <a:off x="2159992" y="2159657"/>
            <a:ext cx="5760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3"/>
          </p:cNvCxnSpPr>
          <p:nvPr/>
        </p:nvCxnSpPr>
        <p:spPr>
          <a:xfrm>
            <a:off x="3816176" y="2156360"/>
            <a:ext cx="504056" cy="32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лако 16"/>
          <p:cNvSpPr/>
          <p:nvPr/>
        </p:nvSpPr>
        <p:spPr>
          <a:xfrm>
            <a:off x="1259892" y="3059757"/>
            <a:ext cx="720080" cy="5760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17" idx="3"/>
            <a:endCxn id="2" idx="2"/>
          </p:cNvCxnSpPr>
          <p:nvPr/>
        </p:nvCxnSpPr>
        <p:spPr>
          <a:xfrm flipV="1">
            <a:off x="1619932" y="2627709"/>
            <a:ext cx="0" cy="4649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олилиния 24"/>
          <p:cNvSpPr/>
          <p:nvPr/>
        </p:nvSpPr>
        <p:spPr>
          <a:xfrm>
            <a:off x="422787" y="2635045"/>
            <a:ext cx="2601301" cy="1199943"/>
          </a:xfrm>
          <a:custGeom>
            <a:avLst/>
            <a:gdLst>
              <a:gd name="connsiteX0" fmla="*/ 2871019 w 2871019"/>
              <a:gd name="connsiteY0" fmla="*/ 0 h 1199943"/>
              <a:gd name="connsiteX1" fmla="*/ 1809136 w 2871019"/>
              <a:gd name="connsiteY1" fmla="*/ 1071716 h 1199943"/>
              <a:gd name="connsiteX2" fmla="*/ 0 w 2871019"/>
              <a:gd name="connsiteY2" fmla="*/ 1199536 h 119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019" h="1199943">
                <a:moveTo>
                  <a:pt x="2871019" y="0"/>
                </a:moveTo>
                <a:cubicBezTo>
                  <a:pt x="2579329" y="435896"/>
                  <a:pt x="2287639" y="871793"/>
                  <a:pt x="1809136" y="1071716"/>
                </a:cubicBezTo>
                <a:cubicBezTo>
                  <a:pt x="1330633" y="1271639"/>
                  <a:pt x="304800" y="1170039"/>
                  <a:pt x="0" y="1199536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17" idx="0"/>
          </p:cNvCxnSpPr>
          <p:nvPr/>
        </p:nvCxnSpPr>
        <p:spPr>
          <a:xfrm flipH="1">
            <a:off x="1979372" y="3347789"/>
            <a:ext cx="54066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7" idx="2"/>
          </p:cNvCxnSpPr>
          <p:nvPr/>
        </p:nvCxnSpPr>
        <p:spPr>
          <a:xfrm>
            <a:off x="422787" y="3347789"/>
            <a:ext cx="8393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712" y="177418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i_data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53879" y="28608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i_valid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1181" y="339270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i_rdy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916076" y="2906449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</a:t>
            </a:r>
            <a:r>
              <a:rPr lang="en-US" dirty="0" err="1" smtClean="0"/>
              <a:t>prog_full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723437" y="26761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6224547" y="1632186"/>
            <a:ext cx="1080120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880731" y="1632186"/>
            <a:ext cx="360040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8240771" y="1632186"/>
            <a:ext cx="360040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600811" y="1628889"/>
            <a:ext cx="360040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52811" y="125955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FIFO_8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endCxn id="40" idx="1"/>
          </p:cNvCxnSpPr>
          <p:nvPr/>
        </p:nvCxnSpPr>
        <p:spPr>
          <a:xfrm>
            <a:off x="5432459" y="2100238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0" idx="3"/>
            <a:endCxn id="41" idx="1"/>
          </p:cNvCxnSpPr>
          <p:nvPr/>
        </p:nvCxnSpPr>
        <p:spPr>
          <a:xfrm>
            <a:off x="7304667" y="2100238"/>
            <a:ext cx="5760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3" idx="3"/>
          </p:cNvCxnSpPr>
          <p:nvPr/>
        </p:nvCxnSpPr>
        <p:spPr>
          <a:xfrm>
            <a:off x="8960851" y="2096941"/>
            <a:ext cx="504056" cy="32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40" idx="2"/>
          </p:cNvCxnSpPr>
          <p:nvPr/>
        </p:nvCxnSpPr>
        <p:spPr>
          <a:xfrm flipV="1">
            <a:off x="6764607" y="2568290"/>
            <a:ext cx="0" cy="4649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7257964" y="3357919"/>
            <a:ext cx="116282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5275387" y="3275781"/>
            <a:ext cx="1004480" cy="192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5387" y="171476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i_data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735629" y="284860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i_valid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4680272" y="32504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i_rdy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6868112" y="26167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279867" y="3059757"/>
            <a:ext cx="962912" cy="7065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блако 61"/>
          <p:cNvSpPr/>
          <p:nvPr/>
        </p:nvSpPr>
        <p:spPr>
          <a:xfrm>
            <a:off x="8454422" y="3033275"/>
            <a:ext cx="720080" cy="5760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9212879" y="3321307"/>
            <a:ext cx="54066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351595" y="29083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</a:t>
            </a:r>
            <a:endParaRPr lang="ru-RU" dirty="0"/>
          </a:p>
        </p:txBody>
      </p:sp>
      <p:cxnSp>
        <p:nvCxnSpPr>
          <p:cNvPr id="512" name="Прямая со стрелкой 511"/>
          <p:cNvCxnSpPr>
            <a:stCxn id="43" idx="2"/>
          </p:cNvCxnSpPr>
          <p:nvPr/>
        </p:nvCxnSpPr>
        <p:spPr>
          <a:xfrm>
            <a:off x="8780831" y="2564993"/>
            <a:ext cx="0" cy="421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42075" y="258769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~empty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7555367" y="2908374"/>
            <a:ext cx="86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 </a:t>
            </a:r>
            <a:r>
              <a:rPr lang="en-US" dirty="0" err="1" smtClean="0"/>
              <a:t>crd</a:t>
            </a:r>
            <a:endParaRPr lang="ru-RU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 flipH="1">
            <a:off x="5275387" y="3609339"/>
            <a:ext cx="100448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18963" y="2590880"/>
            <a:ext cx="86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1 </a:t>
            </a:r>
            <a:r>
              <a:rPr lang="en-US" dirty="0" err="1" smtClean="0"/>
              <a:t>crd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146910" y="4355901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conv_with_fifo</a:t>
            </a:r>
            <a:endParaRPr lang="ru-RU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116923" y="435590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credit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674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Внутренние  шины  - AXI STREAM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648000" y="5047200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Дополнительные сигналы (</a:t>
            </a:r>
            <a:r>
              <a:rPr lang="ru-RU" sz="22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tlast</a:t>
            </a: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, </a:t>
            </a:r>
            <a:r>
              <a:rPr lang="ru-RU" sz="22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tuser</a:t>
            </a: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) передаются по тем же правилам что и </a:t>
            </a:r>
            <a:r>
              <a:rPr lang="ru-RU" sz="22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tdata</a:t>
            </a: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: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Передача происходит только при </a:t>
            </a:r>
            <a:r>
              <a:rPr lang="ru-RU" sz="22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tvalid</a:t>
            </a: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=1 и </a:t>
            </a:r>
            <a:r>
              <a:rPr lang="ru-RU" sz="22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tready</a:t>
            </a: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=1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2" y="2051645"/>
            <a:ext cx="8775774" cy="1723556"/>
          </a:xfrm>
          <a:prstGeom prst="rect">
            <a:avLst/>
          </a:prstGeom>
        </p:spPr>
      </p:pic>
      <p:sp>
        <p:nvSpPr>
          <p:cNvPr id="6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Сравнение примеров </a:t>
            </a:r>
            <a:r>
              <a:rPr lang="ru-RU" sz="2800" b="1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conv_with_fifo</a:t>
            </a:r>
            <a:r>
              <a:rPr lang="en-US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lang="en-US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</a:t>
            </a:r>
            <a:r>
              <a:rPr lang="ru-RU" sz="2800" b="1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credit</a:t>
            </a:r>
            <a:endParaRPr lang="ru-RU" sz="28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4" name="TextShape 2"/>
          <p:cNvSpPr txBox="1"/>
          <p:nvPr/>
        </p:nvSpPr>
        <p:spPr>
          <a:xfrm>
            <a:off x="72000" y="6768000"/>
            <a:ext cx="921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   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Задержка 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памяти 6 тактов.   FIFO размером 8 слов</a:t>
            </a:r>
          </a:p>
        </p:txBody>
      </p:sp>
      <p:pic>
        <p:nvPicPr>
          <p:cNvPr id="545" name="Рисунок 544"/>
          <p:cNvPicPr/>
          <p:nvPr/>
        </p:nvPicPr>
        <p:blipFill>
          <a:blip r:embed="rId2"/>
          <a:stretch/>
        </p:blipFill>
        <p:spPr>
          <a:xfrm>
            <a:off x="-8640" y="1431720"/>
            <a:ext cx="10079640" cy="2269080"/>
          </a:xfrm>
          <a:prstGeom prst="rect">
            <a:avLst/>
          </a:prstGeom>
          <a:ln>
            <a:noFill/>
          </a:ln>
        </p:spPr>
      </p:pic>
      <p:pic>
        <p:nvPicPr>
          <p:cNvPr id="546" name="Рисунок 545"/>
          <p:cNvPicPr/>
          <p:nvPr/>
        </p:nvPicPr>
        <p:blipFill>
          <a:blip r:embed="rId3"/>
          <a:stretch/>
        </p:blipFill>
        <p:spPr>
          <a:xfrm>
            <a:off x="35640" y="4073400"/>
            <a:ext cx="9991440" cy="2314080"/>
          </a:xfrm>
          <a:prstGeom prst="rect">
            <a:avLst/>
          </a:prstGeom>
          <a:ln>
            <a:noFill/>
          </a:ln>
        </p:spPr>
      </p:pic>
      <p:sp>
        <p:nvSpPr>
          <p:cNvPr id="547" name="TextShape 3"/>
          <p:cNvSpPr txBox="1"/>
          <p:nvPr/>
        </p:nvSpPr>
        <p:spPr>
          <a:xfrm>
            <a:off x="720000" y="1080000"/>
            <a:ext cx="16956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TextShape 4"/>
          <p:cNvSpPr txBox="1"/>
          <p:nvPr/>
        </p:nvSpPr>
        <p:spPr>
          <a:xfrm>
            <a:off x="288000" y="3816000"/>
            <a:ext cx="26755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conv_with_fifo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TextShape 5"/>
          <p:cNvSpPr txBox="1"/>
          <p:nvPr/>
        </p:nvSpPr>
        <p:spPr>
          <a:xfrm>
            <a:off x="3312000" y="1008000"/>
            <a:ext cx="29012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Пауза приёма в три такта</a:t>
            </a:r>
          </a:p>
        </p:txBody>
      </p:sp>
      <p:sp>
        <p:nvSpPr>
          <p:cNvPr id="550" name="Line 6"/>
          <p:cNvSpPr/>
          <p:nvPr/>
        </p:nvSpPr>
        <p:spPr>
          <a:xfrm>
            <a:off x="5472000" y="1287720"/>
            <a:ext cx="1368000" cy="202428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Line 7"/>
          <p:cNvSpPr/>
          <p:nvPr/>
        </p:nvSpPr>
        <p:spPr>
          <a:xfrm>
            <a:off x="5463000" y="1279080"/>
            <a:ext cx="873000" cy="476892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TextShape 8"/>
          <p:cNvSpPr txBox="1"/>
          <p:nvPr/>
        </p:nvSpPr>
        <p:spPr>
          <a:xfrm>
            <a:off x="7725600" y="6552000"/>
            <a:ext cx="22824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Пауза в пять тактов</a:t>
            </a:r>
          </a:p>
        </p:txBody>
      </p:sp>
      <p:sp>
        <p:nvSpPr>
          <p:cNvPr id="553" name="Line 9"/>
          <p:cNvSpPr/>
          <p:nvPr/>
        </p:nvSpPr>
        <p:spPr>
          <a:xfrm flipH="1" flipV="1">
            <a:off x="7128000" y="5472000"/>
            <a:ext cx="597600" cy="1152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TextShape 10"/>
          <p:cNvSpPr txBox="1"/>
          <p:nvPr/>
        </p:nvSpPr>
        <p:spPr>
          <a:xfrm>
            <a:off x="7848000" y="1024560"/>
            <a:ext cx="20491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Пауза в три такта</a:t>
            </a:r>
          </a:p>
        </p:txBody>
      </p:sp>
      <p:sp>
        <p:nvSpPr>
          <p:cNvPr id="555" name="Line 11"/>
          <p:cNvSpPr/>
          <p:nvPr/>
        </p:nvSpPr>
        <p:spPr>
          <a:xfrm flipH="1">
            <a:off x="7272000" y="1368000"/>
            <a:ext cx="720000" cy="1368000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40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Статистика примеров </a:t>
            </a:r>
            <a:r>
              <a:rPr lang="ru-RU" sz="2800" b="1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conv_with_fifo</a:t>
            </a:r>
            <a:r>
              <a:rPr lang="en-US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и</a:t>
            </a:r>
            <a:r>
              <a:rPr lang="en-US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800" b="1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credit</a:t>
            </a:r>
            <a:endParaRPr lang="ru-RU" sz="28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432000" y="6372000"/>
            <a:ext cx="921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 algn="ctr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Увеличение скорости  ~19 % при одинаковом размере FIFO</a:t>
            </a:r>
          </a:p>
        </p:txBody>
      </p:sp>
      <p:sp>
        <p:nvSpPr>
          <p:cNvPr id="558" name="TextShape 3"/>
          <p:cNvSpPr txBox="1"/>
          <p:nvPr/>
        </p:nvSpPr>
        <p:spPr>
          <a:xfrm>
            <a:off x="720000" y="1080000"/>
            <a:ext cx="16956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TextShape 4"/>
          <p:cNvSpPr txBox="1"/>
          <p:nvPr/>
        </p:nvSpPr>
        <p:spPr>
          <a:xfrm>
            <a:off x="288000" y="3816000"/>
            <a:ext cx="26755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conv_with_fifo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0" name="Рисунок 559"/>
          <p:cNvPicPr/>
          <p:nvPr/>
        </p:nvPicPr>
        <p:blipFill>
          <a:blip r:embed="rId2"/>
          <a:stretch/>
        </p:blipFill>
        <p:spPr>
          <a:xfrm>
            <a:off x="332640" y="1728000"/>
            <a:ext cx="9423720" cy="1572480"/>
          </a:xfrm>
          <a:prstGeom prst="rect">
            <a:avLst/>
          </a:prstGeom>
          <a:ln>
            <a:noFill/>
          </a:ln>
        </p:spPr>
      </p:pic>
      <p:pic>
        <p:nvPicPr>
          <p:cNvPr id="561" name="Рисунок 560"/>
          <p:cNvPicPr/>
          <p:nvPr/>
        </p:nvPicPr>
        <p:blipFill>
          <a:blip r:embed="rId3"/>
          <a:stretch/>
        </p:blipFill>
        <p:spPr>
          <a:xfrm>
            <a:off x="298440" y="4248000"/>
            <a:ext cx="9421560" cy="1401840"/>
          </a:xfrm>
          <a:prstGeom prst="rect">
            <a:avLst/>
          </a:prstGeom>
          <a:ln>
            <a:noFill/>
          </a:ln>
        </p:spPr>
      </p:pic>
      <p:sp>
        <p:nvSpPr>
          <p:cNvPr id="8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41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Line 1"/>
          <p:cNvSpPr/>
          <p:nvPr/>
        </p:nvSpPr>
        <p:spPr>
          <a:xfrm>
            <a:off x="4464000" y="1872360"/>
            <a:ext cx="75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Line 2"/>
          <p:cNvSpPr/>
          <p:nvPr/>
        </p:nvSpPr>
        <p:spPr>
          <a:xfrm>
            <a:off x="2268000" y="2088000"/>
            <a:ext cx="972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TextShape 3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Счётчик с возвратом кредитов</a:t>
            </a:r>
          </a:p>
        </p:txBody>
      </p:sp>
      <p:sp>
        <p:nvSpPr>
          <p:cNvPr id="565" name="TextShape 4"/>
          <p:cNvSpPr txBox="1"/>
          <p:nvPr/>
        </p:nvSpPr>
        <p:spPr>
          <a:xfrm>
            <a:off x="504000" y="4356117"/>
            <a:ext cx="9216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Узел CALC может формировать пакеты для записи в FIFO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Максимальный размер пакета равен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M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Размер пакета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известен только через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тактов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FIFO может одновременно принять M слов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Чтение из FIFO всегда по одному 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слову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</a:t>
            </a:r>
            <a:r>
              <a:rPr lang="ru-R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— пример </a:t>
            </a:r>
            <a:r>
              <a:rPr lang="ru-RU" sz="2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credit_return</a:t>
            </a:r>
            <a:endParaRPr lang="ru-R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66" name="CustomShape 5"/>
          <p:cNvSpPr/>
          <p:nvPr/>
        </p:nvSpPr>
        <p:spPr>
          <a:xfrm>
            <a:off x="3240000" y="1080000"/>
            <a:ext cx="1224000" cy="1260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stage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packet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Line 6"/>
          <p:cNvSpPr/>
          <p:nvPr/>
        </p:nvSpPr>
        <p:spPr>
          <a:xfrm>
            <a:off x="684000" y="2088000"/>
            <a:ext cx="75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7"/>
          <p:cNvSpPr/>
          <p:nvPr/>
        </p:nvSpPr>
        <p:spPr>
          <a:xfrm>
            <a:off x="5220000" y="1008000"/>
            <a:ext cx="1440000" cy="1224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FIFO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multy_push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Line 8"/>
          <p:cNvSpPr/>
          <p:nvPr/>
        </p:nvSpPr>
        <p:spPr>
          <a:xfrm>
            <a:off x="684000" y="1728000"/>
            <a:ext cx="255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Line 9"/>
          <p:cNvSpPr/>
          <p:nvPr/>
        </p:nvSpPr>
        <p:spPr>
          <a:xfrm>
            <a:off x="6660000" y="1836000"/>
            <a:ext cx="1692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10"/>
          <p:cNvSpPr/>
          <p:nvPr/>
        </p:nvSpPr>
        <p:spPr>
          <a:xfrm>
            <a:off x="8208000" y="1332000"/>
            <a:ext cx="1512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2BD0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Приёмник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данных</a:t>
            </a:r>
          </a:p>
        </p:txBody>
      </p:sp>
      <p:sp>
        <p:nvSpPr>
          <p:cNvPr id="572" name="Line 11"/>
          <p:cNvSpPr/>
          <p:nvPr/>
        </p:nvSpPr>
        <p:spPr>
          <a:xfrm flipH="1">
            <a:off x="432000" y="3672000"/>
            <a:ext cx="1728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TextShape 12"/>
          <p:cNvSpPr txBox="1"/>
          <p:nvPr/>
        </p:nvSpPr>
        <p:spPr>
          <a:xfrm>
            <a:off x="7276320" y="3508560"/>
            <a:ext cx="11476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TextShape 13"/>
          <p:cNvSpPr txBox="1"/>
          <p:nvPr/>
        </p:nvSpPr>
        <p:spPr>
          <a:xfrm>
            <a:off x="152640" y="3240000"/>
            <a:ext cx="1143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Line 15"/>
          <p:cNvSpPr/>
          <p:nvPr/>
        </p:nvSpPr>
        <p:spPr>
          <a:xfrm>
            <a:off x="7128000" y="3204000"/>
            <a:ext cx="129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TextShape 16"/>
          <p:cNvSpPr txBox="1"/>
          <p:nvPr/>
        </p:nvSpPr>
        <p:spPr>
          <a:xfrm>
            <a:off x="6659280" y="2340000"/>
            <a:ext cx="936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~empty</a:t>
            </a:r>
          </a:p>
        </p:txBody>
      </p:sp>
      <p:sp>
        <p:nvSpPr>
          <p:cNvPr id="578" name="TextShape 17"/>
          <p:cNvSpPr txBox="1"/>
          <p:nvPr/>
        </p:nvSpPr>
        <p:spPr>
          <a:xfrm>
            <a:off x="7344000" y="2844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18"/>
          <p:cNvSpPr/>
          <p:nvPr/>
        </p:nvSpPr>
        <p:spPr>
          <a:xfrm>
            <a:off x="6336000" y="2937960"/>
            <a:ext cx="108000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TextShape 20"/>
          <p:cNvSpPr txBox="1"/>
          <p:nvPr/>
        </p:nvSpPr>
        <p:spPr>
          <a:xfrm>
            <a:off x="7128000" y="1420560"/>
            <a:ext cx="936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o_data</a:t>
            </a:r>
          </a:p>
        </p:txBody>
      </p:sp>
      <p:sp>
        <p:nvSpPr>
          <p:cNvPr id="582" name="CustomShape 21"/>
          <p:cNvSpPr/>
          <p:nvPr/>
        </p:nvSpPr>
        <p:spPr>
          <a:xfrm>
            <a:off x="1476000" y="1800000"/>
            <a:ext cx="864000" cy="77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</a:p>
        </p:txBody>
      </p:sp>
      <p:sp>
        <p:nvSpPr>
          <p:cNvPr id="583" name="TextShape 22"/>
          <p:cNvSpPr txBox="1"/>
          <p:nvPr/>
        </p:nvSpPr>
        <p:spPr>
          <a:xfrm>
            <a:off x="584640" y="1368000"/>
            <a:ext cx="927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i_data</a:t>
            </a:r>
          </a:p>
        </p:txBody>
      </p:sp>
      <p:sp>
        <p:nvSpPr>
          <p:cNvPr id="584" name="TextShape 23"/>
          <p:cNvSpPr txBox="1"/>
          <p:nvPr/>
        </p:nvSpPr>
        <p:spPr>
          <a:xfrm>
            <a:off x="404640" y="1763613"/>
            <a:ext cx="927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TextShape 24"/>
          <p:cNvSpPr txBox="1"/>
          <p:nvPr/>
        </p:nvSpPr>
        <p:spPr>
          <a:xfrm>
            <a:off x="2592000" y="1800000"/>
            <a:ext cx="64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</a:t>
            </a:r>
          </a:p>
        </p:txBody>
      </p:sp>
      <p:sp>
        <p:nvSpPr>
          <p:cNvPr id="586" name="CustomShape 25"/>
          <p:cNvSpPr/>
          <p:nvPr/>
        </p:nvSpPr>
        <p:spPr>
          <a:xfrm>
            <a:off x="2160000" y="3096000"/>
            <a:ext cx="1152000" cy="1008000"/>
          </a:xfrm>
          <a:prstGeom prst="rect">
            <a:avLst/>
          </a:prstGeom>
          <a:solidFill>
            <a:srgbClr val="B4C8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</a:p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</a:t>
            </a:r>
          </a:p>
        </p:txBody>
      </p:sp>
      <p:sp>
        <p:nvSpPr>
          <p:cNvPr id="587" name="Line 26"/>
          <p:cNvSpPr/>
          <p:nvPr/>
        </p:nvSpPr>
        <p:spPr>
          <a:xfrm>
            <a:off x="2808000" y="2143440"/>
            <a:ext cx="0" cy="95256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TextShape 28"/>
          <p:cNvSpPr txBox="1"/>
          <p:nvPr/>
        </p:nvSpPr>
        <p:spPr>
          <a:xfrm>
            <a:off x="1440000" y="3256560"/>
            <a:ext cx="6318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n!=0</a:t>
            </a:r>
          </a:p>
        </p:txBody>
      </p:sp>
      <p:cxnSp>
        <p:nvCxnSpPr>
          <p:cNvPr id="590" name="Line 29"/>
          <p:cNvCxnSpPr>
            <a:stCxn id="572" idx="1"/>
          </p:cNvCxnSpPr>
          <p:nvPr/>
        </p:nvCxnSpPr>
        <p:spPr>
          <a:xfrm flipV="1">
            <a:off x="1296000" y="2525040"/>
            <a:ext cx="303840" cy="1147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</p:cxnSp>
      <p:sp>
        <p:nvSpPr>
          <p:cNvPr id="591" name="TextShape 30"/>
          <p:cNvSpPr txBox="1"/>
          <p:nvPr/>
        </p:nvSpPr>
        <p:spPr>
          <a:xfrm>
            <a:off x="6624000" y="3168720"/>
            <a:ext cx="720000" cy="2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</a:p>
        </p:txBody>
      </p:sp>
      <p:sp>
        <p:nvSpPr>
          <p:cNvPr id="592" name="TextShape 31"/>
          <p:cNvSpPr txBox="1"/>
          <p:nvPr/>
        </p:nvSpPr>
        <p:spPr>
          <a:xfrm>
            <a:off x="4580460" y="3703115"/>
            <a:ext cx="1063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TextShape 32"/>
          <p:cNvSpPr txBox="1"/>
          <p:nvPr/>
        </p:nvSpPr>
        <p:spPr>
          <a:xfrm>
            <a:off x="2878920" y="2519640"/>
            <a:ext cx="10692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 credit</a:t>
            </a:r>
          </a:p>
        </p:txBody>
      </p:sp>
      <p:sp>
        <p:nvSpPr>
          <p:cNvPr id="596" name="TextShape 35"/>
          <p:cNvSpPr txBox="1"/>
          <p:nvPr/>
        </p:nvSpPr>
        <p:spPr>
          <a:xfrm>
            <a:off x="3948120" y="3147012"/>
            <a:ext cx="15080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+(M-P)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Line 36"/>
          <p:cNvSpPr/>
          <p:nvPr/>
        </p:nvSpPr>
        <p:spPr>
          <a:xfrm>
            <a:off x="4464000" y="1440000"/>
            <a:ext cx="75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Line 37"/>
          <p:cNvSpPr/>
          <p:nvPr/>
        </p:nvSpPr>
        <p:spPr>
          <a:xfrm>
            <a:off x="4464000" y="1656000"/>
            <a:ext cx="75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Line 38"/>
          <p:cNvSpPr/>
          <p:nvPr/>
        </p:nvSpPr>
        <p:spPr>
          <a:xfrm>
            <a:off x="4464000" y="1224000"/>
            <a:ext cx="756000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Полилиния 39"/>
          <p:cNvSpPr/>
          <p:nvPr/>
        </p:nvSpPr>
        <p:spPr>
          <a:xfrm>
            <a:off x="7148052" y="3490452"/>
            <a:ext cx="1779638" cy="728990"/>
          </a:xfrm>
          <a:custGeom>
            <a:avLst/>
            <a:gdLst>
              <a:gd name="connsiteX0" fmla="*/ 1779638 w 1779638"/>
              <a:gd name="connsiteY0" fmla="*/ 0 h 728990"/>
              <a:gd name="connsiteX1" fmla="*/ 1042219 w 1779638"/>
              <a:gd name="connsiteY1" fmla="*/ 727587 h 728990"/>
              <a:gd name="connsiteX2" fmla="*/ 0 w 1779638"/>
              <a:gd name="connsiteY2" fmla="*/ 147483 h 72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638" h="728990">
                <a:moveTo>
                  <a:pt x="1779638" y="0"/>
                </a:moveTo>
                <a:cubicBezTo>
                  <a:pt x="1559231" y="351503"/>
                  <a:pt x="1338825" y="703007"/>
                  <a:pt x="1042219" y="727587"/>
                </a:cubicBezTo>
                <a:cubicBezTo>
                  <a:pt x="745613" y="752167"/>
                  <a:pt x="372806" y="449825"/>
                  <a:pt x="0" y="14748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6361920" y="2252001"/>
            <a:ext cx="514080" cy="691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5832400" y="2252001"/>
            <a:ext cx="648072" cy="763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Shape 16"/>
          <p:cNvSpPr txBox="1"/>
          <p:nvPr/>
        </p:nvSpPr>
        <p:spPr>
          <a:xfrm>
            <a:off x="5472360" y="2514662"/>
            <a:ext cx="773680" cy="3760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3323303" y="1887794"/>
            <a:ext cx="1514168" cy="1494503"/>
          </a:xfrm>
          <a:custGeom>
            <a:avLst/>
            <a:gdLst>
              <a:gd name="connsiteX0" fmla="*/ 1514168 w 1514168"/>
              <a:gd name="connsiteY0" fmla="*/ 0 h 1494503"/>
              <a:gd name="connsiteX1" fmla="*/ 1091381 w 1514168"/>
              <a:gd name="connsiteY1" fmla="*/ 1101212 h 1494503"/>
              <a:gd name="connsiteX2" fmla="*/ 0 w 1514168"/>
              <a:gd name="connsiteY2" fmla="*/ 1494503 h 149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168" h="1494503">
                <a:moveTo>
                  <a:pt x="1514168" y="0"/>
                </a:moveTo>
                <a:cubicBezTo>
                  <a:pt x="1428955" y="426064"/>
                  <a:pt x="1343742" y="852128"/>
                  <a:pt x="1091381" y="1101212"/>
                </a:cubicBezTo>
                <a:cubicBezTo>
                  <a:pt x="839020" y="1350296"/>
                  <a:pt x="419510" y="1422399"/>
                  <a:pt x="0" y="149450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 2"/>
          <p:cNvSpPr/>
          <p:nvPr/>
        </p:nvSpPr>
        <p:spPr>
          <a:xfrm>
            <a:off x="3323303" y="3647768"/>
            <a:ext cx="3185652" cy="493515"/>
          </a:xfrm>
          <a:custGeom>
            <a:avLst/>
            <a:gdLst>
              <a:gd name="connsiteX0" fmla="*/ 3185652 w 3185652"/>
              <a:gd name="connsiteY0" fmla="*/ 0 h 493515"/>
              <a:gd name="connsiteX1" fmla="*/ 1907458 w 3185652"/>
              <a:gd name="connsiteY1" fmla="*/ 491613 h 493515"/>
              <a:gd name="connsiteX2" fmla="*/ 0 w 3185652"/>
              <a:gd name="connsiteY2" fmla="*/ 137651 h 49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5652" h="493515">
                <a:moveTo>
                  <a:pt x="3185652" y="0"/>
                </a:moveTo>
                <a:cubicBezTo>
                  <a:pt x="2812026" y="234335"/>
                  <a:pt x="2438400" y="468671"/>
                  <a:pt x="1907458" y="491613"/>
                </a:cubicBezTo>
                <a:cubicBezTo>
                  <a:pt x="1376516" y="514555"/>
                  <a:pt x="688258" y="326103"/>
                  <a:pt x="0" y="13765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42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3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Работа счётчика с возвратом кредитов</a:t>
            </a:r>
            <a:endParaRPr lang="ru-RU" sz="28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44368" y="1907629"/>
            <a:ext cx="648072" cy="20162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192440" y="1907629"/>
            <a:ext cx="648072" cy="20162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840512" y="1906372"/>
            <a:ext cx="648072" cy="20162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9952" y="1907629"/>
            <a:ext cx="2520280" cy="2016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320232" y="2339677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3" idx="1"/>
          </p:cNvCxnSpPr>
          <p:nvPr/>
        </p:nvCxnSpPr>
        <p:spPr>
          <a:xfrm>
            <a:off x="522000" y="2915741"/>
            <a:ext cx="1277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1907964" y="4859957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12</a:t>
            </a:r>
            <a:endParaRPr lang="ru-RU" sz="48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8" idx="3"/>
          </p:cNvCxnSpPr>
          <p:nvPr/>
        </p:nvCxnSpPr>
        <p:spPr>
          <a:xfrm>
            <a:off x="7488584" y="2914484"/>
            <a:ext cx="1656184" cy="1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295896" y="5580037"/>
            <a:ext cx="6130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3"/>
          </p:cNvCxnSpPr>
          <p:nvPr/>
        </p:nvCxnSpPr>
        <p:spPr>
          <a:xfrm flipH="1">
            <a:off x="4212220" y="5580037"/>
            <a:ext cx="38524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488584" y="3635821"/>
            <a:ext cx="16561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064648" y="3635821"/>
            <a:ext cx="0" cy="1944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0565" y="918963"/>
            <a:ext cx="1143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Такт</a:t>
            </a:r>
            <a:r>
              <a:rPr lang="ru-RU" dirty="0" smtClean="0"/>
              <a:t>: </a:t>
            </a:r>
            <a:endParaRPr lang="ru-RU" dirty="0"/>
          </a:p>
        </p:txBody>
      </p:sp>
      <p:sp useBgFill="1">
        <p:nvSpPr>
          <p:cNvPr id="30" name="TextBox 29"/>
          <p:cNvSpPr txBox="1"/>
          <p:nvPr/>
        </p:nvSpPr>
        <p:spPr>
          <a:xfrm>
            <a:off x="8442510" y="888184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  <p:sp useBgFill="1">
        <p:nvSpPr>
          <p:cNvPr id="74" name="TextBox 73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/>
              <a:t>2</a:t>
            </a:r>
          </a:p>
        </p:txBody>
      </p:sp>
      <p:sp useBgFill="1">
        <p:nvSpPr>
          <p:cNvPr id="76" name="TextBox 75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3</a:t>
            </a:r>
            <a:endParaRPr lang="ru-RU" sz="3600" dirty="0"/>
          </a:p>
        </p:txBody>
      </p:sp>
      <p:sp useBgFill="1">
        <p:nvSpPr>
          <p:cNvPr id="77" name="TextBox 76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/>
              <a:t>4</a:t>
            </a:r>
          </a:p>
        </p:txBody>
      </p:sp>
      <p:sp useBgFill="1">
        <p:nvSpPr>
          <p:cNvPr id="78" name="TextBox 77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/>
              <a:t>5</a:t>
            </a:r>
          </a:p>
        </p:txBody>
      </p:sp>
      <p:sp useBgFill="1">
        <p:nvSpPr>
          <p:cNvPr id="80" name="TextBox 79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6</a:t>
            </a:r>
            <a:endParaRPr lang="ru-RU" sz="3600" dirty="0"/>
          </a:p>
        </p:txBody>
      </p:sp>
      <p:sp useBgFill="1">
        <p:nvSpPr>
          <p:cNvPr id="81" name="TextBox 80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7</a:t>
            </a:r>
            <a:endParaRPr lang="ru-RU" sz="3600" dirty="0"/>
          </a:p>
        </p:txBody>
      </p:sp>
      <p:sp useBgFill="1">
        <p:nvSpPr>
          <p:cNvPr id="83" name="TextBox 82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8</a:t>
            </a:r>
            <a:endParaRPr lang="ru-RU" sz="3600" dirty="0"/>
          </a:p>
        </p:txBody>
      </p:sp>
      <p:sp useBgFill="1">
        <p:nvSpPr>
          <p:cNvPr id="84" name="TextBox 83"/>
          <p:cNvSpPr txBox="1"/>
          <p:nvPr/>
        </p:nvSpPr>
        <p:spPr>
          <a:xfrm>
            <a:off x="8496696" y="899517"/>
            <a:ext cx="4320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/>
              <a:t>9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4979567" y="4118950"/>
            <a:ext cx="2981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FIFO</a:t>
            </a:r>
            <a:r>
              <a:rPr lang="ru-RU" sz="2800" b="1" dirty="0" smtClean="0"/>
              <a:t> на 12 слов</a:t>
            </a:r>
            <a:endParaRPr lang="ru-RU" sz="28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363089" y="6713001"/>
            <a:ext cx="339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Счётчик кредитов</a:t>
            </a:r>
            <a:endParaRPr lang="ru-RU" sz="28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110922" y="1250410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Конвейер</a:t>
            </a:r>
            <a:endParaRPr lang="ru-RU" sz="2800" b="1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4320232" y="2771725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4320232" y="3203773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4320232" y="3635821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816176" y="3933294"/>
            <a:ext cx="0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1295896" y="2915741"/>
            <a:ext cx="0" cy="266429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8-конечная звезда 59"/>
          <p:cNvSpPr/>
          <p:nvPr/>
        </p:nvSpPr>
        <p:spPr>
          <a:xfrm>
            <a:off x="243064" y="1549812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8-конечная звезда 60"/>
          <p:cNvSpPr/>
          <p:nvPr/>
        </p:nvSpPr>
        <p:spPr>
          <a:xfrm>
            <a:off x="241189" y="2273347"/>
            <a:ext cx="557872" cy="504056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41189" y="4425316"/>
            <a:ext cx="919787" cy="759547"/>
          </a:xfrm>
          <a:prstGeom prst="roundRect">
            <a:avLst/>
          </a:prstGeom>
          <a:solidFill>
            <a:srgbClr val="F078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-4</a:t>
            </a:r>
            <a:endParaRPr lang="ru-RU" sz="3600" dirty="0">
              <a:solidFill>
                <a:schemeClr val="tx1"/>
              </a:solidFill>
            </a:endParaRPr>
          </a:p>
        </p:txBody>
      </p:sp>
      <p:sp useBgFill="1">
        <p:nvSpPr>
          <p:cNvPr id="64" name="TextBox 63"/>
          <p:cNvSpPr txBox="1"/>
          <p:nvPr/>
        </p:nvSpPr>
        <p:spPr>
          <a:xfrm>
            <a:off x="8498718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10</a:t>
            </a:r>
            <a:endParaRPr lang="ru-RU" sz="3600" dirty="0"/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908978" y="4874606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8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324400" y="2699717"/>
            <a:ext cx="635792" cy="449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3324400" y="3237386"/>
            <a:ext cx="635792" cy="449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2722509" y="4021572"/>
            <a:ext cx="919787" cy="7595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+2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1" name="Скругленный прямоугольник 90"/>
          <p:cNvSpPr/>
          <p:nvPr/>
        </p:nvSpPr>
        <p:spPr>
          <a:xfrm>
            <a:off x="1907964" y="4859957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10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6303287" y="4770337"/>
            <a:ext cx="919787" cy="7595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+1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8978" y="4859957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11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01" name="Скругленный прямоугольник 100"/>
          <p:cNvSpPr/>
          <p:nvPr/>
        </p:nvSpPr>
        <p:spPr>
          <a:xfrm>
            <a:off x="2546610" y="2703859"/>
            <a:ext cx="635792" cy="449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2" name="Скругленный прямоугольник 101"/>
          <p:cNvSpPr/>
          <p:nvPr/>
        </p:nvSpPr>
        <p:spPr>
          <a:xfrm>
            <a:off x="2546610" y="3265795"/>
            <a:ext cx="635792" cy="449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879724" y="3279843"/>
            <a:ext cx="635792" cy="449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1917740" y="4859957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735780" y="4021572"/>
            <a:ext cx="919787" cy="7595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+1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1917740" y="4869398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8</a:t>
            </a:r>
            <a:endParaRPr lang="ru-RU" sz="4800" dirty="0">
              <a:solidFill>
                <a:schemeClr val="tx1"/>
              </a:solidFill>
            </a:endParaRPr>
          </a:p>
        </p:txBody>
      </p:sp>
      <p:sp useBgFill="1">
        <p:nvSpPr>
          <p:cNvPr id="108" name="TextBox 107"/>
          <p:cNvSpPr txBox="1"/>
          <p:nvPr/>
        </p:nvSpPr>
        <p:spPr>
          <a:xfrm>
            <a:off x="8496696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11</a:t>
            </a:r>
            <a:endParaRPr lang="ru-RU" sz="3600" dirty="0"/>
          </a:p>
        </p:txBody>
      </p:sp>
      <p:sp useBgFill="1">
        <p:nvSpPr>
          <p:cNvPr id="109" name="TextBox 108"/>
          <p:cNvSpPr txBox="1"/>
          <p:nvPr/>
        </p:nvSpPr>
        <p:spPr>
          <a:xfrm>
            <a:off x="8496696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12</a:t>
            </a:r>
            <a:endParaRPr lang="ru-RU" sz="3600" dirty="0"/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1907964" y="4859957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chemeClr val="tx1"/>
                </a:solidFill>
              </a:rPr>
              <a:t>9</a:t>
            </a:r>
          </a:p>
        </p:txBody>
      </p:sp>
      <p:sp useBgFill="1">
        <p:nvSpPr>
          <p:cNvPr id="111" name="TextBox 110"/>
          <p:cNvSpPr txBox="1"/>
          <p:nvPr/>
        </p:nvSpPr>
        <p:spPr>
          <a:xfrm>
            <a:off x="8496696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13</a:t>
            </a:r>
            <a:endParaRPr lang="ru-RU" sz="3600" dirty="0"/>
          </a:p>
        </p:txBody>
      </p:sp>
      <p:sp useBgFill="1">
        <p:nvSpPr>
          <p:cNvPr id="112" name="TextBox 111"/>
          <p:cNvSpPr txBox="1"/>
          <p:nvPr/>
        </p:nvSpPr>
        <p:spPr>
          <a:xfrm>
            <a:off x="8480919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14</a:t>
            </a:r>
            <a:endParaRPr lang="ru-RU" sz="3600" dirty="0"/>
          </a:p>
        </p:txBody>
      </p:sp>
      <p:sp>
        <p:nvSpPr>
          <p:cNvPr id="113" name="Скругленный прямоугольник 112"/>
          <p:cNvSpPr/>
          <p:nvPr/>
        </p:nvSpPr>
        <p:spPr>
          <a:xfrm>
            <a:off x="1903567" y="4860417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10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14" name="Скругленный прямоугольник 113"/>
          <p:cNvSpPr/>
          <p:nvPr/>
        </p:nvSpPr>
        <p:spPr>
          <a:xfrm>
            <a:off x="1903567" y="4860417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11</a:t>
            </a:r>
            <a:endParaRPr lang="ru-RU" sz="4800" dirty="0">
              <a:solidFill>
                <a:schemeClr val="tx1"/>
              </a:solidFill>
            </a:endParaRPr>
          </a:p>
        </p:txBody>
      </p:sp>
      <p:sp useBgFill="1">
        <p:nvSpPr>
          <p:cNvPr id="115" name="TextBox 114"/>
          <p:cNvSpPr txBox="1"/>
          <p:nvPr/>
        </p:nvSpPr>
        <p:spPr>
          <a:xfrm>
            <a:off x="8496696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15</a:t>
            </a:r>
            <a:endParaRPr lang="ru-RU" sz="3600" dirty="0"/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1903567" y="4865914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12</a:t>
            </a:r>
            <a:endParaRPr lang="ru-RU" sz="4800" dirty="0">
              <a:solidFill>
                <a:schemeClr val="tx1"/>
              </a:solidFill>
            </a:endParaRPr>
          </a:p>
        </p:txBody>
      </p:sp>
      <p:sp useBgFill="1">
        <p:nvSpPr>
          <p:cNvPr id="117" name="TextBox 116"/>
          <p:cNvSpPr txBox="1"/>
          <p:nvPr/>
        </p:nvSpPr>
        <p:spPr>
          <a:xfrm>
            <a:off x="8496696" y="899517"/>
            <a:ext cx="71805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16</a:t>
            </a:r>
            <a:endParaRPr lang="ru-RU" sz="3600" dirty="0"/>
          </a:p>
        </p:txBody>
      </p:sp>
      <p:sp>
        <p:nvSpPr>
          <p:cNvPr id="118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43</a:t>
            </a:fld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73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362E-6 4.82788E-6 L 0.31244 0.07115 " pathEditMode="relative" rAng="0" ptsTypes="AA">
                                      <p:cBhvr>
                                        <p:cTn id="6" dur="19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2" y="35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2 -2.26375E-6 L 0.35291 0.0940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4" y="47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5 3.00147E-6 L 0.35302 -0.0340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89" y="-170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03 0.09404 L 0.56758 0.3417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8" y="123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92 -0.03401 L 0.35307 0.023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5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8733E-6 -3.05626E-6 L 0.2415 -0.0245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67" y="-123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-2.28475E-6 L 0.43008 0.0365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2" y="182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08661E-7 -7.68585E-7 L 0.42866 -0.10437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33" y="-522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661E-7 -7.30785E-7 L 0.49638 -0.1635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9" y="-819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03 0.02309 L 0.56758 0.18493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8" y="8081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94 0.03652 L 0.64436 0.1698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1" y="6654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866 -0.10437 L 0.64299 -0.0186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9" y="4284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23 -0.16352 L 0.71049 -0.12532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5" y="191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3" grpId="0" animBg="1"/>
      <p:bldP spid="84" grpId="0" animBg="1"/>
      <p:bldP spid="60" grpId="0" animBg="1"/>
      <p:bldP spid="60" grpId="1" animBg="1"/>
      <p:bldP spid="61" grpId="0" animBg="1"/>
      <p:bldP spid="61" grpId="1" animBg="1"/>
      <p:bldP spid="14" grpId="0" animBg="1"/>
      <p:bldP spid="14" grpId="1" animBg="1"/>
      <p:bldP spid="14" grpId="2" animBg="1"/>
      <p:bldP spid="14" grpId="3" animBg="1"/>
      <p:bldP spid="64" grpId="0" animBg="1"/>
      <p:bldP spid="73" grpId="0" animBg="1"/>
      <p:bldP spid="18" grpId="0" animBg="1"/>
      <p:bldP spid="18" grpId="1" animBg="1"/>
      <p:bldP spid="18" grpId="2" animBg="1"/>
      <p:bldP spid="79" grpId="0" animBg="1"/>
      <p:bldP spid="79" grpId="1" animBg="1"/>
      <p:bldP spid="79" grpId="2" animBg="1"/>
      <p:bldP spid="79" grpId="3" animBg="1"/>
      <p:bldP spid="82" grpId="0" animBg="1"/>
      <p:bldP spid="82" grpId="1" animBg="1"/>
      <p:bldP spid="91" grpId="0" animBg="1"/>
      <p:bldP spid="97" grpId="0" animBg="1"/>
      <p:bldP spid="97" grpId="1" animBg="1"/>
      <p:bldP spid="97" grpId="2" animBg="1"/>
      <p:bldP spid="97" grpId="3" animBg="1"/>
      <p:bldP spid="98" grpId="0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5" grpId="0" animBg="1"/>
      <p:bldP spid="105" grpId="1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Пример </a:t>
            </a:r>
            <a:r>
              <a:rPr lang="en-US" sz="28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en-US" sz="2800" b="1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credit_return</a:t>
            </a:r>
            <a:endParaRPr lang="ru-RU" sz="28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1" name="TextShape 2"/>
          <p:cNvSpPr txBox="1"/>
          <p:nvPr/>
        </p:nvSpPr>
        <p:spPr>
          <a:xfrm>
            <a:off x="359640" y="4643933"/>
            <a:ext cx="9216000" cy="20882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По шине </a:t>
            </a:r>
            <a:r>
              <a:rPr lang="en-US" sz="22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i_data</a:t>
            </a:r>
            <a:r>
              <a:rPr lang="en-US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приходит адрес</a:t>
            </a:r>
            <a:r>
              <a:rPr lang="en-US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для памяти </a:t>
            </a:r>
            <a:r>
              <a:rPr lang="en-US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RAM_A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Память </a:t>
            </a:r>
            <a:r>
              <a:rPr lang="en-US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RAM_A </a:t>
            </a: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содержит адрес и размер данных в памяти </a:t>
            </a:r>
            <a:r>
              <a:rPr lang="en-US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RAM_B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 </a:t>
            </a:r>
            <a:r>
              <a:rPr lang="en-US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FIFO </a:t>
            </a: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может быть записано за 1 такт от 1 до 16 слов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Чтение из </a:t>
            </a:r>
            <a:r>
              <a:rPr lang="en-US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FIFO </a:t>
            </a: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производится по одному слову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44</a:t>
            </a:fld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004012" y="1733489"/>
            <a:ext cx="1080120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RAM_A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256x15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8424" y="107489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multipush_fifo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endCxn id="40" idx="1"/>
          </p:cNvCxnSpPr>
          <p:nvPr/>
        </p:nvCxnSpPr>
        <p:spPr>
          <a:xfrm>
            <a:off x="1211924" y="2201541"/>
            <a:ext cx="79208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084132" y="2004629"/>
            <a:ext cx="109208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7312812" y="2185841"/>
            <a:ext cx="62638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40" idx="2"/>
          </p:cNvCxnSpPr>
          <p:nvPr/>
        </p:nvCxnSpPr>
        <p:spPr>
          <a:xfrm flipV="1">
            <a:off x="2544072" y="2669593"/>
            <a:ext cx="0" cy="46498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025529" y="3757437"/>
            <a:ext cx="377671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237629" y="3386172"/>
            <a:ext cx="1824987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58136" y="18232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i_data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237629" y="30010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i_valid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15733" y="334925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i_rdy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650861" y="272523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062616" y="3168223"/>
            <a:ext cx="962912" cy="8996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блако 61"/>
          <p:cNvSpPr/>
          <p:nvPr/>
        </p:nvSpPr>
        <p:spPr>
          <a:xfrm>
            <a:off x="6802244" y="3333864"/>
            <a:ext cx="720080" cy="57606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7560701" y="3621896"/>
            <a:ext cx="54066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99417" y="32089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</a:t>
            </a:r>
            <a:endParaRPr lang="ru-RU" dirty="0"/>
          </a:p>
        </p:txBody>
      </p:sp>
      <p:cxnSp>
        <p:nvCxnSpPr>
          <p:cNvPr id="512" name="Прямая со стрелкой 511"/>
          <p:cNvCxnSpPr/>
          <p:nvPr/>
        </p:nvCxnSpPr>
        <p:spPr>
          <a:xfrm>
            <a:off x="7128653" y="2865582"/>
            <a:ext cx="0" cy="421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89897" y="28882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~empty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311802" y="3339756"/>
            <a:ext cx="86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 </a:t>
            </a:r>
            <a:r>
              <a:rPr lang="en-US" dirty="0" err="1" smtClean="0"/>
              <a:t>crd</a:t>
            </a:r>
            <a:endParaRPr lang="ru-RU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 flipH="1">
            <a:off x="1058136" y="3717805"/>
            <a:ext cx="100448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02515" y="2979921"/>
            <a:ext cx="109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16 </a:t>
            </a:r>
            <a:r>
              <a:rPr lang="en-US" dirty="0" err="1" smtClean="0"/>
              <a:t>crd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4176216" y="1533534"/>
            <a:ext cx="1080120" cy="13360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RAM_B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256x256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8" name="Прямая со стрелкой 57"/>
          <p:cNvCxnSpPr>
            <a:endCxn id="64" idx="1"/>
          </p:cNvCxnSpPr>
          <p:nvPr/>
        </p:nvCxnSpPr>
        <p:spPr>
          <a:xfrm>
            <a:off x="5256336" y="1769493"/>
            <a:ext cx="97635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6232692" y="1533534"/>
            <a:ext cx="360040" cy="4719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6592732" y="1533534"/>
            <a:ext cx="360040" cy="4719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6952772" y="1530237"/>
            <a:ext cx="360040" cy="4752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232692" y="1965582"/>
            <a:ext cx="360040" cy="4719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6592732" y="1965582"/>
            <a:ext cx="360040" cy="4719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6952772" y="1962285"/>
            <a:ext cx="360040" cy="4752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6232692" y="2397630"/>
            <a:ext cx="360040" cy="4719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6592732" y="2397630"/>
            <a:ext cx="360040" cy="4719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6952772" y="2394333"/>
            <a:ext cx="360040" cy="4752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/>
          <p:cNvCxnSpPr/>
          <p:nvPr/>
        </p:nvCxnSpPr>
        <p:spPr>
          <a:xfrm>
            <a:off x="5256336" y="2192563"/>
            <a:ext cx="97635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5256336" y="2633589"/>
            <a:ext cx="97635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97462" y="1619597"/>
            <a:ext cx="86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addr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3084132" y="2103484"/>
            <a:ext cx="86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size</a:t>
            </a:r>
            <a:endParaRPr lang="ru-RU" dirty="0"/>
          </a:p>
        </p:txBody>
      </p:sp>
      <p:cxnSp>
        <p:nvCxnSpPr>
          <p:cNvPr id="514" name="Прямая соединительная линия 513"/>
          <p:cNvCxnSpPr>
            <a:endCxn id="84" idx="2"/>
          </p:cNvCxnSpPr>
          <p:nvPr/>
        </p:nvCxnSpPr>
        <p:spPr>
          <a:xfrm>
            <a:off x="3084132" y="2472816"/>
            <a:ext cx="432712" cy="0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единительная линия 515"/>
          <p:cNvCxnSpPr/>
          <p:nvPr/>
        </p:nvCxnSpPr>
        <p:spPr>
          <a:xfrm>
            <a:off x="3516844" y="2472816"/>
            <a:ext cx="0" cy="1018989"/>
          </a:xfrm>
          <a:prstGeom prst="line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единительная линия 517"/>
          <p:cNvCxnSpPr/>
          <p:nvPr/>
        </p:nvCxnSpPr>
        <p:spPr>
          <a:xfrm>
            <a:off x="3516844" y="3094565"/>
            <a:ext cx="2895868" cy="0"/>
          </a:xfrm>
          <a:prstGeom prst="line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Прямая со стрелкой 521"/>
          <p:cNvCxnSpPr>
            <a:endCxn id="75" idx="2"/>
          </p:cNvCxnSpPr>
          <p:nvPr/>
        </p:nvCxnSpPr>
        <p:spPr>
          <a:xfrm flipV="1">
            <a:off x="6412712" y="2869548"/>
            <a:ext cx="0" cy="22501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/>
          <p:nvPr/>
        </p:nvCxnSpPr>
        <p:spPr>
          <a:xfrm flipH="1">
            <a:off x="3025528" y="3491805"/>
            <a:ext cx="49131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12602" y="3094565"/>
            <a:ext cx="194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+(16-size) </a:t>
            </a:r>
            <a:r>
              <a:rPr lang="en-US" dirty="0" err="1" smtClean="0"/>
              <a:t>crd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7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Сравнение FIFO и кредитного счётчика</a:t>
            </a:r>
          </a:p>
        </p:txBody>
      </p:sp>
      <p:sp>
        <p:nvSpPr>
          <p:cNvPr id="607" name="TextShape 2"/>
          <p:cNvSpPr txBox="1"/>
          <p:nvPr/>
        </p:nvSpPr>
        <p:spPr>
          <a:xfrm>
            <a:off x="432000" y="1368000"/>
            <a:ext cx="3816000" cy="48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Реализация через FIFO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Приостановка записи по флагу FIFO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prog_full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Неизвестно сколько данных уже в пути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FIFO должно иметь место для приёма N пакетов размера M</a:t>
            </a:r>
          </a:p>
        </p:txBody>
      </p:sp>
      <p:sp>
        <p:nvSpPr>
          <p:cNvPr id="608" name="TextShape 3"/>
          <p:cNvSpPr txBox="1"/>
          <p:nvPr/>
        </p:nvSpPr>
        <p:spPr>
          <a:xfrm>
            <a:off x="4608000" y="1368000"/>
            <a:ext cx="504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Реализация </a:t>
            </a:r>
            <a:r>
              <a:rPr lang="ru-RU" sz="22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через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кредитный счётчик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Приостановка при отрицательном значении кредитного счётчика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Есть информация о количестве данных. Первая оценка пессимистическая, вторая реальная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FIFO должно иметь место для приёма M+2 слова</a:t>
            </a:r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45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Проблемы длинных передач</a:t>
            </a:r>
          </a:p>
        </p:txBody>
      </p:sp>
      <p:sp>
        <p:nvSpPr>
          <p:cNvPr id="610" name="TextShape 2"/>
          <p:cNvSpPr txBox="1"/>
          <p:nvPr/>
        </p:nvSpPr>
        <p:spPr>
          <a:xfrm>
            <a:off x="720000" y="1735200"/>
            <a:ext cx="4824000" cy="179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Современные кристаллы FPGA и ASIC очень большие.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Связать два узла которые находятся в разных концах кристалла без дополнительной буферизации невозможно.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На слайде  ALVEO U200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611" name="Рисунок 610"/>
          <p:cNvPicPr/>
          <p:nvPr/>
        </p:nvPicPr>
        <p:blipFill>
          <a:blip r:embed="rId2"/>
          <a:stretch/>
        </p:blipFill>
        <p:spPr>
          <a:xfrm>
            <a:off x="7038360" y="330480"/>
            <a:ext cx="2609640" cy="6743520"/>
          </a:xfrm>
          <a:prstGeom prst="rect">
            <a:avLst/>
          </a:prstGeom>
          <a:ln>
            <a:noFill/>
          </a:ln>
        </p:spPr>
      </p:pic>
      <p:sp>
        <p:nvSpPr>
          <p:cNvPr id="5" name="Номер слайда 3"/>
          <p:cNvSpPr txBox="1">
            <a:spLocks/>
          </p:cNvSpPr>
          <p:nvPr/>
        </p:nvSpPr>
        <p:spPr>
          <a:xfrm>
            <a:off x="7227360" y="7074981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46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Вариант шины на основе кредитов</a:t>
            </a:r>
          </a:p>
        </p:txBody>
      </p:sp>
      <p:sp>
        <p:nvSpPr>
          <p:cNvPr id="613" name="TextShape 2"/>
          <p:cNvSpPr txBox="1"/>
          <p:nvPr/>
        </p:nvSpPr>
        <p:spPr>
          <a:xfrm>
            <a:off x="360000" y="3888000"/>
            <a:ext cx="9216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Приёмник передаёт передатчику число данных которое он может принять.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Передатчик передаёт только разрешённое число данных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Простая буферизация на регистрах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Аналоги: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протокол TCP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система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NoC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(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Network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on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Chip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) для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Xilinx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Versal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ACAP</a:t>
            </a:r>
          </a:p>
        </p:txBody>
      </p:sp>
      <p:sp>
        <p:nvSpPr>
          <p:cNvPr id="614" name="CustomShape 3"/>
          <p:cNvSpPr/>
          <p:nvPr/>
        </p:nvSpPr>
        <p:spPr>
          <a:xfrm>
            <a:off x="9000000" y="1260000"/>
            <a:ext cx="936000" cy="244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CustomShape 4"/>
          <p:cNvSpPr/>
          <p:nvPr/>
        </p:nvSpPr>
        <p:spPr>
          <a:xfrm>
            <a:off x="288000" y="1260000"/>
            <a:ext cx="648000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5"/>
          <p:cNvSpPr/>
          <p:nvPr/>
        </p:nvSpPr>
        <p:spPr>
          <a:xfrm>
            <a:off x="3276000" y="1656000"/>
            <a:ext cx="828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Line 6"/>
          <p:cNvSpPr/>
          <p:nvPr/>
        </p:nvSpPr>
        <p:spPr>
          <a:xfrm>
            <a:off x="4104000" y="2052000"/>
            <a:ext cx="32400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CustomShape 7"/>
          <p:cNvSpPr/>
          <p:nvPr/>
        </p:nvSpPr>
        <p:spPr>
          <a:xfrm>
            <a:off x="4428000" y="1620000"/>
            <a:ext cx="828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Line 8"/>
          <p:cNvSpPr/>
          <p:nvPr/>
        </p:nvSpPr>
        <p:spPr>
          <a:xfrm>
            <a:off x="5256000" y="2016000"/>
            <a:ext cx="32400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CustomShape 9"/>
          <p:cNvSpPr/>
          <p:nvPr/>
        </p:nvSpPr>
        <p:spPr>
          <a:xfrm>
            <a:off x="5580000" y="1620000"/>
            <a:ext cx="828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Line 10"/>
          <p:cNvSpPr/>
          <p:nvPr/>
        </p:nvSpPr>
        <p:spPr>
          <a:xfrm>
            <a:off x="2844000" y="2052000"/>
            <a:ext cx="43200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CustomShape 11"/>
          <p:cNvSpPr/>
          <p:nvPr/>
        </p:nvSpPr>
        <p:spPr>
          <a:xfrm>
            <a:off x="3276000" y="2736000"/>
            <a:ext cx="828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Line 12"/>
          <p:cNvSpPr/>
          <p:nvPr/>
        </p:nvSpPr>
        <p:spPr>
          <a:xfrm>
            <a:off x="4104000" y="3132000"/>
            <a:ext cx="324000" cy="0"/>
          </a:xfrm>
          <a:prstGeom prst="line">
            <a:avLst/>
          </a:prstGeom>
          <a:ln w="19050">
            <a:solidFill>
              <a:srgbClr val="000000"/>
            </a:solidFill>
            <a:headEnd type="triangle" w="lg" len="lg"/>
            <a:tailEnd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13"/>
          <p:cNvSpPr/>
          <p:nvPr/>
        </p:nvSpPr>
        <p:spPr>
          <a:xfrm>
            <a:off x="4428000" y="2736000"/>
            <a:ext cx="828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Line 14"/>
          <p:cNvSpPr/>
          <p:nvPr/>
        </p:nvSpPr>
        <p:spPr>
          <a:xfrm>
            <a:off x="5256000" y="3132000"/>
            <a:ext cx="324000" cy="0"/>
          </a:xfrm>
          <a:prstGeom prst="line">
            <a:avLst/>
          </a:prstGeom>
          <a:ln w="19050">
            <a:solidFill>
              <a:srgbClr val="000000"/>
            </a:solidFill>
            <a:headEnd type="triangle" w="lg" len="lg"/>
            <a:tailEnd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CustomShape 15"/>
          <p:cNvSpPr/>
          <p:nvPr/>
        </p:nvSpPr>
        <p:spPr>
          <a:xfrm>
            <a:off x="5580000" y="2736000"/>
            <a:ext cx="828000" cy="756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CRD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Line 16"/>
          <p:cNvSpPr/>
          <p:nvPr/>
        </p:nvSpPr>
        <p:spPr>
          <a:xfrm flipH="1">
            <a:off x="2844000" y="3132000"/>
            <a:ext cx="43200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CustomShape 17"/>
          <p:cNvSpPr/>
          <p:nvPr/>
        </p:nvSpPr>
        <p:spPr>
          <a:xfrm>
            <a:off x="2124000" y="1404000"/>
            <a:ext cx="720000" cy="2304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TextShape 18"/>
          <p:cNvSpPr txBox="1"/>
          <p:nvPr/>
        </p:nvSpPr>
        <p:spPr>
          <a:xfrm>
            <a:off x="2268000" y="2428560"/>
            <a:ext cx="4856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</a:p>
        </p:txBody>
      </p:sp>
      <p:sp>
        <p:nvSpPr>
          <p:cNvPr id="630" name="Line 19"/>
          <p:cNvSpPr/>
          <p:nvPr/>
        </p:nvSpPr>
        <p:spPr>
          <a:xfrm>
            <a:off x="936000" y="1980000"/>
            <a:ext cx="118800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Line 20"/>
          <p:cNvSpPr/>
          <p:nvPr/>
        </p:nvSpPr>
        <p:spPr>
          <a:xfrm>
            <a:off x="936000" y="2628000"/>
            <a:ext cx="118800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Line 21"/>
          <p:cNvSpPr/>
          <p:nvPr/>
        </p:nvSpPr>
        <p:spPr>
          <a:xfrm flipH="1">
            <a:off x="864000" y="3204000"/>
            <a:ext cx="126000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TextShape 22"/>
          <p:cNvSpPr txBox="1"/>
          <p:nvPr/>
        </p:nvSpPr>
        <p:spPr>
          <a:xfrm>
            <a:off x="1088640" y="1548000"/>
            <a:ext cx="1035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in_data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TextShape 23"/>
          <p:cNvSpPr txBox="1"/>
          <p:nvPr/>
        </p:nvSpPr>
        <p:spPr>
          <a:xfrm>
            <a:off x="1064160" y="2196000"/>
            <a:ext cx="10598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TextShape 24"/>
          <p:cNvSpPr txBox="1"/>
          <p:nvPr/>
        </p:nvSpPr>
        <p:spPr>
          <a:xfrm>
            <a:off x="980640" y="2808000"/>
            <a:ext cx="1143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25"/>
          <p:cNvSpPr/>
          <p:nvPr/>
        </p:nvSpPr>
        <p:spPr>
          <a:xfrm>
            <a:off x="6840000" y="1404000"/>
            <a:ext cx="720000" cy="2304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RV</a:t>
            </a:r>
          </a:p>
        </p:txBody>
      </p:sp>
      <p:sp>
        <p:nvSpPr>
          <p:cNvPr id="637" name="Line 26"/>
          <p:cNvSpPr/>
          <p:nvPr/>
        </p:nvSpPr>
        <p:spPr>
          <a:xfrm>
            <a:off x="6408000" y="1980000"/>
            <a:ext cx="43200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Line 27"/>
          <p:cNvSpPr/>
          <p:nvPr/>
        </p:nvSpPr>
        <p:spPr>
          <a:xfrm flipH="1">
            <a:off x="6408000" y="3132000"/>
            <a:ext cx="43200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Line 28"/>
          <p:cNvSpPr/>
          <p:nvPr/>
        </p:nvSpPr>
        <p:spPr>
          <a:xfrm>
            <a:off x="7579080" y="2016000"/>
            <a:ext cx="142092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Line 29"/>
          <p:cNvSpPr/>
          <p:nvPr/>
        </p:nvSpPr>
        <p:spPr>
          <a:xfrm>
            <a:off x="7551360" y="2628000"/>
            <a:ext cx="144864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Line 30"/>
          <p:cNvSpPr/>
          <p:nvPr/>
        </p:nvSpPr>
        <p:spPr>
          <a:xfrm flipH="1">
            <a:off x="7551360" y="3204000"/>
            <a:ext cx="1376640" cy="0"/>
          </a:xfrm>
          <a:prstGeom prst="line">
            <a:avLst/>
          </a:prstGeom>
          <a:ln w="19050">
            <a:solidFill>
              <a:srgbClr val="000000"/>
            </a:solidFill>
            <a:headEnd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TextShape 31"/>
          <p:cNvSpPr txBox="1"/>
          <p:nvPr/>
        </p:nvSpPr>
        <p:spPr>
          <a:xfrm>
            <a:off x="7668000" y="1620000"/>
            <a:ext cx="11581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out_data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TextShape 32"/>
          <p:cNvSpPr txBox="1"/>
          <p:nvPr/>
        </p:nvSpPr>
        <p:spPr>
          <a:xfrm>
            <a:off x="7632000" y="2196000"/>
            <a:ext cx="11941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TextShape 33"/>
          <p:cNvSpPr txBox="1"/>
          <p:nvPr/>
        </p:nvSpPr>
        <p:spPr>
          <a:xfrm>
            <a:off x="7632000" y="2808000"/>
            <a:ext cx="1296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out_ready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47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Примеры на github</a:t>
            </a:r>
          </a:p>
        </p:txBody>
      </p:sp>
      <p:sp>
        <p:nvSpPr>
          <p:cNvPr id="646" name="TextShape 2"/>
          <p:cNvSpPr txBox="1"/>
          <p:nvPr/>
        </p:nvSpPr>
        <p:spPr>
          <a:xfrm>
            <a:off x="1584000" y="899516"/>
            <a:ext cx="7848000" cy="62479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skid_buffer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 - </a:t>
            </a:r>
            <a:r>
              <a:rPr lang="ru-RU" sz="22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войной 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буфер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skid_crd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— буфер со счётчиком кредитов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cascade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— каскадное соединение компонентов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1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cascade_with_double</a:t>
            </a:r>
            <a:r>
              <a:rPr lang="ru-RU" sz="2200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, </a:t>
            </a:r>
            <a:r>
              <a:rPr lang="ru-RU" sz="2200" b="1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cascade_with_skid</a:t>
            </a:r>
            <a:r>
              <a:rPr lang="ru-RU" sz="22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, </a:t>
            </a:r>
            <a:r>
              <a:rPr lang="ru-RU" sz="2200" b="1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cascade_with_skid</a:t>
            </a:r>
            <a:r>
              <a:rPr lang="ru-RU" sz="22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_</a:t>
            </a:r>
            <a:r>
              <a:rPr lang="en-US" sz="2200" b="1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crd</a:t>
            </a:r>
            <a:r>
              <a:rPr lang="en-US" sz="22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— каскадное соединение с буферизацией </a:t>
            </a:r>
            <a:endParaRPr lang="en-US" sz="22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1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conv_with_fifo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— конвейер с FIFO на выходе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credit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- 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кредитный 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счётчик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credit_return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- 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счётчик 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 возвратом </a:t>
            </a:r>
            <a:r>
              <a:rPr lang="ru-RU" sz="2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кредитов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200" b="1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multipush_fifo</a:t>
            </a:r>
            <a:r>
              <a:rPr lang="en-US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– FIFO </a:t>
            </a: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 записью от 1 до 16 слов за такт</a:t>
            </a:r>
            <a:endParaRPr lang="en-US" sz="22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US" sz="22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Все примеры сделаны на основе шаблона тестирования</a:t>
            </a:r>
            <a:endParaRPr lang="en-US" sz="22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en-US" sz="2200" b="1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chip-expo-2021-template-3-axi_stream</a:t>
            </a:r>
            <a:endParaRPr lang="ru-RU" sz="22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48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Заключение</a:t>
            </a:r>
          </a:p>
        </p:txBody>
      </p:sp>
      <p:sp>
        <p:nvSpPr>
          <p:cNvPr id="648" name="TextShape 2"/>
          <p:cNvSpPr txBox="1"/>
          <p:nvPr/>
        </p:nvSpPr>
        <p:spPr>
          <a:xfrm>
            <a:off x="432000" y="1584000"/>
            <a:ext cx="892800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Не существует идеального решения подходящего для всех проектов.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Конвейеризация — один из способов повышения быстродействия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Двойная буферизация — один из способов отслеживания сигнала готовности приёмника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Буфер со счётчиком кредитов позволяет изолировать вход компонента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FIFO после конвейерного вычислителя позволяет упростить архитектуру вычислителя и уменьшить занимаемые ресурсы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Кредитные счётчики позволяют уменьшить размер FIFO</a:t>
            </a:r>
          </a:p>
        </p:txBody>
      </p:sp>
      <p:sp>
        <p:nvSpPr>
          <p:cNvPr id="4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49</a:t>
            </a:fld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AXI MEMORY MAP  - пять шин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648000" y="5047200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Каждая шина содержит сигналы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valid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и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Передача происходит только при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valid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=1 и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=1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116000" y="1512000"/>
            <a:ext cx="2160000" cy="2952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580000" y="1440000"/>
            <a:ext cx="2160000" cy="2952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SLAVE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Line 5"/>
          <p:cNvSpPr/>
          <p:nvPr/>
        </p:nvSpPr>
        <p:spPr>
          <a:xfrm>
            <a:off x="3276000" y="1872000"/>
            <a:ext cx="23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TextShape 6"/>
          <p:cNvSpPr txBox="1"/>
          <p:nvPr/>
        </p:nvSpPr>
        <p:spPr>
          <a:xfrm>
            <a:off x="3672160" y="1456560"/>
            <a:ext cx="14038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W_ADDR</a:t>
            </a:r>
          </a:p>
        </p:txBody>
      </p:sp>
      <p:sp>
        <p:nvSpPr>
          <p:cNvPr id="104" name="Line 7"/>
          <p:cNvSpPr/>
          <p:nvPr/>
        </p:nvSpPr>
        <p:spPr>
          <a:xfrm>
            <a:off x="3276000" y="2511000"/>
            <a:ext cx="23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TextShape 8"/>
          <p:cNvSpPr txBox="1"/>
          <p:nvPr/>
        </p:nvSpPr>
        <p:spPr>
          <a:xfrm>
            <a:off x="3672160" y="2095560"/>
            <a:ext cx="13322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W_DATA</a:t>
            </a:r>
          </a:p>
        </p:txBody>
      </p:sp>
      <p:sp>
        <p:nvSpPr>
          <p:cNvPr id="106" name="Line 9"/>
          <p:cNvSpPr/>
          <p:nvPr/>
        </p:nvSpPr>
        <p:spPr>
          <a:xfrm>
            <a:off x="3276000" y="3087000"/>
            <a:ext cx="230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TextShape 10"/>
          <p:cNvSpPr txBox="1"/>
          <p:nvPr/>
        </p:nvSpPr>
        <p:spPr>
          <a:xfrm>
            <a:off x="3672160" y="2671560"/>
            <a:ext cx="11892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BRESP</a:t>
            </a:r>
          </a:p>
        </p:txBody>
      </p:sp>
      <p:sp>
        <p:nvSpPr>
          <p:cNvPr id="108" name="Line 11"/>
          <p:cNvSpPr/>
          <p:nvPr/>
        </p:nvSpPr>
        <p:spPr>
          <a:xfrm>
            <a:off x="3276000" y="3699000"/>
            <a:ext cx="23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TextShape 12"/>
          <p:cNvSpPr txBox="1"/>
          <p:nvPr/>
        </p:nvSpPr>
        <p:spPr>
          <a:xfrm>
            <a:off x="3672160" y="3283560"/>
            <a:ext cx="135236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R_ADDR</a:t>
            </a:r>
          </a:p>
        </p:txBody>
      </p:sp>
      <p:sp>
        <p:nvSpPr>
          <p:cNvPr id="110" name="Line 13"/>
          <p:cNvSpPr/>
          <p:nvPr/>
        </p:nvSpPr>
        <p:spPr>
          <a:xfrm>
            <a:off x="3276000" y="4239000"/>
            <a:ext cx="230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extShape 14"/>
          <p:cNvSpPr txBox="1"/>
          <p:nvPr/>
        </p:nvSpPr>
        <p:spPr>
          <a:xfrm>
            <a:off x="3672160" y="3823560"/>
            <a:ext cx="12807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R_DATA</a:t>
            </a:r>
          </a:p>
        </p:txBody>
      </p:sp>
      <p:sp>
        <p:nvSpPr>
          <p:cNvPr id="16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5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720000" y="403036"/>
            <a:ext cx="8855640" cy="4308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 dirty="0" smtClean="0"/>
              <a:t>Контакты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5816" y="1043533"/>
            <a:ext cx="9145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ru-RU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http://insys.ru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hlinkClick r:id="rId4"/>
              </a:rPr>
              <a:t>dsmv@insys.ru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 smtClean="0">
                <a:hlinkClick r:id="rId5"/>
              </a:rPr>
              <a:t>http://plis2.ru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GitHub:    	</a:t>
            </a:r>
            <a:r>
              <a:rPr lang="en-US" sz="2400" b="1" dirty="0" err="1" smtClean="0"/>
              <a:t>dsmv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LinkedIn:  	</a:t>
            </a:r>
            <a:r>
              <a:rPr lang="en-US" sz="2400" dirty="0" smtClean="0">
                <a:hlinkClick r:id="rId6"/>
              </a:rPr>
              <a:t>http://www.linkedin.com/in/dmitry-smekhov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Примеры: 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7"/>
              </a:rPr>
              <a:t>https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github.com/DigitalDesignSchool/ce2020labs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91840" y="1122557"/>
            <a:ext cx="987120" cy="69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2009019"/>
            <a:ext cx="1918618" cy="74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47824" y="5209233"/>
            <a:ext cx="8496944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 !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2480" y="1187549"/>
            <a:ext cx="3006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Дмитрий Смехов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3461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111"/>
          <p:cNvPicPr/>
          <p:nvPr/>
        </p:nvPicPr>
        <p:blipFill>
          <a:blip r:embed="rId2"/>
          <a:stretch/>
        </p:blipFill>
        <p:spPr>
          <a:xfrm>
            <a:off x="5112000" y="58680"/>
            <a:ext cx="4924080" cy="2533320"/>
          </a:xfrm>
          <a:prstGeom prst="rect">
            <a:avLst/>
          </a:prstGeom>
          <a:ln>
            <a:noFill/>
          </a:ln>
        </p:spPr>
      </p:pic>
      <p:sp>
        <p:nvSpPr>
          <p:cNvPr id="113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WISHBONE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648000" y="5047200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В спецификации шины не указано что ACK_I может быть изначально в 1</a:t>
            </a:r>
          </a:p>
          <a:p>
            <a:pPr marL="108000">
              <a:spcAft>
                <a:spcPts val="1414"/>
              </a:spcAft>
              <a:buClr>
                <a:srgbClr val="EF2929"/>
              </a:buClr>
              <a:buSzPct val="45000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Передача происходит только при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STB_O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=1 и 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ACK_I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=1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2123653"/>
            <a:ext cx="8615577" cy="1651548"/>
          </a:xfrm>
          <a:prstGeom prst="rect">
            <a:avLst/>
          </a:prstGeom>
        </p:spPr>
      </p:pic>
      <p:sp>
        <p:nvSpPr>
          <p:cNvPr id="7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6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Главная проблема valid/ready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648000" y="5047200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На передатчике сигнал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должен быть обработан в том же самом такте.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Нет возможности подать сигнал на триггер.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Это достаточное основание для отказа от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valid</a:t>
            </a:r>
            <a:r>
              <a:rPr lang="ru-RU" sz="22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/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</a:t>
            </a:r>
            <a:endParaRPr lang="ru-RU" sz="2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2"/>
          <a:stretch/>
        </p:blipFill>
        <p:spPr>
          <a:xfrm>
            <a:off x="3166200" y="1384560"/>
            <a:ext cx="2161800" cy="264744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3888000" y="1080000"/>
            <a:ext cx="792000" cy="3384000"/>
          </a:xfrm>
          <a:prstGeom prst="ellipse">
            <a:avLst/>
          </a:prstGeom>
          <a:solidFill>
            <a:srgbClr val="00FF7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TextShape 4"/>
          <p:cNvSpPr txBox="1"/>
          <p:nvPr/>
        </p:nvSpPr>
        <p:spPr>
          <a:xfrm>
            <a:off x="2015976" y="2824560"/>
            <a:ext cx="845304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5"/>
          <p:cNvSpPr txBox="1"/>
          <p:nvPr/>
        </p:nvSpPr>
        <p:spPr>
          <a:xfrm>
            <a:off x="2015976" y="3328560"/>
            <a:ext cx="932784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7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Проблемы для автомата передачи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720000" y="3960000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Как правило существует конечный автомат который передаёт данные на шину.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Сигнал </a:t>
            </a:r>
            <a:r>
              <a:rPr lang="ru-RU" sz="2200" b="1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</a:t>
            </a: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должен через некую комбинационную логику попасть на все триггеры автомата. 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Это создаёт большие сложности при трассировке цепей</a:t>
            </a:r>
          </a:p>
        </p:txBody>
      </p:sp>
      <p:sp>
        <p:nvSpPr>
          <p:cNvPr id="124" name="CustomShape 3"/>
          <p:cNvSpPr/>
          <p:nvPr/>
        </p:nvSpPr>
        <p:spPr>
          <a:xfrm>
            <a:off x="5400000" y="1224000"/>
            <a:ext cx="1368000" cy="504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4"/>
          <p:cNvSpPr/>
          <p:nvPr/>
        </p:nvSpPr>
        <p:spPr>
          <a:xfrm>
            <a:off x="3816000" y="1440000"/>
            <a:ext cx="158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5"/>
          <p:cNvSpPr/>
          <p:nvPr/>
        </p:nvSpPr>
        <p:spPr>
          <a:xfrm>
            <a:off x="3816000" y="2736000"/>
            <a:ext cx="158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6624000" y="1872000"/>
            <a:ext cx="1368000" cy="504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5400000" y="2520000"/>
            <a:ext cx="1368000" cy="504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Line 8"/>
          <p:cNvSpPr/>
          <p:nvPr/>
        </p:nvSpPr>
        <p:spPr>
          <a:xfrm>
            <a:off x="4104000" y="2160000"/>
            <a:ext cx="252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2448000" y="1224000"/>
            <a:ext cx="1728216" cy="22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Line 10"/>
          <p:cNvSpPr/>
          <p:nvPr/>
        </p:nvSpPr>
        <p:spPr>
          <a:xfrm>
            <a:off x="864000" y="2304000"/>
            <a:ext cx="158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Shape 11"/>
          <p:cNvSpPr txBox="1"/>
          <p:nvPr/>
        </p:nvSpPr>
        <p:spPr>
          <a:xfrm>
            <a:off x="575816" y="1888560"/>
            <a:ext cx="1236424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8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20000" y="300960"/>
            <a:ext cx="8855640" cy="6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ru-RU" sz="2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Регистровый ready на приёмнике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648000" y="5047200"/>
            <a:ext cx="8640000" cy="179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Сигнал </a:t>
            </a:r>
            <a:r>
              <a:rPr lang="ru-RU" sz="22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ready</a:t>
            </a: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может быть сформирован на регистре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ru-RU" sz="22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Необходимо априорное знание о готовности последующей схемы</a:t>
            </a:r>
          </a:p>
        </p:txBody>
      </p:sp>
      <p:pic>
        <p:nvPicPr>
          <p:cNvPr id="135" name="Рисунок 134"/>
          <p:cNvPicPr/>
          <p:nvPr/>
        </p:nvPicPr>
        <p:blipFill>
          <a:blip r:embed="rId2"/>
          <a:stretch/>
        </p:blipFill>
        <p:spPr>
          <a:xfrm>
            <a:off x="6514200" y="1384560"/>
            <a:ext cx="2161800" cy="264744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7236000" y="1080000"/>
            <a:ext cx="792000" cy="3384000"/>
          </a:xfrm>
          <a:prstGeom prst="ellipse">
            <a:avLst/>
          </a:prstGeom>
          <a:solidFill>
            <a:srgbClr val="00FF7F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3384000" y="1728000"/>
            <a:ext cx="720000" cy="12960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5"/>
          <p:cNvSpPr/>
          <p:nvPr/>
        </p:nvSpPr>
        <p:spPr>
          <a:xfrm>
            <a:off x="4104000" y="2376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TextShape 6"/>
          <p:cNvSpPr txBox="1"/>
          <p:nvPr/>
        </p:nvSpPr>
        <p:spPr>
          <a:xfrm>
            <a:off x="4464000" y="1960560"/>
            <a:ext cx="936352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1440000" y="1584000"/>
            <a:ext cx="1224000" cy="180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8"/>
          <p:cNvSpPr/>
          <p:nvPr/>
        </p:nvSpPr>
        <p:spPr>
          <a:xfrm>
            <a:off x="4536000" y="2376000"/>
            <a:ext cx="0" cy="13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9"/>
          <p:cNvSpPr/>
          <p:nvPr/>
        </p:nvSpPr>
        <p:spPr>
          <a:xfrm flipH="1">
            <a:off x="2016000" y="3744000"/>
            <a:ext cx="252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Line 10"/>
          <p:cNvSpPr/>
          <p:nvPr/>
        </p:nvSpPr>
        <p:spPr>
          <a:xfrm flipV="1">
            <a:off x="2016000" y="3384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11"/>
          <p:cNvSpPr/>
          <p:nvPr/>
        </p:nvSpPr>
        <p:spPr>
          <a:xfrm>
            <a:off x="2736000" y="2376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Line 12"/>
          <p:cNvSpPr/>
          <p:nvPr/>
        </p:nvSpPr>
        <p:spPr>
          <a:xfrm>
            <a:off x="432000" y="2088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TextShape 13"/>
          <p:cNvSpPr txBox="1"/>
          <p:nvPr/>
        </p:nvSpPr>
        <p:spPr>
          <a:xfrm>
            <a:off x="360000" y="1728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Line 14"/>
          <p:cNvSpPr/>
          <p:nvPr/>
        </p:nvSpPr>
        <p:spPr>
          <a:xfrm>
            <a:off x="432000" y="2880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TextShape 15"/>
          <p:cNvSpPr txBox="1"/>
          <p:nvPr/>
        </p:nvSpPr>
        <p:spPr>
          <a:xfrm>
            <a:off x="360000" y="2448000"/>
            <a:ext cx="307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</a:p>
        </p:txBody>
      </p:sp>
      <p:sp>
        <p:nvSpPr>
          <p:cNvPr id="18" name="Номер слайда 3"/>
          <p:cNvSpPr txBox="1">
            <a:spLocks/>
          </p:cNvSpPr>
          <p:nvPr/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D0157A4-A630-417D-B017-6B6995B15D25}" type="slidenum">
              <a:rPr lang="ru-RU" smtClean="0"/>
              <a:pPr algn="r"/>
              <a:t>9</a:t>
            </a:fld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1948</Words>
  <Application>Microsoft Office PowerPoint</Application>
  <PresentationFormat>Произвольный</PresentationFormat>
  <Paragraphs>759</Paragraphs>
  <Slides>50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50</vt:i4>
      </vt:variant>
    </vt:vector>
  </HeadingPairs>
  <TitlesOfParts>
    <vt:vector size="52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user52</dc:creator>
  <cp:lastModifiedBy>user52</cp:lastModifiedBy>
  <cp:revision>74</cp:revision>
  <dcterms:created xsi:type="dcterms:W3CDTF">2021-04-13T22:23:47Z</dcterms:created>
  <dcterms:modified xsi:type="dcterms:W3CDTF">2021-09-13T20:37:45Z</dcterms:modified>
  <dc:language>ru-RU</dc:language>
</cp:coreProperties>
</file>