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1"/>
  </p:notesMasterIdLst>
  <p:handoutMasterIdLst>
    <p:handoutMasterId r:id="rId42"/>
  </p:handout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7" r:id="rId19"/>
    <p:sldId id="296" r:id="rId20"/>
    <p:sldId id="272" r:id="rId21"/>
    <p:sldId id="273" r:id="rId22"/>
    <p:sldId id="282" r:id="rId23"/>
    <p:sldId id="274" r:id="rId24"/>
    <p:sldId id="281" r:id="rId25"/>
    <p:sldId id="283" r:id="rId26"/>
    <p:sldId id="284" r:id="rId27"/>
    <p:sldId id="287" r:id="rId28"/>
    <p:sldId id="298" r:id="rId29"/>
    <p:sldId id="286" r:id="rId30"/>
    <p:sldId id="285" r:id="rId31"/>
    <p:sldId id="288" r:id="rId32"/>
    <p:sldId id="289" r:id="rId33"/>
    <p:sldId id="290" r:id="rId34"/>
    <p:sldId id="275" r:id="rId35"/>
    <p:sldId id="291" r:id="rId36"/>
    <p:sldId id="292" r:id="rId37"/>
    <p:sldId id="293" r:id="rId38"/>
    <p:sldId id="294" r:id="rId39"/>
    <p:sldId id="295" r:id="rId40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14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89EC58-9FFD-4E7D-996B-6D0F834A72C5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9700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6D04E4E7-9F3F-4C25-BB36-DF6A3770577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5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ru-RU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 dirty="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1400"/>
          </a:xfrm>
        </p:spPr>
        <p:txBody>
          <a:bodyPr/>
          <a:lstStyle/>
          <a:p>
            <a:pPr indent="-216000"/>
            <a:endParaRPr lang="ru-RU">
              <a:highlight>
                <a:scrgbClr r="0" g="0" b="0">
                  <a:alpha val="0"/>
                </a:scrgbClr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8A776-29B9-4103-817A-0E55217DAAE5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1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CF4E3C-A12D-4FA3-AB81-CC286C0A7D6C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01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A7818B-0DAA-42B7-9524-8AD954D8D628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6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2AB587-3CE9-488E-B9C1-3601311DFB73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15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857F2-CCE7-4718-9381-27B4C1D62A5F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6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260695-3B3D-4A9C-B3D8-4FAC28974DE4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9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2840D7-6B2F-43DE-8D02-548E8B4CFFE2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9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86EAD5-FB93-4CBC-BA0E-57EE484DFE20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A28410-9CFB-4DCF-99AC-9EED5A016911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30BB9B-F7D5-4C7F-B9B0-68EA20FF7FF7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1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C5FFC-9706-4235-8961-AB96F571A6EB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0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5F9C2F-6968-436B-A290-5D004326D7F6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18E5A1-B711-4F19-A1B1-645377DCCE68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4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B85C6E-EDF8-4BA1-AC51-0BECBF245BE9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19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D62E04-50D9-43CF-ABD8-4B409A773B83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F3A73F-793C-43AD-B4A6-C65180D87F9C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7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190BE-A84E-4698-8B37-DFAA44F5519B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5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919E41-857A-4558-9EE3-F8945E2B7C5D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23D536-3195-4892-B47D-B4017EE7C121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88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E57457-E6FE-4E4B-9A02-10863BAD9907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7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2FAEB5-B50A-45F8-A07F-F14F24CBB44A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AA1E04-48BB-4C92-8958-17A230E9B2D3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879"/>
              </a:spcAft>
              <a:buClr>
                <a:srgbClr val="333333"/>
              </a:buClr>
              <a:buSzPct val="45000"/>
              <a:buFont typeface="StarSymbol"/>
              <a:buNone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879"/>
              </a:spcAft>
              <a:buClr>
                <a:srgbClr val="333333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497"/>
              </a:spcAft>
              <a:buClr>
                <a:srgbClr val="FFFFFF"/>
              </a:buClr>
              <a:buSzPct val="75000"/>
              <a:buFont typeface="StarSymbol"/>
              <a:buChar char="–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1120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743"/>
              </a:spcAft>
              <a:buClr>
                <a:srgbClr val="FFFFFF"/>
              </a:buClr>
              <a:buSzPct val="75000"/>
              <a:buFont typeface="StarSymbol"/>
              <a:buChar char="–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67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67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E706ED80-DE1A-4AE5-890A-0184ECFAA8E2}" type="slidenum">
              <a:t>‹#›</a:t>
            </a:fld>
            <a:r>
              <a:rPr lang="ru-RU"/>
              <a:t> /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ru-RU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ru-RU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ru-RU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32762B08-47C4-4208-995F-CDB689AA69AF}" type="slidenum">
              <a:t>‹#›</a:t>
            </a:fld>
            <a:r>
              <a:rPr lang="ru-RU"/>
              <a:t> /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ru-RU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ru-RU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ru-RU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276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4000"/>
            <a:ext cx="4451760" cy="49892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1559"/>
              </a:spcBef>
              <a:spcAft>
                <a:spcPts val="0"/>
              </a:spcAft>
              <a:buSzPct val="45000"/>
              <a:buFont typeface="StarSymbol"/>
              <a:buNone/>
              <a:defRPr lang="ru-RU" sz="35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defPPr>
            <a:lvl1pPr marL="432000" marR="0" lvl="0" indent="-324000">
              <a:spcBef>
                <a:spcPts val="155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5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1pPr>
            <a:lvl2pPr marL="864000" marR="0" lvl="1" indent="-324000">
              <a:spcBef>
                <a:spcPts val="124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309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2pPr>
            <a:lvl3pPr marL="1295999" marR="0" lvl="2" indent="-288000">
              <a:spcBef>
                <a:spcPts val="935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6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3pPr>
            <a:lvl4pPr marL="1728000" marR="0" lvl="3" indent="-216000">
              <a:spcBef>
                <a:spcPts val="62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4pPr>
            <a:lvl5pPr marL="2160000" marR="0" lvl="4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5pPr>
            <a:lvl6pPr marL="2592000" marR="0" lvl="5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6pPr>
            <a:lvl7pPr marL="3024000" marR="0" lvl="6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7pPr>
            <a:lvl8pPr marL="3456000" marR="0" lvl="7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8pPr>
            <a:lvl9pPr marL="3887999" marR="0" lvl="8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type="title" sz="quarter" idx="4294967295"/>
          </p:nvPr>
        </p:nvSpPr>
        <p:spPr>
          <a:xfrm>
            <a:off x="5123880" y="1764000"/>
            <a:ext cx="4451760" cy="49892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ru-RU"/>
              <a:t>Образец текста</a:t>
            </a:r>
            <a:br>
              <a:rPr lang="ru-RU"/>
            </a:br>
            <a:r>
              <a:rPr lang="ru-RU"/>
              <a:t>Второй уровень</a:t>
            </a:r>
            <a:br>
              <a:rPr lang="ru-RU"/>
            </a:br>
            <a:r>
              <a:rPr lang="ru-RU"/>
              <a:t>Третий уровень</a:t>
            </a:r>
            <a:br>
              <a:rPr lang="ru-RU"/>
            </a:br>
            <a:r>
              <a:rPr lang="ru-RU"/>
              <a:t>Четвертый уровень</a:t>
            </a:r>
            <a:br>
              <a:rPr lang="ru-RU"/>
            </a:br>
            <a:r>
              <a:rPr lang="ru-RU"/>
              <a:t>Пятый уровень</a:t>
            </a:r>
          </a:p>
        </p:txBody>
      </p:sp>
      <p:sp>
        <p:nvSpPr>
          <p:cNvPr id="5" name="Rectangle 4"/>
          <p:cNvSpPr txBox="1">
            <a:spLocks noGrp="1"/>
          </p:cNvSpPr>
          <p:nvPr>
            <p:ph type="dt" sz="half" idx="2"/>
          </p:nvPr>
        </p:nvSpPr>
        <p:spPr>
          <a:xfrm>
            <a:off x="503999" y="6884280"/>
            <a:ext cx="2352240" cy="524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3443760" y="6884280"/>
            <a:ext cx="3191760" cy="524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1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7223760" y="6884280"/>
            <a:ext cx="2352240" cy="524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latin typeface="Arial"/>
                <a:ea typeface="Segoe UI" pitchFamily="2"/>
                <a:cs typeface="Tahoma" pitchFamily="2"/>
              </a:defRPr>
            </a:lvl1pPr>
          </a:lstStyle>
          <a:p>
            <a:pPr lvl="0"/>
            <a:fld id="{3BB304AE-5E04-49CD-98BB-A56A5E569197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343080" marR="0" lvl="0" indent="-343080" algn="l" rtl="0" hangingPunct="0">
        <a:lnSpc>
          <a:spcPct val="100000"/>
        </a:lnSpc>
        <a:spcBef>
          <a:spcPts val="799"/>
        </a:spcBef>
        <a:spcAft>
          <a:spcPts val="0"/>
        </a:spcAft>
        <a:buSzPct val="100000"/>
        <a:buChar char="•"/>
        <a:tabLst/>
        <a:defRPr lang="ru-RU" sz="3200" b="0" i="0" u="none" strike="noStrike" kern="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WenQuanYi Zen Hei Sharp" pitchFamily="2"/>
          <a:cs typeface="Lohit Devanagari" pitchFamily="2"/>
        </a:defRPr>
      </a:lvl1pPr>
    </p:titleStyle>
    <p:bodyStyle>
      <a:lvl1pPr marL="343080" marR="0" lvl="0" indent="-343080" algn="l" rtl="0" hangingPunct="0">
        <a:lnSpc>
          <a:spcPct val="100000"/>
        </a:lnSpc>
        <a:spcBef>
          <a:spcPts val="799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0" cap="none" spc="0" baseline="0">
          <a:solidFill>
            <a:srgbClr val="000000"/>
          </a:solidFill>
          <a:latin typeface="Arial"/>
        </a:defRPr>
      </a:lvl1pPr>
      <a:lvl2pPr marL="743040" marR="0" lvl="1" indent="-285840" algn="l" rtl="0" hangingPunct="0">
        <a:lnSpc>
          <a:spcPct val="100000"/>
        </a:lnSpc>
        <a:spcBef>
          <a:spcPts val="700"/>
        </a:spcBef>
        <a:spcAft>
          <a:spcPts val="0"/>
        </a:spcAft>
        <a:buSzPct val="75000"/>
        <a:buFont typeface="StarSymbol"/>
        <a:buChar char="–"/>
        <a:tabLst/>
        <a:defRPr lang="ru-RU" sz="2800" b="0" i="0" u="none" strike="noStrike" kern="0" cap="none" spc="0" baseline="0">
          <a:solidFill>
            <a:srgbClr val="000000"/>
          </a:solidFill>
          <a:latin typeface="Arial"/>
        </a:defRPr>
      </a:lvl2pPr>
      <a:lvl3pPr marL="1143000" marR="0" lvl="2" indent="-228600" algn="l" rtl="0" hangingPunct="0">
        <a:lnSpc>
          <a:spcPct val="10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ru-RU" sz="2400" b="0" i="0" u="none" strike="noStrike" kern="0" cap="none" spc="0" baseline="0">
          <a:solidFill>
            <a:srgbClr val="000000"/>
          </a:solidFill>
          <a:latin typeface="Arial"/>
        </a:defRPr>
      </a:lvl3pPr>
      <a:lvl4pPr marL="1600200" marR="0" lvl="3" indent="-228600" algn="l" rtl="0" hangingPunct="0">
        <a:lnSpc>
          <a:spcPct val="10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ru-RU" sz="2000" b="0" i="0" u="none" strike="noStrike" kern="0" cap="none" spc="0" baseline="0">
          <a:solidFill>
            <a:srgbClr val="000000"/>
          </a:solidFill>
          <a:latin typeface="Arial"/>
        </a:defRPr>
      </a:lvl4pPr>
      <a:lvl5pPr marL="2057400" marR="0" lvl="4" indent="-228600" algn="l" rtl="0" hangingPunct="0">
        <a:lnSpc>
          <a:spcPct val="10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0" cap="none" spc="0" baseline="0">
          <a:solidFill>
            <a:srgbClr val="000000"/>
          </a:solidFill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tkwave.sourceforge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DesignSchool/ce2020labs/tree/master/next_step/dsmv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insys.ru/" TargetMode="External"/><Relationship Id="rId7" Type="http://schemas.openxmlformats.org/officeDocument/2006/relationships/hyperlink" Target="https://github.com/DigitalDesignSchool/ce2020lab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linkedin.com/in/dmitry-smekhov" TargetMode="External"/><Relationship Id="rId5" Type="http://schemas.openxmlformats.org/officeDocument/2006/relationships/hyperlink" Target="http://plis2.ru/" TargetMode="External"/><Relationship Id="rId4" Type="http://schemas.openxmlformats.org/officeDocument/2006/relationships/hyperlink" Target="mailto:dsmv@insys.ru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C0898-3DBD-4A8F-A468-A45CE90B1898}" type="slidenum">
              <a:rPr/>
              <a:t>1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863848" y="467469"/>
            <a:ext cx="8568000" cy="5803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Шаблон для создания среды верификации на </a:t>
            </a:r>
            <a:r>
              <a:rPr lang="ru-RU" dirty="0" err="1"/>
              <a:t>SystemVerilog</a:t>
            </a:r>
            <a:r>
              <a:rPr lang="ru-RU" dirty="0"/>
              <a:t> с низкими накладными расходами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3200" dirty="0" smtClean="0"/>
              <a:t>                                          </a:t>
            </a:r>
            <a:r>
              <a:rPr lang="ru-RU" sz="3200" dirty="0" smtClean="0"/>
              <a:t>Дмитрий </a:t>
            </a:r>
            <a:r>
              <a:rPr lang="ru-RU" sz="3200" dirty="0"/>
              <a:t>Смехов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EDB7F1-A680-487A-A765-6EDF41EA3526}" type="slidenum">
              <a:rPr/>
              <a:t>10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Шаблон   </a:t>
            </a:r>
            <a:r>
              <a:rPr lang="ru-RU" sz="2800" dirty="0" smtClean="0"/>
              <a:t>chip-expo-2021-template-1</a:t>
            </a:r>
            <a:r>
              <a:rPr lang="en-US" sz="2800" dirty="0" smtClean="0"/>
              <a:t>-</a:t>
            </a:r>
            <a:r>
              <a:rPr lang="en-US" sz="2800" dirty="0" err="1" smtClean="0"/>
              <a:t>param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23888" y="1331565"/>
            <a:ext cx="2574872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module </a:t>
            </a:r>
            <a:r>
              <a:rPr lang="en-US" b="1" dirty="0" err="1"/>
              <a:t>tb</a:t>
            </a:r>
            <a:endParaRPr lang="en-US" dirty="0"/>
          </a:p>
          <a:p>
            <a:r>
              <a:rPr lang="en-US" dirty="0"/>
              <a:t>  #( parameter </a:t>
            </a:r>
            <a:r>
              <a:rPr lang="en-US" dirty="0" err="1"/>
              <a:t>test_id</a:t>
            </a:r>
            <a:r>
              <a:rPr lang="en-US" dirty="0"/>
              <a:t>=1</a:t>
            </a:r>
          </a:p>
          <a:p>
            <a:r>
              <a:rPr lang="en-US" dirty="0"/>
              <a:t>   )</a:t>
            </a:r>
          </a:p>
          <a:p>
            <a:r>
              <a:rPr lang="en-US" dirty="0"/>
              <a:t>  ();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initial begin</a:t>
            </a:r>
          </a:p>
          <a:p>
            <a:r>
              <a:rPr lang="en-US" dirty="0"/>
              <a:t>  </a:t>
            </a:r>
            <a:r>
              <a:rPr lang="en-US" b="1" dirty="0"/>
              <a:t>$</a:t>
            </a:r>
            <a:r>
              <a:rPr lang="en-US" b="1" dirty="0" err="1"/>
              <a:t>dumpfile</a:t>
            </a:r>
            <a:r>
              <a:rPr lang="en-US" dirty="0"/>
              <a:t>("</a:t>
            </a:r>
            <a:r>
              <a:rPr lang="en-US" dirty="0" err="1"/>
              <a:t>dump.vcd</a:t>
            </a:r>
            <a:r>
              <a:rPr lang="en-US" dirty="0"/>
              <a:t>");</a:t>
            </a:r>
          </a:p>
          <a:p>
            <a:r>
              <a:rPr lang="en-US" dirty="0"/>
              <a:t>  </a:t>
            </a:r>
            <a:r>
              <a:rPr lang="en-US" b="1" dirty="0"/>
              <a:t>$</a:t>
            </a:r>
            <a:r>
              <a:rPr lang="en-US" b="1" dirty="0" err="1"/>
              <a:t>dumpvars</a:t>
            </a:r>
            <a:r>
              <a:rPr lang="en-US" dirty="0"/>
              <a:t>(1);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string  </a:t>
            </a:r>
            <a:r>
              <a:rPr lang="en-US" dirty="0" err="1"/>
              <a:t>test_name</a:t>
            </a:r>
            <a:r>
              <a:rPr lang="en-US" dirty="0"/>
              <a:t>[3:0]=</a:t>
            </a:r>
          </a:p>
          <a:p>
            <a:r>
              <a:rPr lang="en-US" dirty="0"/>
              <a:t>  {</a:t>
            </a:r>
          </a:p>
          <a:p>
            <a:r>
              <a:rPr lang="en-US" dirty="0"/>
              <a:t>   "test_3", </a:t>
            </a:r>
          </a:p>
          <a:p>
            <a:r>
              <a:rPr lang="en-US" dirty="0"/>
              <a:t>   "test_2", </a:t>
            </a:r>
          </a:p>
          <a:p>
            <a:r>
              <a:rPr lang="en-US" dirty="0"/>
              <a:t>   "test_1", </a:t>
            </a:r>
          </a:p>
          <a:p>
            <a:r>
              <a:rPr lang="en-US" dirty="0"/>
              <a:t>   "test_0" </a:t>
            </a:r>
          </a:p>
          <a:p>
            <a:r>
              <a:rPr lang="en-US" dirty="0"/>
              <a:t>  };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24288" y="1331565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Xilinx  </a:t>
            </a:r>
            <a:r>
              <a:rPr lang="en-US" sz="2400" dirty="0" err="1" smtClean="0"/>
              <a:t>Vivado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xelab</a:t>
            </a:r>
            <a:r>
              <a:rPr lang="en-US" sz="2400" dirty="0" smtClean="0"/>
              <a:t>      </a:t>
            </a:r>
            <a:r>
              <a:rPr lang="en-US" sz="2400" b="1" dirty="0" smtClean="0"/>
              <a:t>--</a:t>
            </a:r>
            <a:r>
              <a:rPr lang="en-US" sz="2400" b="1" dirty="0" err="1"/>
              <a:t>generic_top</a:t>
            </a:r>
            <a:r>
              <a:rPr lang="en-US" sz="2400" dirty="0"/>
              <a:t> </a:t>
            </a:r>
            <a:r>
              <a:rPr lang="en-US" sz="2400" dirty="0" smtClean="0"/>
              <a:t>   </a:t>
            </a:r>
            <a:r>
              <a:rPr lang="en-US" sz="2400" dirty="0" err="1" smtClean="0"/>
              <a:t>test_id</a:t>
            </a:r>
            <a:r>
              <a:rPr lang="en-US" sz="2400" dirty="0" smtClean="0"/>
              <a:t>=2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Mentor  Questa:</a:t>
            </a:r>
          </a:p>
          <a:p>
            <a:r>
              <a:rPr lang="en-US" sz="2400" dirty="0" err="1" smtClean="0"/>
              <a:t>vsim</a:t>
            </a:r>
            <a:r>
              <a:rPr lang="en-US" sz="2400" dirty="0" smtClean="0"/>
              <a:t>   </a:t>
            </a:r>
            <a:r>
              <a:rPr lang="en-US" sz="2400" b="1" dirty="0" smtClean="0"/>
              <a:t>-g</a:t>
            </a:r>
            <a:r>
              <a:rPr lang="en-US" sz="2400" dirty="0" smtClean="0"/>
              <a:t>   </a:t>
            </a:r>
            <a:r>
              <a:rPr lang="en-US" sz="2400" dirty="0" err="1" smtClean="0"/>
              <a:t>test_id</a:t>
            </a:r>
            <a:r>
              <a:rPr lang="en-US" sz="2400" dirty="0" smtClean="0"/>
              <a:t>=2</a:t>
            </a:r>
            <a:endParaRPr lang="en-US" sz="2400" dirty="0"/>
          </a:p>
          <a:p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0E3DC-0ED2-4E11-ABF6-62F779A36B5B}" type="slidenum">
              <a:rPr/>
              <a:t>11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Установка компонента и выбор теста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824" y="899517"/>
            <a:ext cx="717991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</a:t>
            </a:r>
          </a:p>
          <a:p>
            <a:r>
              <a:rPr lang="en-US" dirty="0"/>
              <a:t>    if( </a:t>
            </a:r>
            <a:r>
              <a:rPr lang="en-US" dirty="0" err="1"/>
              <a:t>test_id</a:t>
            </a:r>
            <a:r>
              <a:rPr lang="en-US" dirty="0"/>
              <a:t>&lt;10) begin</a:t>
            </a:r>
          </a:p>
          <a:p>
            <a:r>
              <a:rPr lang="en-US" dirty="0"/>
              <a:t>            user    </a:t>
            </a:r>
            <a:r>
              <a:rPr lang="en-US" b="1" dirty="0" err="1"/>
              <a:t>uut</a:t>
            </a:r>
            <a:r>
              <a:rPr lang="en-US" dirty="0"/>
              <a:t>();</a:t>
            </a:r>
          </a:p>
          <a:p>
            <a:r>
              <a:rPr lang="en-US" dirty="0"/>
              <a:t>    end</a:t>
            </a:r>
          </a:p>
          <a:p>
            <a:r>
              <a:rPr lang="en-US" dirty="0" err="1"/>
              <a:t>endgenerate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// Main process  </a:t>
            </a:r>
            <a:endParaRPr lang="en-US" dirty="0"/>
          </a:p>
          <a:p>
            <a:r>
              <a:rPr lang="en-US" dirty="0"/>
              <a:t>initial begin  </a:t>
            </a:r>
          </a:p>
          <a:p>
            <a:r>
              <a:rPr lang="en-US" dirty="0"/>
              <a:t>  </a:t>
            </a:r>
            <a:r>
              <a:rPr lang="en-US" b="1" dirty="0"/>
              <a:t>$display</a:t>
            </a:r>
            <a:r>
              <a:rPr lang="en-US" dirty="0"/>
              <a:t>("Hello, world! </a:t>
            </a:r>
            <a:r>
              <a:rPr lang="en-US" dirty="0" err="1"/>
              <a:t>test_id</a:t>
            </a:r>
            <a:r>
              <a:rPr lang="en-US" dirty="0"/>
              <a:t>=%d  name:",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[</a:t>
            </a:r>
            <a:r>
              <a:rPr lang="en-US" dirty="0" err="1"/>
              <a:t>test_id</a:t>
            </a:r>
            <a:r>
              <a:rPr lang="en-US" dirty="0"/>
              <a:t>] );</a:t>
            </a:r>
          </a:p>
          <a:p>
            <a:r>
              <a:rPr lang="en-US" dirty="0"/>
              <a:t>  case( </a:t>
            </a:r>
            <a:r>
              <a:rPr lang="en-US" dirty="0" err="1"/>
              <a:t>test_id</a:t>
            </a:r>
            <a:r>
              <a:rPr lang="en-US" dirty="0"/>
              <a:t> )</a:t>
            </a:r>
          </a:p>
          <a:p>
            <a:r>
              <a:rPr lang="en-US" dirty="0"/>
              <a:t>    0: begin</a:t>
            </a:r>
          </a:p>
          <a:p>
            <a:r>
              <a:rPr lang="en-US" dirty="0"/>
              <a:t>        </a:t>
            </a:r>
            <a:r>
              <a:rPr lang="en-US" i="1" dirty="0"/>
              <a:t>// some action for </a:t>
            </a:r>
            <a:r>
              <a:rPr lang="en-US" i="1" dirty="0" err="1"/>
              <a:t>test_id</a:t>
            </a:r>
            <a:r>
              <a:rPr lang="en-US" i="1" dirty="0"/>
              <a:t>==0</a:t>
            </a:r>
            <a:endParaRPr lang="en-US" dirty="0"/>
          </a:p>
          <a:p>
            <a:r>
              <a:rPr lang="en-US" dirty="0"/>
              <a:t>    end</a:t>
            </a:r>
          </a:p>
          <a:p>
            <a:r>
              <a:rPr lang="en-US" dirty="0"/>
              <a:t>    1: begin</a:t>
            </a:r>
          </a:p>
          <a:p>
            <a:r>
              <a:rPr lang="en-US" dirty="0"/>
              <a:t>        </a:t>
            </a:r>
            <a:r>
              <a:rPr lang="en-US" i="1" dirty="0"/>
              <a:t>// some action for </a:t>
            </a:r>
            <a:r>
              <a:rPr lang="en-US" i="1" dirty="0" err="1"/>
              <a:t>test_id</a:t>
            </a:r>
            <a:r>
              <a:rPr lang="en-US" i="1" dirty="0"/>
              <a:t>==1</a:t>
            </a:r>
            <a:endParaRPr lang="en-US" dirty="0"/>
          </a:p>
          <a:p>
            <a:r>
              <a:rPr lang="en-US" dirty="0"/>
              <a:t>    end</a:t>
            </a:r>
          </a:p>
          <a:p>
            <a:r>
              <a:rPr lang="en-US" dirty="0"/>
              <a:t>  </a:t>
            </a:r>
            <a:r>
              <a:rPr lang="en-US" dirty="0" err="1"/>
              <a:t>endcase</a:t>
            </a:r>
            <a:endParaRPr lang="en-US" dirty="0"/>
          </a:p>
          <a:p>
            <a:r>
              <a:rPr lang="en-US" dirty="0"/>
              <a:t>  if( 1==</a:t>
            </a:r>
            <a:r>
              <a:rPr lang="en-US" dirty="0" err="1"/>
              <a:t>test_id</a:t>
            </a:r>
            <a:r>
              <a:rPr lang="en-US" dirty="0"/>
              <a:t> )</a:t>
            </a:r>
          </a:p>
          <a:p>
            <a:r>
              <a:rPr lang="en-US" dirty="0"/>
              <a:t>    </a:t>
            </a:r>
            <a:r>
              <a:rPr lang="en-US" b="1" dirty="0" err="1"/>
              <a:t>test_finish</a:t>
            </a:r>
            <a:r>
              <a:rPr lang="en-US" dirty="0"/>
              <a:t>(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[</a:t>
            </a:r>
            <a:r>
              <a:rPr lang="en-US" dirty="0" err="1"/>
              <a:t>test_id</a:t>
            </a:r>
            <a:r>
              <a:rPr lang="en-US" dirty="0"/>
              <a:t>], 1 );</a:t>
            </a:r>
          </a:p>
          <a:p>
            <a:r>
              <a:rPr lang="en-US" dirty="0"/>
              <a:t>  else</a:t>
            </a:r>
          </a:p>
          <a:p>
            <a:r>
              <a:rPr lang="en-US" dirty="0"/>
              <a:t>    </a:t>
            </a:r>
            <a:r>
              <a:rPr lang="en-US" b="1" dirty="0" err="1"/>
              <a:t>test_finish</a:t>
            </a:r>
            <a:r>
              <a:rPr lang="en-US" dirty="0"/>
              <a:t>(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[</a:t>
            </a:r>
            <a:r>
              <a:rPr lang="en-US" dirty="0" err="1"/>
              <a:t>test_id</a:t>
            </a:r>
            <a:r>
              <a:rPr lang="en-US" dirty="0"/>
              <a:t>], 0 );</a:t>
            </a:r>
          </a:p>
          <a:p>
            <a:r>
              <a:rPr lang="en-US" dirty="0"/>
              <a:t>end</a:t>
            </a:r>
          </a:p>
          <a:p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168104" y="1511585"/>
            <a:ext cx="1440160" cy="1080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3974" y="1188419"/>
            <a:ext cx="400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зависимости от </a:t>
            </a:r>
            <a:r>
              <a:rPr lang="en-US" dirty="0" err="1" smtClean="0"/>
              <a:t>test_id</a:t>
            </a:r>
            <a:r>
              <a:rPr lang="en-US" dirty="0" smtClean="0"/>
              <a:t> </a:t>
            </a:r>
            <a:r>
              <a:rPr lang="ru-RU" dirty="0" smtClean="0"/>
              <a:t>можно </a:t>
            </a:r>
          </a:p>
          <a:p>
            <a:r>
              <a:rPr lang="ru-RU" dirty="0" smtClean="0"/>
              <a:t>сформировать параметры компонента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38641-4E57-4889-A886-EF2C92B59F91}" type="slidenum">
              <a:t>12</a:t>
            </a:fld>
            <a:r>
              <a:rPr lang="ru-RU" smtClean="0"/>
              <a:t> /</a:t>
            </a:r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Формирование </a:t>
            </a:r>
            <a:r>
              <a:rPr lang="ru-RU" sz="2800" dirty="0" smtClean="0"/>
              <a:t>результата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91840" y="1115541"/>
            <a:ext cx="8352928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task </a:t>
            </a:r>
            <a:r>
              <a:rPr lang="en-US" b="1" dirty="0" err="1"/>
              <a:t>test_finish</a:t>
            </a:r>
            <a:r>
              <a:rPr lang="en-US" dirty="0"/>
              <a:t>;</a:t>
            </a:r>
          </a:p>
          <a:p>
            <a:r>
              <a:rPr lang="en-US" dirty="0"/>
              <a:t>        input </a:t>
            </a:r>
            <a:r>
              <a:rPr lang="en-US" dirty="0" err="1"/>
              <a:t>int</a:t>
            </a:r>
            <a:r>
              <a:rPr lang="en-US" dirty="0"/>
              <a:t>   </a:t>
            </a:r>
            <a:r>
              <a:rPr lang="en-US" dirty="0" err="1"/>
              <a:t>test_id</a:t>
            </a:r>
            <a:r>
              <a:rPr lang="en-US" dirty="0"/>
              <a:t>;</a:t>
            </a:r>
          </a:p>
          <a:p>
            <a:r>
              <a:rPr lang="en-US" dirty="0"/>
              <a:t>        input string    </a:t>
            </a:r>
            <a:r>
              <a:rPr lang="en-US" dirty="0" err="1"/>
              <a:t>test_name</a:t>
            </a:r>
            <a:r>
              <a:rPr lang="en-US" dirty="0"/>
              <a:t>;</a:t>
            </a:r>
          </a:p>
          <a:p>
            <a:r>
              <a:rPr lang="en-US" dirty="0"/>
              <a:t>        input </a:t>
            </a:r>
            <a:r>
              <a:rPr lang="en-US" dirty="0" err="1"/>
              <a:t>int</a:t>
            </a:r>
            <a:r>
              <a:rPr lang="en-US" dirty="0"/>
              <a:t>       result;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    automatic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fd</a:t>
            </a:r>
            <a:r>
              <a:rPr lang="en-US" dirty="0"/>
              <a:t> = </a:t>
            </a:r>
            <a:r>
              <a:rPr lang="en-US" b="1" dirty="0"/>
              <a:t>$</a:t>
            </a:r>
            <a:r>
              <a:rPr lang="en-US" b="1" dirty="0" err="1"/>
              <a:t>fopen</a:t>
            </a:r>
            <a:r>
              <a:rPr lang="en-US" dirty="0"/>
              <a:t>( "global.txt", "a" );</a:t>
            </a:r>
          </a:p>
          <a:p>
            <a:r>
              <a:rPr lang="en-US" dirty="0"/>
              <a:t>    if( 1==result ) begin</a:t>
            </a:r>
          </a:p>
          <a:p>
            <a:r>
              <a:rPr lang="en-US" dirty="0"/>
              <a:t>        </a:t>
            </a:r>
            <a:r>
              <a:rPr lang="en-US" b="1" dirty="0"/>
              <a:t>$</a:t>
            </a:r>
            <a:r>
              <a:rPr lang="en-US" b="1" dirty="0" err="1"/>
              <a:t>fdisplay</a:t>
            </a:r>
            <a:r>
              <a:rPr lang="en-US" dirty="0"/>
              <a:t>( </a:t>
            </a:r>
            <a:r>
              <a:rPr lang="en-US" dirty="0" err="1"/>
              <a:t>fd</a:t>
            </a:r>
            <a:r>
              <a:rPr lang="en-US" dirty="0"/>
              <a:t>, "</a:t>
            </a:r>
            <a:r>
              <a:rPr lang="en-US" dirty="0" err="1"/>
              <a:t>test_id</a:t>
            </a:r>
            <a:r>
              <a:rPr lang="en-US" dirty="0"/>
              <a:t>=%-5d </a:t>
            </a:r>
            <a:r>
              <a:rPr lang="en-US" dirty="0" err="1"/>
              <a:t>test_name</a:t>
            </a:r>
            <a:r>
              <a:rPr lang="en-US" dirty="0"/>
              <a:t>: %15s         TEST_PASSED", 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 );</a:t>
            </a:r>
          </a:p>
          <a:p>
            <a:r>
              <a:rPr lang="en-US" dirty="0"/>
              <a:t>        </a:t>
            </a:r>
            <a:r>
              <a:rPr lang="en-US" b="1" dirty="0"/>
              <a:t>$display</a:t>
            </a:r>
            <a:r>
              <a:rPr lang="en-US" dirty="0"/>
              <a:t>(      "</a:t>
            </a:r>
            <a:r>
              <a:rPr lang="en-US" dirty="0" err="1"/>
              <a:t>test_id</a:t>
            </a:r>
            <a:r>
              <a:rPr lang="en-US" dirty="0"/>
              <a:t>=%-5d </a:t>
            </a:r>
            <a:r>
              <a:rPr lang="en-US" dirty="0" err="1"/>
              <a:t>test_name</a:t>
            </a:r>
            <a:r>
              <a:rPr lang="en-US" dirty="0"/>
              <a:t>: %15s         TEST_PASSED", 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 );</a:t>
            </a:r>
          </a:p>
          <a:p>
            <a:r>
              <a:rPr lang="en-US" dirty="0"/>
              <a:t>    end else begin</a:t>
            </a:r>
          </a:p>
          <a:p>
            <a:r>
              <a:rPr lang="en-US" dirty="0"/>
              <a:t>        </a:t>
            </a:r>
            <a:r>
              <a:rPr lang="en-US" b="1" dirty="0"/>
              <a:t>$</a:t>
            </a:r>
            <a:r>
              <a:rPr lang="en-US" b="1" dirty="0" err="1"/>
              <a:t>fdisplay</a:t>
            </a:r>
            <a:r>
              <a:rPr lang="en-US" dirty="0"/>
              <a:t>( </a:t>
            </a:r>
            <a:r>
              <a:rPr lang="en-US" dirty="0" err="1"/>
              <a:t>fd</a:t>
            </a:r>
            <a:r>
              <a:rPr lang="en-US" dirty="0"/>
              <a:t>, "</a:t>
            </a:r>
            <a:r>
              <a:rPr lang="en-US" dirty="0" err="1"/>
              <a:t>test_id</a:t>
            </a:r>
            <a:r>
              <a:rPr lang="en-US" dirty="0"/>
              <a:t>=%-5d </a:t>
            </a:r>
            <a:r>
              <a:rPr lang="en-US" dirty="0" err="1"/>
              <a:t>test_name</a:t>
            </a:r>
            <a:r>
              <a:rPr lang="en-US" dirty="0"/>
              <a:t>: %15s         TEST_FAILED *******", 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 );</a:t>
            </a:r>
          </a:p>
          <a:p>
            <a:r>
              <a:rPr lang="en-US" dirty="0"/>
              <a:t>        </a:t>
            </a:r>
            <a:r>
              <a:rPr lang="en-US" b="1" dirty="0"/>
              <a:t>$display</a:t>
            </a:r>
            <a:r>
              <a:rPr lang="en-US" dirty="0"/>
              <a:t>(      "</a:t>
            </a:r>
            <a:r>
              <a:rPr lang="en-US" dirty="0" err="1"/>
              <a:t>test_id</a:t>
            </a:r>
            <a:r>
              <a:rPr lang="en-US" dirty="0"/>
              <a:t>=%-5d </a:t>
            </a:r>
            <a:r>
              <a:rPr lang="en-US" dirty="0" err="1"/>
              <a:t>test_name</a:t>
            </a:r>
            <a:r>
              <a:rPr lang="en-US" dirty="0"/>
              <a:t>: %15s         TEST_FAILED *******", 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 );</a:t>
            </a:r>
          </a:p>
          <a:p>
            <a:r>
              <a:rPr lang="en-US" dirty="0"/>
              <a:t>    end</a:t>
            </a:r>
          </a:p>
          <a:p>
            <a:r>
              <a:rPr lang="en-US" dirty="0" smtClean="0"/>
              <a:t>    </a:t>
            </a:r>
            <a:r>
              <a:rPr lang="en-US" b="1" dirty="0"/>
              <a:t>$</a:t>
            </a:r>
            <a:r>
              <a:rPr lang="en-US" b="1" dirty="0" err="1" smtClean="0"/>
              <a:t>fclose</a:t>
            </a:r>
            <a:r>
              <a:rPr lang="en-US" dirty="0" smtClean="0"/>
              <a:t>( </a:t>
            </a:r>
            <a:r>
              <a:rPr lang="en-US" dirty="0" err="1" smtClean="0"/>
              <a:t>fd</a:t>
            </a:r>
            <a:r>
              <a:rPr lang="en-US" dirty="0" smtClean="0"/>
              <a:t> );</a:t>
            </a:r>
            <a:endParaRPr lang="en-US" dirty="0"/>
          </a:p>
          <a:p>
            <a:r>
              <a:rPr lang="en-US" dirty="0"/>
              <a:t>    </a:t>
            </a:r>
            <a:r>
              <a:rPr lang="en-US" b="1" dirty="0"/>
              <a:t>$finish</a:t>
            </a:r>
            <a:r>
              <a:rPr lang="en-US" dirty="0"/>
              <a:t>();</a:t>
            </a:r>
          </a:p>
          <a:p>
            <a:r>
              <a:rPr lang="en-US" dirty="0"/>
              <a:t>end </a:t>
            </a:r>
            <a:r>
              <a:rPr lang="en-US" dirty="0" err="1"/>
              <a:t>endtask</a:t>
            </a:r>
            <a:endParaRPr lang="en-US" dirty="0"/>
          </a:p>
          <a:p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176216" y="1691605"/>
            <a:ext cx="180020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4796" y="1362923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 для записи результата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083D3D-A4F8-446D-9818-508C11393C1E}" type="slidenum">
              <a:rPr smtClean="0"/>
              <a:t>13</a:t>
            </a:fld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Выполнение на Xilinx Vivado 2021.1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1296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/>
          </a:p>
          <a:p>
            <a:pPr lvl="0">
              <a:buNone/>
            </a:pPr>
            <a:r>
              <a:rPr lang="ru-RU" sz="2200"/>
              <a:t>Командные файлы:</a:t>
            </a:r>
          </a:p>
          <a:p>
            <a:pPr lvl="0"/>
            <a:r>
              <a:rPr lang="ru-RU" sz="2200"/>
              <a:t>compile.sh — компилирование файлов</a:t>
            </a:r>
          </a:p>
          <a:p>
            <a:pPr lvl="0"/>
            <a:r>
              <a:rPr lang="ru-RU" sz="2200"/>
              <a:t>elaborate_0.sh — сборка с test_id=0</a:t>
            </a:r>
          </a:p>
          <a:p>
            <a:pPr lvl="0"/>
            <a:r>
              <a:rPr lang="ru-RU" sz="2200"/>
              <a:t>elaborate_1.sh — сборка с test_id=1</a:t>
            </a:r>
          </a:p>
          <a:p>
            <a:pPr lvl="0"/>
            <a:r>
              <a:rPr lang="ru-RU" sz="2200"/>
              <a:t>...     - для каждого test_id нужен свой файл</a:t>
            </a:r>
          </a:p>
          <a:p>
            <a:pPr lvl="0"/>
            <a:r>
              <a:rPr lang="ru-RU" sz="2200"/>
              <a:t>c_run.sh — запуск в консольном режиме</a:t>
            </a:r>
          </a:p>
          <a:p>
            <a:pPr lvl="0"/>
            <a:r>
              <a:rPr lang="ru-RU" sz="2200"/>
              <a:t>g_run.sh — запуск в режиме GUI</a:t>
            </a:r>
          </a:p>
          <a:p>
            <a:pPr lvl="0"/>
            <a:r>
              <a:rPr lang="ru-RU" sz="2200"/>
              <a:t>cvr.sh — формирование отчёта CODE COVERAGE</a:t>
            </a:r>
          </a:p>
          <a:p>
            <a:pPr lvl="0"/>
            <a:r>
              <a:rPr lang="ru-RU" sz="2200"/>
              <a:t>all.sh — пакетное выполнение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F145AC-37E6-4D85-A551-8C69142520BE}" type="slidenum">
              <a:rPr/>
              <a:t>14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Представление результата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В результате выполнения группы тестов формируется файл global.txt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7920" y="3313439"/>
            <a:ext cx="8844480" cy="151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36E034-494D-4BCE-B877-A32E4B1A8933}" type="slidenum">
              <a:rPr/>
              <a:t>15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Запуск на EDA Playground:  edaplayground.com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1880" y="1080000"/>
            <a:ext cx="9438120" cy="5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36E034-494D-4BCE-B877-A32E4B1A8933}" type="slidenum">
              <a:rPr/>
              <a:t>16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Экспорт временных диаграмм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91840" y="1757420"/>
            <a:ext cx="2574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 begin</a:t>
            </a:r>
          </a:p>
          <a:p>
            <a:r>
              <a:rPr lang="en-US" dirty="0"/>
              <a:t>  </a:t>
            </a:r>
            <a:r>
              <a:rPr lang="en-US" b="1" dirty="0"/>
              <a:t>$</a:t>
            </a:r>
            <a:r>
              <a:rPr lang="en-US" b="1" dirty="0" err="1"/>
              <a:t>dumpfile</a:t>
            </a:r>
            <a:r>
              <a:rPr lang="en-US" dirty="0"/>
              <a:t>("</a:t>
            </a:r>
            <a:r>
              <a:rPr lang="en-US" dirty="0" err="1"/>
              <a:t>dump.vcd</a:t>
            </a:r>
            <a:r>
              <a:rPr lang="en-US" dirty="0"/>
              <a:t>");</a:t>
            </a:r>
          </a:p>
          <a:p>
            <a:r>
              <a:rPr lang="en-US" dirty="0"/>
              <a:t>  </a:t>
            </a:r>
            <a:r>
              <a:rPr lang="en-US" b="1" dirty="0"/>
              <a:t>$</a:t>
            </a:r>
            <a:r>
              <a:rPr lang="en-US" b="1" dirty="0" err="1" smtClean="0"/>
              <a:t>dumpvars</a:t>
            </a:r>
            <a:r>
              <a:rPr lang="en-US" dirty="0" smtClean="0"/>
              <a:t>(2);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83928" y="3834812"/>
            <a:ext cx="6458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GTKWave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://gtkwave.sourceforge.net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ru-RU" sz="28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306810" y="1412865"/>
            <a:ext cx="1728192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1183" y="1043533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Имя файла с диаграммой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20032" y="2504944"/>
            <a:ext cx="1635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64248" y="2320278"/>
            <a:ext cx="515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уровней для которого создаётся диаграмма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0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36E034-494D-4BCE-B877-A32E4B1A8933}" type="slidenum">
              <a:rPr/>
              <a:t>17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800" dirty="0" err="1" smtClean="0"/>
              <a:t>GTKWave</a:t>
            </a:r>
            <a:r>
              <a:rPr lang="en-US" sz="2800" dirty="0" smtClean="0"/>
              <a:t> – </a:t>
            </a:r>
            <a:r>
              <a:rPr lang="ru-RU" sz="2800" dirty="0" smtClean="0"/>
              <a:t>просмотр временных диаграмм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1043533"/>
            <a:ext cx="8762504" cy="56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0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BDB829-F4F6-4E37-93DB-A0D528528694}" type="slidenum">
              <a:rPr/>
              <a:t>18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Шаблон   </a:t>
            </a:r>
            <a:r>
              <a:rPr lang="ru-RU" sz="2800" dirty="0" smtClean="0"/>
              <a:t>chip-expo-2021-template-2</a:t>
            </a:r>
            <a:r>
              <a:rPr lang="en-US" sz="2800" dirty="0" smtClean="0"/>
              <a:t>-</a:t>
            </a:r>
            <a:r>
              <a:rPr lang="en-US" sz="2800" dirty="0" err="1" smtClean="0"/>
              <a:t>plusarg</a:t>
            </a:r>
            <a:endParaRPr lang="ru-RU" sz="2800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6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Передача test_id через параметр модуля для некоторых систем требует перекомпиляции проекта.  Это может занимать много времени.</a:t>
            </a:r>
          </a:p>
          <a:p>
            <a:pPr lvl="0">
              <a:buNone/>
            </a:pPr>
            <a:r>
              <a:rPr lang="ru-RU" sz="2200"/>
              <a:t>Существует возможность передать test_id через функцию </a:t>
            </a:r>
            <a:r>
              <a:rPr lang="ru-RU" sz="2200" b="1"/>
              <a:t>$value$plusargs()</a:t>
            </a:r>
          </a:p>
          <a:p>
            <a:pPr lvl="0">
              <a:buNone/>
            </a:pPr>
            <a:endParaRPr lang="ru-RU" sz="2200"/>
          </a:p>
          <a:p>
            <a:pPr lvl="0">
              <a:buNone/>
            </a:pPr>
            <a:r>
              <a:rPr lang="ru-RU" sz="2200"/>
              <a:t>Отличия:</a:t>
            </a:r>
          </a:p>
          <a:p>
            <a:pPr lvl="0"/>
            <a:r>
              <a:rPr lang="ru-RU" sz="2200"/>
              <a:t>Нельзя формировать параметры в зависимости от test_id</a:t>
            </a:r>
          </a:p>
          <a:p>
            <a:pPr lvl="0"/>
            <a:r>
              <a:rPr lang="ru-RU" sz="2200"/>
              <a:t>Не требуется перекомпиляция проекта</a:t>
            </a:r>
          </a:p>
          <a:p>
            <a:pPr lvl="0"/>
            <a:r>
              <a:rPr lang="ru-RU" sz="2200"/>
              <a:t>Другие командные файлы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85726C-6328-4882-8922-8C89AEB6E556}" type="slidenum">
              <a:rPr/>
              <a:t>19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Передача test_id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6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Xilinx Vivado:     --</a:t>
            </a:r>
            <a:r>
              <a:rPr lang="ru-RU" sz="2200" b="1"/>
              <a:t>testplusarg</a:t>
            </a:r>
            <a:r>
              <a:rPr lang="ru-RU" sz="2200"/>
              <a:t> test_id=1</a:t>
            </a:r>
          </a:p>
          <a:p>
            <a:pPr lvl="0">
              <a:buNone/>
            </a:pPr>
            <a:r>
              <a:rPr lang="ru-RU" sz="2200"/>
              <a:t>Mentor Questa:   +test_id=1</a:t>
            </a:r>
          </a:p>
          <a:p>
            <a:pPr lvl="0">
              <a:buNone/>
            </a:pPr>
            <a:endParaRPr lang="ru-RU" sz="2200"/>
          </a:p>
        </p:txBody>
      </p:sp>
      <p:sp>
        <p:nvSpPr>
          <p:cNvPr id="5" name="TextBox 4"/>
          <p:cNvSpPr txBox="1"/>
          <p:nvPr/>
        </p:nvSpPr>
        <p:spPr>
          <a:xfrm>
            <a:off x="2304008" y="2771725"/>
            <a:ext cx="508209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    automatic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args</a:t>
            </a:r>
            <a:r>
              <a:rPr lang="en-US" dirty="0"/>
              <a:t>=-1;</a:t>
            </a:r>
          </a:p>
          <a:p>
            <a:r>
              <a:rPr lang="en-US" dirty="0"/>
              <a:t>   </a:t>
            </a:r>
          </a:p>
          <a:p>
            <a:r>
              <a:rPr lang="en-US" dirty="0"/>
              <a:t>    if( </a:t>
            </a:r>
            <a:r>
              <a:rPr lang="en-US" b="1" dirty="0"/>
              <a:t>$</a:t>
            </a:r>
            <a:r>
              <a:rPr lang="en-US" b="1" dirty="0" err="1"/>
              <a:t>value$plusargs</a:t>
            </a:r>
            <a:r>
              <a:rPr lang="en-US" dirty="0"/>
              <a:t>( "</a:t>
            </a:r>
            <a:r>
              <a:rPr lang="en-US" dirty="0" err="1"/>
              <a:t>test_id</a:t>
            </a:r>
            <a:r>
              <a:rPr lang="en-US" dirty="0"/>
              <a:t>=%0d", </a:t>
            </a:r>
            <a:r>
              <a:rPr lang="en-US" dirty="0" err="1"/>
              <a:t>args</a:t>
            </a:r>
            <a:r>
              <a:rPr lang="en-US" dirty="0"/>
              <a:t> )) begin</a:t>
            </a:r>
          </a:p>
          <a:p>
            <a:r>
              <a:rPr lang="en-US" dirty="0"/>
              <a:t>        if( </a:t>
            </a:r>
            <a:r>
              <a:rPr lang="en-US" dirty="0" err="1"/>
              <a:t>args</a:t>
            </a:r>
            <a:r>
              <a:rPr lang="en-US" dirty="0"/>
              <a:t>&gt;=0 &amp;&amp; </a:t>
            </a:r>
            <a:r>
              <a:rPr lang="en-US" dirty="0" err="1"/>
              <a:t>args</a:t>
            </a:r>
            <a:r>
              <a:rPr lang="en-US" dirty="0"/>
              <a:t>&lt;4 )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 = </a:t>
            </a:r>
            <a:r>
              <a:rPr lang="en-US" dirty="0" err="1"/>
              <a:t>args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/>
              <a:t>$display</a:t>
            </a:r>
            <a:r>
              <a:rPr lang="en-US" dirty="0"/>
              <a:t>( "</a:t>
            </a:r>
            <a:r>
              <a:rPr lang="en-US" dirty="0" err="1"/>
              <a:t>args</a:t>
            </a:r>
            <a:r>
              <a:rPr lang="en-US" dirty="0"/>
              <a:t>=%d  </a:t>
            </a:r>
            <a:r>
              <a:rPr lang="en-US" dirty="0" err="1"/>
              <a:t>test_id</a:t>
            </a:r>
            <a:r>
              <a:rPr lang="en-US" dirty="0"/>
              <a:t>=%d", </a:t>
            </a:r>
            <a:r>
              <a:rPr lang="en-US" dirty="0" err="1"/>
              <a:t>args</a:t>
            </a:r>
            <a:r>
              <a:rPr lang="en-US" dirty="0"/>
              <a:t>, </a:t>
            </a:r>
            <a:r>
              <a:rPr lang="en-US" dirty="0" err="1"/>
              <a:t>test_id</a:t>
            </a:r>
            <a:r>
              <a:rPr lang="en-US" dirty="0"/>
              <a:t>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end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432000" y="1296000"/>
            <a:ext cx="5689800" cy="43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 rot="45600">
            <a:off x="6090719" y="1319195"/>
            <a:ext cx="3526560" cy="43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Структура стенда тестирования</a:t>
            </a:r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508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/>
          </a:p>
          <a:p>
            <a:pPr lvl="0"/>
            <a:r>
              <a:rPr lang="ru-RU" sz="2200"/>
              <a:t>Драйвер — преобразует транзакции в сигналы</a:t>
            </a:r>
          </a:p>
          <a:p>
            <a:pPr lvl="0"/>
            <a:r>
              <a:rPr lang="ru-RU" sz="2200"/>
              <a:t>Монитор — сравнивает ответ с ожидаемым значением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885400" y="1872000"/>
            <a:ext cx="244548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драйвера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880000" y="3096000"/>
            <a:ext cx="244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монитора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5688000" y="1655999"/>
            <a:ext cx="1368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8243999" y="1655999"/>
            <a:ext cx="1655999" cy="23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памяти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5688000" y="3024000"/>
            <a:ext cx="1404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Монитор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531139" y="1857252"/>
            <a:ext cx="2060901" cy="32400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12" name="Прямая соединительная линия 11"/>
          <p:cNvSpPr/>
          <p:nvPr/>
        </p:nvSpPr>
        <p:spPr>
          <a:xfrm>
            <a:off x="7056000" y="2160000"/>
            <a:ext cx="1187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рямая соединительная линия 12"/>
          <p:cNvSpPr/>
          <p:nvPr/>
        </p:nvSpPr>
        <p:spPr>
          <a:xfrm flipH="1">
            <a:off x="7092000" y="3528000"/>
            <a:ext cx="1151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000" y="1368000"/>
            <a:ext cx="936000" cy="681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ADR,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WR, 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43999" y="2880000"/>
            <a:ext cx="936000" cy="48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RVALID</a:t>
            </a:r>
          </a:p>
        </p:txBody>
      </p:sp>
      <p:sp>
        <p:nvSpPr>
          <p:cNvPr id="16" name="Прямая соединительная линия 15"/>
          <p:cNvSpPr/>
          <p:nvPr/>
        </p:nvSpPr>
        <p:spPr>
          <a:xfrm>
            <a:off x="5330880" y="2160000"/>
            <a:ext cx="35712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472000" y="432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8" name="Прямая соединительная линия 17"/>
          <p:cNvSpPr/>
          <p:nvPr/>
        </p:nvSpPr>
        <p:spPr>
          <a:xfrm>
            <a:off x="6408000" y="3960000"/>
            <a:ext cx="0" cy="3600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Прямая соединительная линия 18"/>
          <p:cNvSpPr/>
          <p:nvPr/>
        </p:nvSpPr>
        <p:spPr>
          <a:xfrm>
            <a:off x="5328000" y="3456000"/>
            <a:ext cx="360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Прямая соединительная линия 19"/>
          <p:cNvSpPr/>
          <p:nvPr/>
        </p:nvSpPr>
        <p:spPr>
          <a:xfrm>
            <a:off x="2592000" y="2160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рямая соединительная линия 20"/>
          <p:cNvSpPr/>
          <p:nvPr/>
        </p:nvSpPr>
        <p:spPr>
          <a:xfrm>
            <a:off x="2592000" y="3528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7920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3" name="Полилиния 22"/>
          <p:cNvSpPr/>
          <p:nvPr/>
        </p:nvSpPr>
        <p:spPr>
          <a:xfrm>
            <a:off x="3384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3A55C-8789-4E55-A135-CCB2AC032898}" type="slidenum">
              <a:rPr/>
              <a:t>20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Шаблоны  тестирования</a:t>
            </a:r>
            <a:endParaRPr lang="ru-RU" sz="2800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6000" y="1303199"/>
            <a:ext cx="8640000" cy="3628765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z="2400" dirty="0" smtClean="0"/>
              <a:t>chip-expo-2021-template-1-</a:t>
            </a:r>
            <a:r>
              <a:rPr lang="en-US" sz="2400" dirty="0" err="1" smtClean="0"/>
              <a:t>param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</a:p>
          <a:p>
            <a:pPr lvl="0"/>
            <a:r>
              <a:rPr lang="ru-RU" sz="2400" dirty="0" smtClean="0"/>
              <a:t>chip-expo-2021-template-</a:t>
            </a:r>
            <a:r>
              <a:rPr lang="en-US" sz="2400" dirty="0" smtClean="0"/>
              <a:t>2-plusarg</a:t>
            </a:r>
            <a:r>
              <a:rPr lang="ru-RU" sz="2400" dirty="0" smtClean="0"/>
              <a:t> </a:t>
            </a:r>
          </a:p>
          <a:p>
            <a:pPr lvl="0"/>
            <a:r>
              <a:rPr lang="ru-RU" sz="2400" dirty="0" smtClean="0"/>
              <a:t>chip-expo-2021-template-3</a:t>
            </a:r>
            <a:r>
              <a:rPr lang="en-US" sz="2400" dirty="0" smtClean="0"/>
              <a:t>-</a:t>
            </a:r>
            <a:r>
              <a:rPr lang="en-US" sz="2400" dirty="0" err="1" smtClean="0"/>
              <a:t>axi_stream</a:t>
            </a:r>
            <a:r>
              <a:rPr lang="ru-RU" sz="2400" dirty="0" smtClean="0"/>
              <a:t> </a:t>
            </a:r>
          </a:p>
          <a:p>
            <a:pPr lvl="0"/>
            <a:r>
              <a:rPr lang="ru-RU" sz="2400" dirty="0" smtClean="0"/>
              <a:t>chip-expo-2021-template-</a:t>
            </a:r>
            <a:r>
              <a:rPr lang="en-US" sz="2400" dirty="0" smtClean="0"/>
              <a:t>4-fifo</a:t>
            </a:r>
            <a:r>
              <a:rPr lang="ru-RU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3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3A55C-8789-4E55-A135-CCB2AC032898}" type="slidenum">
              <a:rPr/>
              <a:t>21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Шаблон   </a:t>
            </a:r>
            <a:r>
              <a:rPr lang="ru-RU" sz="2800" dirty="0" smtClean="0"/>
              <a:t>chip-expo-2021-template-3</a:t>
            </a:r>
            <a:r>
              <a:rPr lang="en-US" sz="2800" dirty="0" smtClean="0"/>
              <a:t>-</a:t>
            </a:r>
            <a:r>
              <a:rPr lang="en-US" sz="2800" dirty="0" err="1" smtClean="0"/>
              <a:t>axi_stream</a:t>
            </a:r>
            <a:endParaRPr lang="ru-RU" sz="2800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6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 dirty="0"/>
              <a:t>Основные свойства:</a:t>
            </a:r>
          </a:p>
          <a:p>
            <a:pPr lvl="0"/>
            <a:r>
              <a:rPr lang="ru-RU" sz="2200" dirty="0"/>
              <a:t>Компонент с шинами AXI </a:t>
            </a:r>
            <a:r>
              <a:rPr lang="ru-RU" sz="2200" dirty="0" err="1"/>
              <a:t>Stream</a:t>
            </a:r>
            <a:endParaRPr lang="ru-RU" sz="2200" dirty="0"/>
          </a:p>
          <a:p>
            <a:pPr lvl="0"/>
            <a:r>
              <a:rPr lang="ru-RU" sz="2200" dirty="0"/>
              <a:t>Тесты </a:t>
            </a:r>
            <a:r>
              <a:rPr lang="ru-RU" sz="2200" dirty="0" err="1"/>
              <a:t>direct</a:t>
            </a:r>
            <a:r>
              <a:rPr lang="ru-RU" sz="2200" dirty="0"/>
              <a:t> и </a:t>
            </a:r>
            <a:r>
              <a:rPr lang="ru-RU" sz="2200" dirty="0" err="1"/>
              <a:t>randomize</a:t>
            </a:r>
            <a:endParaRPr lang="ru-RU" sz="2200" dirty="0"/>
          </a:p>
          <a:p>
            <a:pPr lvl="0"/>
            <a:r>
              <a:rPr lang="ru-RU" sz="2200" dirty="0"/>
              <a:t>Драйвер и монитор</a:t>
            </a:r>
          </a:p>
          <a:p>
            <a:pPr lvl="0"/>
            <a:r>
              <a:rPr lang="ru-RU" sz="2200" dirty="0"/>
              <a:t>Очередь для передачи ожидаемых </a:t>
            </a:r>
            <a:r>
              <a:rPr lang="ru-RU" sz="2200" dirty="0" smtClean="0"/>
              <a:t>значений</a:t>
            </a:r>
            <a:endParaRPr lang="en-US" sz="2200" dirty="0" smtClean="0"/>
          </a:p>
          <a:p>
            <a:pPr lvl="0"/>
            <a:r>
              <a:rPr lang="ru-RU" sz="2200" dirty="0" smtClean="0"/>
              <a:t>Покрытие </a:t>
            </a:r>
            <a:r>
              <a:rPr lang="en-US" sz="2200" dirty="0" smtClean="0"/>
              <a:t>CODE COVERAGE</a:t>
            </a:r>
            <a:endParaRPr lang="ru-RU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22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432000" y="1115541"/>
            <a:ext cx="5689800" cy="45724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 rot="45600">
            <a:off x="6092068" y="1115760"/>
            <a:ext cx="3526560" cy="459508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Структура </a:t>
            </a:r>
            <a:r>
              <a:rPr lang="ru-RU" sz="2800" dirty="0" smtClean="0"/>
              <a:t>chip-expo-2021-template-3</a:t>
            </a:r>
            <a:r>
              <a:rPr lang="en-US" sz="2800" dirty="0" smtClean="0"/>
              <a:t>-</a:t>
            </a:r>
            <a:r>
              <a:rPr lang="en-US" sz="2800" dirty="0" err="1" smtClean="0"/>
              <a:t>axi_stream</a:t>
            </a:r>
            <a:endParaRPr lang="ru-RU" sz="2800" dirty="0"/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508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 dirty="0"/>
          </a:p>
          <a:p>
            <a:pPr lvl="0"/>
            <a:r>
              <a:rPr lang="en-US" sz="2200" dirty="0" smtClean="0"/>
              <a:t>write() </a:t>
            </a:r>
            <a:r>
              <a:rPr lang="ru-RU" sz="2200" dirty="0" smtClean="0"/>
              <a:t>— формирует операцию передачи данных</a:t>
            </a:r>
            <a:endParaRPr lang="ru-RU" sz="2200" dirty="0"/>
          </a:p>
          <a:p>
            <a:pPr lvl="0"/>
            <a:r>
              <a:rPr lang="en-US" sz="2200" dirty="0" err="1" smtClean="0"/>
              <a:t>set_outready_cnt</a:t>
            </a:r>
            <a:r>
              <a:rPr lang="en-US" sz="2200" dirty="0" smtClean="0"/>
              <a:t>()</a:t>
            </a:r>
            <a:r>
              <a:rPr lang="ru-RU" sz="2200" dirty="0" smtClean="0"/>
              <a:t> </a:t>
            </a:r>
            <a:r>
              <a:rPr lang="ru-RU" sz="2200" dirty="0"/>
              <a:t>— </a:t>
            </a:r>
            <a:r>
              <a:rPr lang="ru-RU" sz="2200" dirty="0" smtClean="0"/>
              <a:t>управляет сигналом </a:t>
            </a:r>
            <a:r>
              <a:rPr lang="en-US" sz="2200" dirty="0" err="1" smtClean="0"/>
              <a:t>out_tready</a:t>
            </a:r>
            <a:endParaRPr lang="en-US" sz="2200" dirty="0" smtClean="0"/>
          </a:p>
          <a:p>
            <a:pPr lvl="0"/>
            <a:r>
              <a:rPr lang="en-US" sz="2200" dirty="0" smtClean="0"/>
              <a:t>DUT– </a:t>
            </a:r>
            <a:r>
              <a:rPr lang="ru-RU" sz="2200" dirty="0" smtClean="0"/>
              <a:t>Компонент с классом </a:t>
            </a:r>
            <a:r>
              <a:rPr lang="en-US" sz="2200" dirty="0" smtClean="0"/>
              <a:t>CODE COVERAGE</a:t>
            </a:r>
            <a:endParaRPr lang="ru-RU" sz="2200" dirty="0"/>
          </a:p>
        </p:txBody>
      </p:sp>
      <p:sp>
        <p:nvSpPr>
          <p:cNvPr id="6" name="Полилиния 5"/>
          <p:cNvSpPr/>
          <p:nvPr/>
        </p:nvSpPr>
        <p:spPr>
          <a:xfrm>
            <a:off x="3456136" y="2571720"/>
            <a:ext cx="1578848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</a:t>
            </a:r>
            <a:endParaRPr lang="ru-RU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данных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Полилиния 7"/>
          <p:cNvSpPr/>
          <p:nvPr/>
        </p:nvSpPr>
        <p:spPr>
          <a:xfrm>
            <a:off x="5688000" y="1403573"/>
            <a:ext cx="1368000" cy="9359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latin typeface="Liberation Sans" pitchFamily="18"/>
                <a:ea typeface="Microsoft YaHei" pitchFamily="2"/>
                <a:cs typeface="Mangal" pitchFamily="2"/>
              </a:rPr>
              <a:t>in_tdata</a:t>
            </a:r>
            <a:endParaRPr lang="en-US" dirty="0" smtClean="0"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in_tvalid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8243999" y="1655999"/>
            <a:ext cx="1655999" cy="28439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dirty="0" smtClean="0">
                <a:latin typeface="Liberation Sans" pitchFamily="18"/>
                <a:ea typeface="Microsoft YaHei" pitchFamily="2"/>
                <a:cs typeface="Mangal" pitchFamily="2"/>
              </a:rPr>
              <a:t>с шинами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AXI Stream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5688000" y="3347788"/>
            <a:ext cx="1368000" cy="6122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Монитор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849180" y="1529869"/>
            <a:ext cx="2088360" cy="21236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</a:t>
            </a: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()</a:t>
            </a: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latin typeface="Liberation Sans" pitchFamily="18"/>
                <a:ea typeface="Microsoft YaHei" pitchFamily="2"/>
                <a:cs typeface="Mangal" pitchFamily="2"/>
              </a:rPr>
              <a:t>set_outready_cnt</a:t>
            </a:r>
            <a:r>
              <a:rPr lang="en-US" dirty="0" smtClean="0">
                <a:latin typeface="Liberation Sans" pitchFamily="18"/>
                <a:ea typeface="Microsoft YaHei" pitchFamily="2"/>
                <a:cs typeface="Mangal" pitchFamily="2"/>
              </a:rPr>
              <a:t>()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рямая соединительная линия 11"/>
          <p:cNvSpPr/>
          <p:nvPr/>
        </p:nvSpPr>
        <p:spPr>
          <a:xfrm>
            <a:off x="7056000" y="2160000"/>
            <a:ext cx="1187999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рямая соединительная линия 12"/>
          <p:cNvSpPr/>
          <p:nvPr/>
        </p:nvSpPr>
        <p:spPr>
          <a:xfrm flipH="1">
            <a:off x="7055999" y="3779837"/>
            <a:ext cx="1187999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8931" y="1620187"/>
            <a:ext cx="1054241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latin typeface="Liberation Sans" pitchFamily="18"/>
                <a:ea typeface="Microsoft YaHei" pitchFamily="2"/>
                <a:cs typeface="Mangal" pitchFamily="2"/>
              </a:rPr>
              <a:t>AXI Stream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input</a:t>
            </a:r>
            <a:endParaRPr lang="ru-RU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9758" y="3816188"/>
            <a:ext cx="1054241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AXI Stream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latin typeface="Liberation Sans" pitchFamily="18"/>
                <a:ea typeface="Microsoft YaHei" pitchFamily="2"/>
                <a:cs typeface="Mangal" pitchFamily="2"/>
              </a:rPr>
              <a:t>output</a:t>
            </a:r>
            <a:endParaRPr lang="ru-RU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84553" y="432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8" name="Прямая соединительная линия 17"/>
          <p:cNvSpPr/>
          <p:nvPr/>
        </p:nvSpPr>
        <p:spPr>
          <a:xfrm>
            <a:off x="6229249" y="3960000"/>
            <a:ext cx="0" cy="360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Прямая соединительная линия 19"/>
          <p:cNvSpPr/>
          <p:nvPr/>
        </p:nvSpPr>
        <p:spPr>
          <a:xfrm>
            <a:off x="2968106" y="1871538"/>
            <a:ext cx="273592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7920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3" name="Полилиния 22"/>
          <p:cNvSpPr/>
          <p:nvPr/>
        </p:nvSpPr>
        <p:spPr>
          <a:xfrm>
            <a:off x="3384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5034984" y="2160000"/>
            <a:ext cx="643912" cy="5397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034984" y="3024000"/>
            <a:ext cx="653016" cy="432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олилиния 28"/>
          <p:cNvSpPr/>
          <p:nvPr/>
        </p:nvSpPr>
        <p:spPr>
          <a:xfrm>
            <a:off x="5678896" y="2556188"/>
            <a:ext cx="1368000" cy="7199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latin typeface="Liberation Sans" pitchFamily="18"/>
                <a:ea typeface="Microsoft YaHei" pitchFamily="2"/>
                <a:cs typeface="Mangal" pitchFamily="2"/>
              </a:rPr>
              <a:t>out_tready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112320" y="2123999"/>
            <a:ext cx="591706" cy="4677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7066412" y="3456001"/>
            <a:ext cx="1167172" cy="35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29" idx="1"/>
          </p:cNvCxnSpPr>
          <p:nvPr/>
        </p:nvCxnSpPr>
        <p:spPr>
          <a:xfrm>
            <a:off x="7046896" y="2916141"/>
            <a:ext cx="225664" cy="54021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94467" y="3050442"/>
            <a:ext cx="949532" cy="2973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err="1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out_tready</a:t>
            </a:r>
            <a:endParaRPr lang="ru-RU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2968106" y="2123999"/>
            <a:ext cx="21442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8928744" y="3779837"/>
            <a:ext cx="971254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150887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23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Формирование теста </a:t>
            </a:r>
            <a:r>
              <a:rPr lang="en-US" sz="2800" dirty="0" smtClean="0"/>
              <a:t>direct</a:t>
            </a:r>
            <a:endParaRPr lang="ru-RU" sz="2800" dirty="0"/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508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 dirty="0"/>
          </a:p>
          <a:p>
            <a:pPr lvl="0"/>
            <a:r>
              <a:rPr lang="en-US" sz="2200" dirty="0" smtClean="0"/>
              <a:t>write() </a:t>
            </a:r>
            <a:r>
              <a:rPr lang="ru-RU" sz="2200" dirty="0" smtClean="0"/>
              <a:t>— формирует операцию передачи данных</a:t>
            </a:r>
            <a:endParaRPr lang="ru-RU" sz="2200" dirty="0"/>
          </a:p>
          <a:p>
            <a:pPr lvl="0"/>
            <a:r>
              <a:rPr lang="en-US" sz="2200" dirty="0" err="1" smtClean="0"/>
              <a:t>set_outready_cnt</a:t>
            </a:r>
            <a:r>
              <a:rPr lang="en-US" sz="2200" dirty="0" smtClean="0"/>
              <a:t>()</a:t>
            </a:r>
            <a:r>
              <a:rPr lang="ru-RU" sz="2200" dirty="0" smtClean="0"/>
              <a:t> </a:t>
            </a:r>
            <a:r>
              <a:rPr lang="ru-RU" sz="2200" dirty="0"/>
              <a:t>— </a:t>
            </a:r>
            <a:r>
              <a:rPr lang="ru-RU" sz="2200" dirty="0" smtClean="0"/>
              <a:t>управляет сигналом </a:t>
            </a:r>
            <a:r>
              <a:rPr lang="en-US" sz="2200" dirty="0" err="1" smtClean="0"/>
              <a:t>out_tre</a:t>
            </a:r>
            <a:endParaRPr lang="en-US" sz="2200" dirty="0" smtClean="0"/>
          </a:p>
          <a:p>
            <a:pPr lvl="0"/>
            <a:r>
              <a:rPr lang="en-US" sz="2200" dirty="0" smtClean="0"/>
              <a:t>DUT– </a:t>
            </a:r>
            <a:r>
              <a:rPr lang="ru-RU" sz="2200" dirty="0" err="1" smtClean="0"/>
              <a:t>Компонет</a:t>
            </a:r>
            <a:r>
              <a:rPr lang="ru-RU" sz="2200" dirty="0" smtClean="0"/>
              <a:t> с классом </a:t>
            </a:r>
            <a:r>
              <a:rPr lang="en-US" sz="2200" dirty="0" smtClean="0"/>
              <a:t>CODE COVERAGE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791840" y="1187549"/>
            <a:ext cx="439248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case( </a:t>
            </a:r>
            <a:r>
              <a:rPr lang="en-US" dirty="0" err="1"/>
              <a:t>test_id</a:t>
            </a:r>
            <a:r>
              <a:rPr lang="en-US" dirty="0"/>
              <a:t> )</a:t>
            </a:r>
          </a:p>
          <a:p>
            <a:r>
              <a:rPr lang="en-US" dirty="0"/>
              <a:t>        0: begin</a:t>
            </a:r>
          </a:p>
          <a:p>
            <a:r>
              <a:rPr lang="en-US" dirty="0"/>
              <a:t>            </a:t>
            </a:r>
            <a:r>
              <a:rPr lang="en-US" i="1" dirty="0"/>
              <a:t>// some action for </a:t>
            </a:r>
            <a:r>
              <a:rPr lang="en-US" i="1" dirty="0" err="1"/>
              <a:t>test_id</a:t>
            </a:r>
            <a:r>
              <a:rPr lang="en-US" i="1" dirty="0"/>
              <a:t>==0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#500;</a:t>
            </a:r>
          </a:p>
          <a:p>
            <a:r>
              <a:rPr lang="en-US" dirty="0"/>
              <a:t>               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"ABCDE", 0 );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"FGHIJ", 2 );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"KLMON", 0 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                </a:t>
            </a:r>
            <a:r>
              <a:rPr lang="en-US" b="1" dirty="0" err="1"/>
              <a:t>set_outready_cnt</a:t>
            </a:r>
            <a:r>
              <a:rPr lang="en-US" dirty="0"/>
              <a:t>(4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"PQRST", 0 );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"UVWXY", 0 );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</a:t>
            </a:r>
            <a:r>
              <a:rPr lang="en-US" dirty="0" err="1"/>
              <a:t>Zabcd</a:t>
            </a:r>
            <a:r>
              <a:rPr lang="en-US" dirty="0"/>
              <a:t>", 0 );</a:t>
            </a:r>
          </a:p>
          <a:p>
            <a:r>
              <a:rPr lang="en-US" dirty="0"/>
              <a:t>                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4001963" y="2051645"/>
            <a:ext cx="1728192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3816176" y="2051645"/>
            <a:ext cx="1913980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6336" y="1682313"/>
            <a:ext cx="396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тактов до следующей операции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744168" y="3923853"/>
            <a:ext cx="1800200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00352" y="3554521"/>
            <a:ext cx="288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тактов </a:t>
            </a:r>
            <a:r>
              <a:rPr lang="en-US" dirty="0" smtClean="0"/>
              <a:t> </a:t>
            </a:r>
            <a:r>
              <a:rPr lang="en-US" dirty="0" err="1" smtClean="0"/>
              <a:t>out_tready</a:t>
            </a:r>
            <a:r>
              <a:rPr lang="en-US" dirty="0" smtClean="0"/>
              <a:t>=0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44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Драйвер   </a:t>
            </a:r>
            <a:r>
              <a:rPr lang="en-US" sz="2800" dirty="0" err="1" smtClean="0"/>
              <a:t>in_tdata</a:t>
            </a:r>
            <a:r>
              <a:rPr lang="en-US" sz="2800" dirty="0" smtClean="0"/>
              <a:t>, </a:t>
            </a:r>
            <a:r>
              <a:rPr lang="en-US" sz="2800" dirty="0" err="1" smtClean="0"/>
              <a:t>in_tvalid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9832" y="971525"/>
            <a:ext cx="5832648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task</a:t>
            </a:r>
            <a:r>
              <a:rPr lang="en-US" dirty="0"/>
              <a:t> </a:t>
            </a:r>
            <a:r>
              <a:rPr lang="en-US" b="1" dirty="0" err="1"/>
              <a:t>write_data</a:t>
            </a:r>
            <a:r>
              <a:rPr lang="en-US" dirty="0"/>
              <a:t>;</a:t>
            </a:r>
          </a:p>
          <a:p>
            <a:r>
              <a:rPr lang="en-US" dirty="0"/>
              <a:t>    input logic [nb-1:0]    data;</a:t>
            </a:r>
          </a:p>
          <a:p>
            <a:r>
              <a:rPr lang="en-US" dirty="0"/>
              <a:t>    input </a:t>
            </a:r>
            <a:r>
              <a:rPr lang="en-US" dirty="0" err="1"/>
              <a:t>int</a:t>
            </a:r>
            <a:r>
              <a:rPr lang="en-US" dirty="0"/>
              <a:t>               </a:t>
            </a:r>
            <a:r>
              <a:rPr lang="ru-RU" dirty="0" smtClean="0"/>
              <a:t>        </a:t>
            </a:r>
            <a:r>
              <a:rPr lang="en-US" dirty="0" smtClean="0"/>
              <a:t>pause</a:t>
            </a:r>
            <a:r>
              <a:rPr lang="en-US" dirty="0"/>
              <a:t>; </a:t>
            </a:r>
            <a:r>
              <a:rPr lang="ru-RU" dirty="0" smtClean="0"/>
              <a:t>  </a:t>
            </a:r>
            <a:r>
              <a:rPr lang="en-US" dirty="0"/>
              <a:t> </a:t>
            </a:r>
            <a:r>
              <a:rPr lang="en-US" i="1" dirty="0"/>
              <a:t>// 0 - </a:t>
            </a:r>
            <a:r>
              <a:rPr lang="en-US" i="1" dirty="0" err="1"/>
              <a:t>tvalid</a:t>
            </a:r>
            <a:r>
              <a:rPr lang="en-US" i="1" dirty="0"/>
              <a:t> still high</a:t>
            </a:r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/>
              <a:t>      </a:t>
            </a:r>
            <a:r>
              <a:rPr lang="en-US" dirty="0" err="1"/>
              <a:t>in_tdata</a:t>
            </a:r>
            <a:r>
              <a:rPr lang="en-US" dirty="0"/>
              <a:t>  &lt;= #1 data;</a:t>
            </a:r>
          </a:p>
          <a:p>
            <a:r>
              <a:rPr lang="en-US" dirty="0"/>
              <a:t>      </a:t>
            </a:r>
            <a:r>
              <a:rPr lang="en-US" dirty="0" err="1"/>
              <a:t>in_tvalid</a:t>
            </a:r>
            <a:r>
              <a:rPr lang="en-US" dirty="0"/>
              <a:t> &lt;= #1 '1;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for( </a:t>
            </a:r>
            <a:r>
              <a:rPr lang="en-US" dirty="0" err="1"/>
              <a:t>int</a:t>
            </a:r>
            <a:r>
              <a:rPr lang="en-US" dirty="0"/>
              <a:t> ii=0; ii&lt;n; ii++ )</a:t>
            </a:r>
          </a:p>
          <a:p>
            <a:r>
              <a:rPr lang="en-US" dirty="0"/>
              <a:t>        </a:t>
            </a:r>
            <a:r>
              <a:rPr lang="en-US" dirty="0" err="1"/>
              <a:t>q_data.</a:t>
            </a:r>
            <a:r>
              <a:rPr lang="en-US" b="1" dirty="0" err="1"/>
              <a:t>push_front</a:t>
            </a:r>
            <a:r>
              <a:rPr lang="en-US" dirty="0"/>
              <a:t>( data[ii*8+:8]);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 </a:t>
            </a:r>
            <a:r>
              <a:rPr lang="en-US" dirty="0" err="1"/>
              <a:t>iff</a:t>
            </a:r>
            <a:r>
              <a:rPr lang="en-US" dirty="0"/>
              <a:t> </a:t>
            </a:r>
            <a:r>
              <a:rPr lang="en-US" dirty="0" err="1"/>
              <a:t>in_tvalid</a:t>
            </a:r>
            <a:r>
              <a:rPr lang="en-US" dirty="0"/>
              <a:t> &amp; </a:t>
            </a:r>
            <a:r>
              <a:rPr lang="en-US" dirty="0" err="1"/>
              <a:t>in_tready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/>
              <a:t>  </a:t>
            </a:r>
            <a:r>
              <a:rPr lang="en-US" dirty="0" err="1"/>
              <a:t>cnt_wr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          if( </a:t>
            </a:r>
            <a:r>
              <a:rPr lang="en-US" dirty="0" err="1"/>
              <a:t>cnt_wr</a:t>
            </a:r>
            <a:r>
              <a:rPr lang="en-US" dirty="0"/>
              <a:t>&lt;16 ) begin</a:t>
            </a:r>
          </a:p>
          <a:p>
            <a:r>
              <a:rPr lang="en-US" dirty="0"/>
              <a:t>        </a:t>
            </a:r>
            <a:r>
              <a:rPr lang="en-US" b="1" dirty="0"/>
              <a:t>$display</a:t>
            </a:r>
            <a:r>
              <a:rPr lang="en-US" dirty="0"/>
              <a:t>( "input: %s  (%h)", data, data );</a:t>
            </a:r>
          </a:p>
          <a:p>
            <a:r>
              <a:rPr lang="en-US" dirty="0"/>
              <a:t>      end</a:t>
            </a:r>
          </a:p>
          <a:p>
            <a:r>
              <a:rPr lang="en-US" dirty="0"/>
              <a:t>      if( pause&gt;0 ) begin</a:t>
            </a:r>
          </a:p>
          <a:p>
            <a:r>
              <a:rPr lang="en-US" dirty="0"/>
              <a:t>        </a:t>
            </a:r>
            <a:r>
              <a:rPr lang="en-US" dirty="0" err="1"/>
              <a:t>in_tvalid</a:t>
            </a:r>
            <a:r>
              <a:rPr lang="en-US" dirty="0"/>
              <a:t> &lt;= #1 '0;</a:t>
            </a:r>
          </a:p>
          <a:p>
            <a:r>
              <a:rPr lang="en-US" dirty="0"/>
              <a:t>        </a:t>
            </a:r>
            <a:r>
              <a:rPr lang="en-US" dirty="0" err="1"/>
              <a:t>in_tdata</a:t>
            </a:r>
            <a:r>
              <a:rPr lang="en-US" dirty="0"/>
              <a:t>  &lt;= #1 '0;</a:t>
            </a:r>
          </a:p>
          <a:p>
            <a:r>
              <a:rPr lang="en-US" dirty="0"/>
              <a:t>        for( </a:t>
            </a:r>
            <a:r>
              <a:rPr lang="en-US" dirty="0" err="1"/>
              <a:t>int</a:t>
            </a:r>
            <a:r>
              <a:rPr lang="en-US" dirty="0"/>
              <a:t> ii=0; ii&lt;pause; ii++ )</a:t>
            </a:r>
          </a:p>
          <a:p>
            <a:r>
              <a:rPr lang="en-US" dirty="0"/>
              <a:t>         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);</a:t>
            </a:r>
          </a:p>
          <a:p>
            <a:r>
              <a:rPr lang="en-US" dirty="0"/>
              <a:t>      end</a:t>
            </a:r>
          </a:p>
          <a:p>
            <a:r>
              <a:rPr lang="en-US" dirty="0" smtClean="0"/>
              <a:t>end</a:t>
            </a:r>
            <a:r>
              <a:rPr lang="en-US" dirty="0"/>
              <a:t> </a:t>
            </a:r>
            <a:r>
              <a:rPr lang="en-US" dirty="0" err="1"/>
              <a:t>endtask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024088" y="2051645"/>
            <a:ext cx="3477270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8504" y="1682313"/>
            <a:ext cx="314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Запись в очередь очередного </a:t>
            </a:r>
          </a:p>
          <a:p>
            <a:r>
              <a:rPr lang="ru-RU" dirty="0" smtClean="0"/>
              <a:t>значения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896296" y="3315577"/>
            <a:ext cx="1800200" cy="3286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54340" y="3091115"/>
            <a:ext cx="301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Ожидание передачи данных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3816176" y="4931965"/>
            <a:ext cx="3010567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84587" y="4707503"/>
            <a:ext cx="2880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Формирование цикла</a:t>
            </a:r>
          </a:p>
          <a:p>
            <a:r>
              <a:rPr lang="ru-RU" dirty="0" smtClean="0"/>
              <a:t>задержки для следующей операции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04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25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Монитор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9832" y="1681727"/>
            <a:ext cx="4896544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always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/>
              <a:t>  if( </a:t>
            </a:r>
            <a:r>
              <a:rPr lang="en-US" dirty="0" err="1"/>
              <a:t>out_tvalid</a:t>
            </a:r>
            <a:r>
              <a:rPr lang="en-US" dirty="0"/>
              <a:t> &amp; </a:t>
            </a:r>
            <a:r>
              <a:rPr lang="en-US" dirty="0" err="1"/>
              <a:t>out_tready</a:t>
            </a:r>
            <a:r>
              <a:rPr lang="en-US" dirty="0"/>
              <a:t> ) begin</a:t>
            </a:r>
          </a:p>
          <a:p>
            <a:r>
              <a:rPr lang="en-US" dirty="0"/>
              <a:t>    for( </a:t>
            </a:r>
            <a:r>
              <a:rPr lang="en-US" dirty="0" err="1"/>
              <a:t>int</a:t>
            </a:r>
            <a:r>
              <a:rPr lang="en-US" dirty="0"/>
              <a:t> ii=0; ii&lt;n; ii++) begin</a:t>
            </a:r>
          </a:p>
          <a:p>
            <a:r>
              <a:rPr lang="en-US" dirty="0"/>
              <a:t>      </a:t>
            </a:r>
            <a:r>
              <a:rPr lang="en-US" dirty="0" err="1"/>
              <a:t>expect_tdata</a:t>
            </a:r>
            <a:r>
              <a:rPr lang="en-US" dirty="0"/>
              <a:t>[ii*8+:8] = </a:t>
            </a:r>
            <a:r>
              <a:rPr lang="en-US" dirty="0" err="1"/>
              <a:t>q_data.</a:t>
            </a:r>
            <a:r>
              <a:rPr lang="en-US" b="1" dirty="0" err="1"/>
              <a:t>pop_back</a:t>
            </a:r>
            <a:r>
              <a:rPr lang="en-US" dirty="0"/>
              <a:t>();</a:t>
            </a:r>
          </a:p>
          <a:p>
            <a:r>
              <a:rPr lang="en-US" dirty="0"/>
              <a:t>    end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if( </a:t>
            </a:r>
            <a:r>
              <a:rPr lang="en-US" dirty="0" err="1"/>
              <a:t>expect_tdata</a:t>
            </a:r>
            <a:r>
              <a:rPr lang="en-US" dirty="0"/>
              <a:t>==</a:t>
            </a:r>
            <a:r>
              <a:rPr lang="en-US" dirty="0" err="1"/>
              <a:t>out_tdata</a:t>
            </a:r>
            <a:r>
              <a:rPr lang="en-US" dirty="0"/>
              <a:t> ) </a:t>
            </a:r>
          </a:p>
          <a:p>
            <a:r>
              <a:rPr lang="en-US" dirty="0"/>
              <a:t>      </a:t>
            </a:r>
            <a:r>
              <a:rPr lang="en-US" dirty="0" err="1"/>
              <a:t>cnt_ok</a:t>
            </a:r>
            <a:r>
              <a:rPr lang="en-US" dirty="0" smtClean="0"/>
              <a:t>++;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cnt_error</a:t>
            </a:r>
            <a:r>
              <a:rPr lang="en-US" dirty="0" smtClean="0"/>
              <a:t>++;</a:t>
            </a:r>
            <a:endParaRPr lang="en-US" dirty="0"/>
          </a:p>
          <a:p>
            <a:r>
              <a:rPr lang="en-US" dirty="0"/>
              <a:t>    </a:t>
            </a:r>
          </a:p>
          <a:p>
            <a:r>
              <a:rPr lang="en-US" dirty="0"/>
              <a:t>    </a:t>
            </a:r>
            <a:r>
              <a:rPr lang="en-US" dirty="0" err="1"/>
              <a:t>cnt_rd</a:t>
            </a:r>
            <a:r>
              <a:rPr lang="en-US" dirty="0"/>
              <a:t>++;</a:t>
            </a:r>
          </a:p>
          <a:p>
            <a:r>
              <a:rPr lang="en-US" dirty="0"/>
              <a:t>  end </a:t>
            </a:r>
          </a:p>
          <a:p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235450" y="2614354"/>
            <a:ext cx="1317030" cy="685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8504" y="2392515"/>
            <a:ext cx="331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Извлечение данных из очереди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637528" y="1753735"/>
            <a:ext cx="1800200" cy="3286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2480" y="1497061"/>
            <a:ext cx="281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Ожидание приёма данных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4032345" y="3481927"/>
            <a:ext cx="2852242" cy="1033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84886" y="3249981"/>
            <a:ext cx="288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Анализ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4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26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Особенности стиля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9832" y="1681727"/>
            <a:ext cx="4896544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`</a:t>
            </a:r>
            <a:r>
              <a:rPr lang="en-US" dirty="0" err="1"/>
              <a:t>default_nettype</a:t>
            </a:r>
            <a:r>
              <a:rPr lang="en-US" dirty="0"/>
              <a:t> </a:t>
            </a:r>
            <a:r>
              <a:rPr lang="en-US" b="1" dirty="0"/>
              <a:t>none</a:t>
            </a:r>
            <a:r>
              <a:rPr lang="en-US" dirty="0"/>
              <a:t> 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module </a:t>
            </a:r>
            <a:r>
              <a:rPr lang="en-US" b="1" dirty="0" err="1"/>
              <a:t>user_axis</a:t>
            </a:r>
            <a:endParaRPr lang="en-US" dirty="0"/>
          </a:p>
          <a:p>
            <a:r>
              <a:rPr lang="en-US" dirty="0" smtClean="0"/>
              <a:t>(</a:t>
            </a:r>
            <a:endParaRPr lang="en-US" dirty="0"/>
          </a:p>
          <a:p>
            <a:r>
              <a:rPr lang="en-US" dirty="0"/>
              <a:t>  input  wire               </a:t>
            </a:r>
            <a:r>
              <a:rPr lang="en-US" dirty="0" err="1"/>
              <a:t>clk</a:t>
            </a:r>
            <a:r>
              <a:rPr lang="en-US" dirty="0"/>
              <a:t>,            </a:t>
            </a:r>
            <a:r>
              <a:rPr lang="ru-RU" dirty="0" smtClean="0"/>
              <a:t>     </a:t>
            </a:r>
            <a:r>
              <a:rPr lang="en-US" i="1" dirty="0" smtClean="0"/>
              <a:t>//!</a:t>
            </a:r>
            <a:r>
              <a:rPr lang="en-US" i="1" dirty="0"/>
              <a:t> </a:t>
            </a:r>
            <a:r>
              <a:rPr lang="en-US" i="1" dirty="0" err="1" smtClean="0"/>
              <a:t>clo</a:t>
            </a:r>
            <a:r>
              <a:rPr lang="ru-RU" i="1" dirty="0" smtClean="0"/>
              <a:t>с</a:t>
            </a:r>
            <a:r>
              <a:rPr lang="en-US" i="1" dirty="0" smtClean="0"/>
              <a:t>k</a:t>
            </a:r>
            <a:endParaRPr lang="en-US" dirty="0"/>
          </a:p>
          <a:p>
            <a:r>
              <a:rPr lang="en-US" dirty="0"/>
              <a:t>  input  wire               </a:t>
            </a:r>
            <a:r>
              <a:rPr lang="en-US" dirty="0" err="1"/>
              <a:t>reset_n</a:t>
            </a:r>
            <a:r>
              <a:rPr lang="en-US" dirty="0"/>
              <a:t>,        </a:t>
            </a:r>
            <a:r>
              <a:rPr lang="en-US" i="1" dirty="0"/>
              <a:t>//! 0 - reset</a:t>
            </a:r>
            <a:endParaRPr lang="en-US" dirty="0"/>
          </a:p>
          <a:p>
            <a:r>
              <a:rPr lang="ru-RU" dirty="0" smtClean="0"/>
              <a:t>     </a:t>
            </a:r>
            <a:r>
              <a:rPr lang="en-US" dirty="0" smtClean="0"/>
              <a:t>&lt;skip some code&gt;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/>
              <a:t> </a:t>
            </a:r>
            <a:r>
              <a:rPr lang="en-US" dirty="0"/>
              <a:t>&lt;skip some code&gt;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out_tdata</a:t>
            </a:r>
            <a:r>
              <a:rPr lang="en-US" dirty="0" smtClean="0"/>
              <a:t> &lt;= </a:t>
            </a:r>
            <a:r>
              <a:rPr lang="en-US" b="1" dirty="0" smtClean="0"/>
              <a:t>#1</a:t>
            </a:r>
            <a:r>
              <a:rPr lang="en-US" dirty="0" smtClean="0"/>
              <a:t> </a:t>
            </a:r>
            <a:r>
              <a:rPr lang="en-US" dirty="0" err="1" smtClean="0"/>
              <a:t>in_tdata</a:t>
            </a:r>
            <a:r>
              <a:rPr lang="en-US" dirty="0" smtClean="0"/>
              <a:t>;</a:t>
            </a:r>
            <a:endParaRPr lang="en-US" dirty="0"/>
          </a:p>
          <a:p>
            <a:endParaRPr lang="ru-RU" dirty="0"/>
          </a:p>
          <a:p>
            <a:r>
              <a:rPr lang="en-US" dirty="0" err="1" smtClean="0"/>
              <a:t>endmodule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`</a:t>
            </a:r>
            <a:r>
              <a:rPr lang="en-US" dirty="0" err="1"/>
              <a:t>default_nettype</a:t>
            </a:r>
            <a:r>
              <a:rPr lang="en-US" dirty="0"/>
              <a:t> </a:t>
            </a:r>
            <a:r>
              <a:rPr lang="en-US" b="1" dirty="0" smtClean="0"/>
              <a:t>wire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087984" y="2095501"/>
            <a:ext cx="3672408" cy="8202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32400" y="1835621"/>
            <a:ext cx="285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Требуется добавление </a:t>
            </a:r>
            <a:r>
              <a:rPr lang="en-US" dirty="0" smtClean="0"/>
              <a:t>wire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168104" y="1353045"/>
            <a:ext cx="1800200" cy="3286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28429" y="983713"/>
            <a:ext cx="446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Устанавливаем тип сигналов по умолчанию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622112" y="3731824"/>
            <a:ext cx="2808311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9810" y="3348163"/>
            <a:ext cx="288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Добавляем задержку 1 </a:t>
            </a:r>
            <a:r>
              <a:rPr lang="ru-RU" dirty="0" err="1" smtClean="0"/>
              <a:t>нс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082406" y="5724053"/>
            <a:ext cx="260597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2221" y="5539387"/>
            <a:ext cx="227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Возвращаем тип </a:t>
            </a:r>
            <a:r>
              <a:rPr lang="en-US" dirty="0" smtClean="0"/>
              <a:t>wire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00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27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Добавление </a:t>
            </a:r>
            <a:r>
              <a:rPr lang="en-US" sz="2800" dirty="0" smtClean="0"/>
              <a:t>CODE COVERAGE</a:t>
            </a:r>
            <a:endParaRPr lang="ru-RU" sz="2800" dirty="0"/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508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buNone/>
            </a:pPr>
            <a:r>
              <a:rPr lang="ru-RU" sz="2200" dirty="0" smtClean="0"/>
              <a:t>Компонент </a:t>
            </a:r>
            <a:r>
              <a:rPr lang="en-US" sz="2200" b="1" dirty="0" err="1" smtClean="0"/>
              <a:t>bind_user_axis</a:t>
            </a:r>
            <a:r>
              <a:rPr lang="en-US" sz="2200" dirty="0" smtClean="0"/>
              <a:t> </a:t>
            </a:r>
            <a:r>
              <a:rPr lang="ru-RU" sz="2200" dirty="0" smtClean="0"/>
              <a:t>подключается к компоненту </a:t>
            </a:r>
            <a:r>
              <a:rPr lang="en-US" sz="2200" b="1" dirty="0" err="1" smtClean="0"/>
              <a:t>user_axis</a:t>
            </a:r>
            <a:r>
              <a:rPr lang="en-US" sz="2200" dirty="0" smtClean="0"/>
              <a:t> </a:t>
            </a:r>
            <a:r>
              <a:rPr lang="ru-RU" sz="2200" dirty="0" smtClean="0"/>
              <a:t>только в сеансе моделирования.</a:t>
            </a:r>
            <a:endParaRPr lang="ru-RU" sz="2200" dirty="0"/>
          </a:p>
          <a:p>
            <a:pPr marL="108000" lvl="0" indent="0">
              <a:buNone/>
            </a:pPr>
            <a:r>
              <a:rPr lang="ru-RU" sz="2200" dirty="0" smtClean="0"/>
              <a:t>Используется команда </a:t>
            </a:r>
            <a:r>
              <a:rPr lang="en-US" sz="2200" b="1" dirty="0" smtClean="0"/>
              <a:t>bind</a:t>
            </a:r>
          </a:p>
          <a:p>
            <a:pPr marL="108000" indent="0">
              <a:buNone/>
            </a:pPr>
            <a:r>
              <a:rPr lang="en-US" sz="2400" b="1" dirty="0"/>
              <a:t>bind</a:t>
            </a:r>
            <a:r>
              <a:rPr lang="en-US" sz="2400" dirty="0"/>
              <a:t> </a:t>
            </a:r>
            <a:r>
              <a:rPr lang="en-US" sz="2400" dirty="0" smtClean="0"/>
              <a:t>    </a:t>
            </a:r>
            <a:r>
              <a:rPr lang="en-US" sz="2400" dirty="0" err="1" smtClean="0"/>
              <a:t>user_axis</a:t>
            </a:r>
            <a:r>
              <a:rPr lang="en-US" sz="2400" dirty="0"/>
              <a:t>  </a:t>
            </a:r>
            <a:r>
              <a:rPr lang="en-US" sz="2400" dirty="0" smtClean="0"/>
              <a:t>  </a:t>
            </a:r>
            <a:r>
              <a:rPr lang="en-US" sz="2400" dirty="0"/>
              <a:t> </a:t>
            </a:r>
            <a:r>
              <a:rPr lang="en-US" sz="2400" dirty="0" err="1"/>
              <a:t>bind_user_axis</a:t>
            </a:r>
            <a:r>
              <a:rPr lang="en-US" sz="2400" dirty="0"/>
              <a:t> #( .</a:t>
            </a:r>
            <a:r>
              <a:rPr lang="en-US" sz="2400" b="1" dirty="0"/>
              <a:t>n</a:t>
            </a:r>
            <a:r>
              <a:rPr lang="en-US" sz="2400" dirty="0"/>
              <a:t> ( n ) )   </a:t>
            </a:r>
            <a:r>
              <a:rPr lang="en-US" sz="2400" b="1" dirty="0" err="1"/>
              <a:t>dut</a:t>
            </a:r>
            <a:r>
              <a:rPr lang="en-US" sz="2400" dirty="0"/>
              <a:t>(.*); </a:t>
            </a:r>
          </a:p>
          <a:p>
            <a:pPr marL="108000" lvl="0" indent="0">
              <a:buNone/>
            </a:pPr>
            <a:endParaRPr lang="en-US" sz="2200" dirty="0" smtClean="0"/>
          </a:p>
        </p:txBody>
      </p:sp>
      <p:sp>
        <p:nvSpPr>
          <p:cNvPr id="9" name="Полилиния 8"/>
          <p:cNvSpPr/>
          <p:nvPr/>
        </p:nvSpPr>
        <p:spPr>
          <a:xfrm>
            <a:off x="1475823" y="1313724"/>
            <a:ext cx="5004649" cy="37982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536256" y="1979636"/>
            <a:ext cx="1800200" cy="3132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4048" y="1467071"/>
            <a:ext cx="167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UUT:   </a:t>
            </a:r>
            <a:r>
              <a:rPr lang="en-US" dirty="0" err="1" smtClean="0"/>
              <a:t>user_axis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75823" y="1979637"/>
            <a:ext cx="1044209" cy="234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порты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664048" y="3347788"/>
            <a:ext cx="1224136" cy="176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772060" y="39506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сигналы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640561" y="2123653"/>
            <a:ext cx="15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DUT</a:t>
            </a:r>
          </a:p>
          <a:p>
            <a:pPr algn="ctr"/>
            <a:r>
              <a:rPr lang="en-US" dirty="0" err="1" smtClean="0"/>
              <a:t>bind_user_axis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719832" y="2446818"/>
            <a:ext cx="7559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719832" y="2769984"/>
            <a:ext cx="7559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719832" y="3545817"/>
            <a:ext cx="7559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719832" y="3995861"/>
            <a:ext cx="7559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520032" y="2446818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2520032" y="2627709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2520032" y="2843733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2520032" y="3059757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888184" y="3851845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24" idx="3"/>
          </p:cNvCxnSpPr>
          <p:nvPr/>
        </p:nvCxnSpPr>
        <p:spPr>
          <a:xfrm flipH="1">
            <a:off x="3888184" y="4229894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6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28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Фрагмент </a:t>
            </a:r>
            <a:r>
              <a:rPr lang="en-US" sz="2800" dirty="0" smtClean="0"/>
              <a:t>  </a:t>
            </a:r>
            <a:r>
              <a:rPr lang="en-US" sz="2800" dirty="0" err="1" smtClean="0"/>
              <a:t>bind_user_axis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9832" y="971525"/>
            <a:ext cx="6336704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ru-RU" b="1" dirty="0" smtClean="0"/>
          </a:p>
          <a:p>
            <a:r>
              <a:rPr lang="en-US" dirty="0" err="1"/>
              <a:t>covergroup</a:t>
            </a:r>
            <a:r>
              <a:rPr lang="en-US" dirty="0"/>
              <a:t> </a:t>
            </a:r>
            <a:r>
              <a:rPr lang="en-US" b="1" dirty="0" err="1"/>
              <a:t>cvr</a:t>
            </a:r>
            <a:r>
              <a:rPr lang="en-US" dirty="0"/>
              <a:t> @ 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 </a:t>
            </a:r>
            <a:r>
              <a:rPr lang="en-US" dirty="0" err="1"/>
              <a:t>iff</a:t>
            </a:r>
            <a:r>
              <a:rPr lang="en-US" dirty="0"/>
              <a:t> </a:t>
            </a:r>
            <a:r>
              <a:rPr lang="en-US" dirty="0" err="1"/>
              <a:t>reset_n</a:t>
            </a:r>
            <a:r>
              <a:rPr lang="en-US" dirty="0"/>
              <a:t>);</a:t>
            </a:r>
          </a:p>
          <a:p>
            <a:endParaRPr lang="en-US" b="1" dirty="0" smtClean="0"/>
          </a:p>
          <a:p>
            <a:r>
              <a:rPr lang="en-US" b="1" dirty="0" smtClean="0"/>
              <a:t>&lt;skip code&gt;</a:t>
            </a:r>
          </a:p>
          <a:p>
            <a:endParaRPr lang="ru-RU" b="1" dirty="0"/>
          </a:p>
          <a:p>
            <a:r>
              <a:rPr lang="ru-RU" b="1" dirty="0" smtClean="0"/>
              <a:t>    </a:t>
            </a:r>
            <a:r>
              <a:rPr lang="en-US" b="1" dirty="0" err="1" smtClean="0"/>
              <a:t>i_vld_rdy</a:t>
            </a:r>
            <a:r>
              <a:rPr lang="en-US" dirty="0"/>
              <a:t>: cross </a:t>
            </a:r>
            <a:r>
              <a:rPr lang="en-US" dirty="0" err="1"/>
              <a:t>in_tvalid</a:t>
            </a:r>
            <a:r>
              <a:rPr lang="en-US" dirty="0"/>
              <a:t>,  </a:t>
            </a:r>
            <a:r>
              <a:rPr lang="en-US" dirty="0" err="1"/>
              <a:t>in_tready</a:t>
            </a:r>
            <a:r>
              <a:rPr lang="en-US" dirty="0"/>
              <a:t>;</a:t>
            </a:r>
          </a:p>
          <a:p>
            <a:r>
              <a:rPr lang="en-US" dirty="0"/>
              <a:t>    </a:t>
            </a:r>
            <a:r>
              <a:rPr lang="en-US" b="1" dirty="0" err="1"/>
              <a:t>o_vld_rdy</a:t>
            </a:r>
            <a:r>
              <a:rPr lang="en-US" dirty="0"/>
              <a:t>: cross </a:t>
            </a:r>
            <a:r>
              <a:rPr lang="en-US" dirty="0" err="1"/>
              <a:t>out_tvalid</a:t>
            </a:r>
            <a:r>
              <a:rPr lang="en-US" dirty="0"/>
              <a:t>, </a:t>
            </a:r>
            <a:r>
              <a:rPr lang="en-US" dirty="0" err="1"/>
              <a:t>out_tready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</a:t>
            </a:r>
          </a:p>
          <a:p>
            <a:r>
              <a:rPr lang="en-US" dirty="0"/>
              <a:t>    </a:t>
            </a:r>
            <a:r>
              <a:rPr lang="en-US" b="1" dirty="0" err="1"/>
              <a:t>o_rdy_transitions</a:t>
            </a:r>
            <a:r>
              <a:rPr lang="en-US" dirty="0"/>
              <a:t>: </a:t>
            </a:r>
            <a:r>
              <a:rPr lang="en-US" dirty="0" err="1"/>
              <a:t>coverpoint</a:t>
            </a:r>
            <a:r>
              <a:rPr lang="en-US" dirty="0"/>
              <a:t> </a:t>
            </a:r>
            <a:r>
              <a:rPr lang="en-US" dirty="0" err="1"/>
              <a:t>out_tready</a:t>
            </a:r>
            <a:endParaRPr lang="en-US" dirty="0"/>
          </a:p>
          <a:p>
            <a:r>
              <a:rPr lang="en-US" dirty="0"/>
              <a:t>    {</a:t>
            </a:r>
          </a:p>
          <a:p>
            <a:r>
              <a:rPr lang="en-US" dirty="0"/>
              <a:t>      bins ordy_010             = ( 0 =&gt; 1 =&gt; 0 );</a:t>
            </a:r>
          </a:p>
          <a:p>
            <a:r>
              <a:rPr lang="en-US" dirty="0"/>
              <a:t>      bins ordy_101             = ( 1 =&gt; 0 =&gt; 1 );</a:t>
            </a:r>
          </a:p>
          <a:p>
            <a:r>
              <a:rPr lang="en-US" dirty="0"/>
              <a:t>      bins ordy_1001            = ( 1 =&gt; 0 =&gt; 0 =&gt; 1 );</a:t>
            </a:r>
          </a:p>
          <a:p>
            <a:r>
              <a:rPr lang="en-US" dirty="0"/>
              <a:t>      bins ordy_101_or_1001     = ( 1 =&gt; 0 =&gt; 1 ), ( 1 =&gt; 0 =&gt; 0 =&gt; 1 );</a:t>
            </a:r>
          </a:p>
          <a:p>
            <a:r>
              <a:rPr lang="en-US" dirty="0"/>
              <a:t>      bins ordy_10001           = ( 1 =&gt; 0 [*3] =&gt; 1 );</a:t>
            </a:r>
          </a:p>
          <a:p>
            <a:r>
              <a:rPr lang="en-US" dirty="0"/>
              <a:t>      bins ordy_1_from_3_5_0_1  = ( 1 =&gt; 0 [*3:5] =&gt; 1 );</a:t>
            </a:r>
          </a:p>
          <a:p>
            <a:r>
              <a:rPr lang="en-US" dirty="0"/>
              <a:t>    }</a:t>
            </a:r>
          </a:p>
          <a:p>
            <a:r>
              <a:rPr lang="en-US" dirty="0" err="1"/>
              <a:t>endgroup</a:t>
            </a:r>
            <a:endParaRPr lang="en-US" dirty="0"/>
          </a:p>
          <a:p>
            <a:r>
              <a:rPr lang="en-US" dirty="0"/>
              <a:t>    </a:t>
            </a:r>
            <a:endParaRPr lang="ru-RU" dirty="0" smtClean="0"/>
          </a:p>
          <a:p>
            <a:r>
              <a:rPr lang="en-US" dirty="0" err="1"/>
              <a:t>cvr</a:t>
            </a:r>
            <a:r>
              <a:rPr lang="en-US" dirty="0"/>
              <a:t> cg = new ();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824288" y="3851845"/>
            <a:ext cx="1389038" cy="3513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75851" y="3546330"/>
            <a:ext cx="363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Объявление последовательностей </a:t>
            </a:r>
            <a:endParaRPr lang="en-US" dirty="0" smtClean="0"/>
          </a:p>
          <a:p>
            <a:r>
              <a:rPr lang="ru-RU" dirty="0" smtClean="0"/>
              <a:t>для сигнала </a:t>
            </a:r>
            <a:r>
              <a:rPr lang="en-US" dirty="0" err="1" smtClean="0"/>
              <a:t>out_tready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968304" y="997006"/>
            <a:ext cx="1800200" cy="3286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98402" y="683493"/>
            <a:ext cx="242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Объявление класса </a:t>
            </a:r>
            <a:r>
              <a:rPr lang="en-US" b="1" dirty="0" err="1" smtClean="0"/>
              <a:t>cvr</a:t>
            </a:r>
            <a:endParaRPr lang="ru-RU" b="1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520032" y="6516141"/>
            <a:ext cx="2852242" cy="1033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3730" y="6253231"/>
            <a:ext cx="34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экземпляра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0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29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Отчёт </a:t>
            </a:r>
            <a:r>
              <a:rPr lang="en-US" sz="2800" dirty="0" smtClean="0"/>
              <a:t>Xilinx </a:t>
            </a:r>
            <a:r>
              <a:rPr lang="en-US" sz="2800" dirty="0" err="1" smtClean="0"/>
              <a:t>Vivado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" y="827509"/>
            <a:ext cx="8647756" cy="590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2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28536" y="6886800"/>
            <a:ext cx="2348280" cy="521280"/>
          </a:xfrm>
        </p:spPr>
        <p:txBody>
          <a:bodyPr/>
          <a:lstStyle/>
          <a:p>
            <a:pPr lvl="0"/>
            <a:fld id="{31E7C244-E833-4DD8-9AC4-C5F8B8398B2F}" type="slidenum">
              <a:rPr/>
              <a:t>3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432000" y="1296000"/>
            <a:ext cx="5689800" cy="43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 rot="45600">
            <a:off x="6090719" y="1319195"/>
            <a:ext cx="3526560" cy="43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Второй вариант</a:t>
            </a:r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903999"/>
            <a:ext cx="8640000" cy="139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Доступны все возможности языка высокого уровня для формирования циклов, ветвлений, вызовов подпрограмм.</a:t>
            </a:r>
          </a:p>
          <a:p>
            <a:pPr lvl="0">
              <a:buNone/>
            </a:pPr>
            <a:r>
              <a:rPr lang="ru-RU" sz="2200"/>
              <a:t>Это аналог программы на С/С++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885400" y="1872000"/>
            <a:ext cx="244548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команд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880000" y="3096000"/>
            <a:ext cx="244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ответов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5688000" y="1655999"/>
            <a:ext cx="1368000" cy="25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8243999" y="1655999"/>
            <a:ext cx="1655999" cy="23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памяти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11" name="Прямая соединительная линия 10"/>
          <p:cNvSpPr/>
          <p:nvPr/>
        </p:nvSpPr>
        <p:spPr>
          <a:xfrm>
            <a:off x="7056000" y="2160000"/>
            <a:ext cx="1187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рямая соединительная линия 11"/>
          <p:cNvSpPr/>
          <p:nvPr/>
        </p:nvSpPr>
        <p:spPr>
          <a:xfrm flipH="1" flipV="1">
            <a:off x="7056000" y="3515015"/>
            <a:ext cx="1187998" cy="12985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000" y="1368000"/>
            <a:ext cx="936000" cy="681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ADR,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WR, 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3999" y="2880000"/>
            <a:ext cx="936000" cy="48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RVALID</a:t>
            </a:r>
          </a:p>
        </p:txBody>
      </p:sp>
      <p:sp>
        <p:nvSpPr>
          <p:cNvPr id="15" name="Прямая соединительная линия 14"/>
          <p:cNvSpPr/>
          <p:nvPr/>
        </p:nvSpPr>
        <p:spPr>
          <a:xfrm>
            <a:off x="5330880" y="2160000"/>
            <a:ext cx="35712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936000" y="468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7" name="Прямая соединительная линия 16"/>
          <p:cNvSpPr/>
          <p:nvPr/>
        </p:nvSpPr>
        <p:spPr>
          <a:xfrm>
            <a:off x="2592000" y="2160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7920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19" name="Полилиния 18"/>
          <p:cNvSpPr/>
          <p:nvPr/>
        </p:nvSpPr>
        <p:spPr>
          <a:xfrm>
            <a:off x="3384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0" name="Прямая соединительная линия 19"/>
          <p:cNvSpPr/>
          <p:nvPr/>
        </p:nvSpPr>
        <p:spPr>
          <a:xfrm flipH="1">
            <a:off x="5328000" y="3528000"/>
            <a:ext cx="360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рямая соединительная линия 20"/>
          <p:cNvSpPr/>
          <p:nvPr/>
        </p:nvSpPr>
        <p:spPr>
          <a:xfrm flipH="1">
            <a:off x="2592000" y="3456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30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Отчёт </a:t>
            </a:r>
            <a:r>
              <a:rPr lang="en-US" sz="2800" dirty="0" smtClean="0"/>
              <a:t>Mentor Questa</a:t>
            </a:r>
            <a:endParaRPr lang="ru-RU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6" y="971525"/>
            <a:ext cx="924524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0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31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Формирование теста </a:t>
            </a:r>
            <a:r>
              <a:rPr lang="en-US" sz="2800" dirty="0" smtClean="0"/>
              <a:t>randomize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1839" y="1187549"/>
            <a:ext cx="64455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 </a:t>
            </a:r>
            <a:r>
              <a:rPr lang="en-US" b="1" dirty="0" err="1"/>
              <a:t>write_seq</a:t>
            </a:r>
            <a:r>
              <a:rPr lang="en-US" dirty="0"/>
              <a:t>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    while(1) begin</a:t>
            </a:r>
          </a:p>
          <a:p>
            <a:r>
              <a:rPr lang="en-US" dirty="0"/>
              <a:t>        for(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jj</a:t>
            </a:r>
            <a:r>
              <a:rPr lang="en-US" dirty="0"/>
              <a:t>=0; </a:t>
            </a:r>
            <a:r>
              <a:rPr lang="en-US" dirty="0" err="1"/>
              <a:t>jj</a:t>
            </a:r>
            <a:r>
              <a:rPr lang="en-US" dirty="0"/>
              <a:t>&lt;500; </a:t>
            </a:r>
            <a:r>
              <a:rPr lang="en-US" dirty="0" err="1"/>
              <a:t>jj</a:t>
            </a:r>
            <a:r>
              <a:rPr lang="en-US" dirty="0"/>
              <a:t>++ ) begin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pause = </a:t>
            </a:r>
            <a:r>
              <a:rPr lang="en-US" b="1" dirty="0"/>
              <a:t>$</a:t>
            </a:r>
            <a:r>
              <a:rPr lang="en-US" b="1" dirty="0" err="1"/>
              <a:t>urandom_range</a:t>
            </a:r>
            <a:r>
              <a:rPr lang="en-US" dirty="0"/>
              <a:t>( 0, 3 );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for( </a:t>
            </a:r>
            <a:r>
              <a:rPr lang="en-US" dirty="0" err="1"/>
              <a:t>int</a:t>
            </a:r>
            <a:r>
              <a:rPr lang="en-US" dirty="0"/>
              <a:t> ii=0; ii&lt;n*2; ii++ ) begin</a:t>
            </a:r>
          </a:p>
          <a:p>
            <a:pPr lvl="1"/>
            <a:r>
              <a:rPr lang="en-US" dirty="0"/>
              <a:t>            </a:t>
            </a:r>
            <a:r>
              <a:rPr lang="en-US" dirty="0" err="1"/>
              <a:t>val</a:t>
            </a:r>
            <a:r>
              <a:rPr lang="en-US" dirty="0"/>
              <a:t>[ii*8+:8] = </a:t>
            </a:r>
            <a:r>
              <a:rPr lang="en-US" dirty="0" err="1"/>
              <a:t>data_out</a:t>
            </a:r>
            <a:r>
              <a:rPr lang="en-US" dirty="0" smtClean="0"/>
              <a:t>; </a:t>
            </a:r>
            <a:r>
              <a:rPr lang="en-US" dirty="0" err="1"/>
              <a:t>data_out</a:t>
            </a:r>
            <a:r>
              <a:rPr lang="en-US" dirty="0"/>
              <a:t>++;</a:t>
            </a:r>
          </a:p>
          <a:p>
            <a:pPr lvl="1"/>
            <a:r>
              <a:rPr lang="en-US" dirty="0"/>
              <a:t>        end</a:t>
            </a:r>
          </a:p>
          <a:p>
            <a:pPr lvl="1"/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</a:t>
            </a:r>
            <a:r>
              <a:rPr lang="en-US" dirty="0" err="1"/>
              <a:t>val</a:t>
            </a:r>
            <a:r>
              <a:rPr lang="en-US" dirty="0"/>
              <a:t>, pause );</a:t>
            </a:r>
          </a:p>
          <a:p>
            <a:r>
              <a:rPr lang="en-US" dirty="0"/>
              <a:t>        end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       if( 100==</a:t>
            </a:r>
            <a:r>
              <a:rPr lang="en-US" b="1" dirty="0"/>
              <a:t>$</a:t>
            </a:r>
            <a:r>
              <a:rPr lang="en-US" b="1" dirty="0" err="1"/>
              <a:t>get_coverage</a:t>
            </a:r>
            <a:r>
              <a:rPr lang="en-US" dirty="0"/>
              <a:t>())</a:t>
            </a:r>
          </a:p>
          <a:p>
            <a:r>
              <a:rPr lang="en-US" dirty="0"/>
              <a:t>            break;</a:t>
            </a:r>
          </a:p>
          <a:p>
            <a:r>
              <a:rPr lang="en-US" dirty="0"/>
              <a:t>    end</a:t>
            </a:r>
          </a:p>
          <a:p>
            <a:r>
              <a:rPr lang="en-US" dirty="0"/>
              <a:t>    </a:t>
            </a:r>
            <a:r>
              <a:rPr lang="en-US" b="1" dirty="0" err="1"/>
              <a:t>write_data</a:t>
            </a:r>
            <a:r>
              <a:rPr lang="en-US" dirty="0"/>
              <a:t>( 0, 1 );</a:t>
            </a:r>
          </a:p>
          <a:p>
            <a:r>
              <a:rPr lang="en-US" dirty="0"/>
              <a:t>    #500;</a:t>
            </a:r>
          </a:p>
          <a:p>
            <a:r>
              <a:rPr lang="en-US" dirty="0"/>
              <a:t>    </a:t>
            </a:r>
            <a:r>
              <a:rPr lang="en-US" dirty="0" err="1"/>
              <a:t>test_done</a:t>
            </a:r>
            <a:r>
              <a:rPr lang="en-US" dirty="0"/>
              <a:t>=1;</a:t>
            </a:r>
          </a:p>
          <a:p>
            <a:r>
              <a:rPr lang="en-US" dirty="0" smtClean="0"/>
              <a:t>end</a:t>
            </a:r>
            <a:r>
              <a:rPr lang="en-US" dirty="0"/>
              <a:t> </a:t>
            </a:r>
            <a:r>
              <a:rPr lang="en-US" dirty="0" err="1"/>
              <a:t>endtask</a:t>
            </a:r>
            <a:endParaRPr lang="en-US" dirty="0"/>
          </a:p>
          <a:p>
            <a:endParaRPr lang="en-US" dirty="0"/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4866059" y="1866979"/>
            <a:ext cx="1728192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7113" y="1187549"/>
            <a:ext cx="3693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Определение случайной величины </a:t>
            </a:r>
          </a:p>
          <a:p>
            <a:r>
              <a:rPr lang="ru-RU" dirty="0" smtClean="0"/>
              <a:t>для паузы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744168" y="4787949"/>
            <a:ext cx="1800200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8344" y="4406068"/>
            <a:ext cx="40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 при достижении 100% покрытия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50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0157A4-A630-417D-B017-6B6995B15D25}" type="slidenum">
              <a:rPr/>
              <a:t>32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Шаблон   chip-expo-2021-template-4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5856" y="1043533"/>
            <a:ext cx="8640000" cy="6048672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 dirty="0"/>
              <a:t>Основные свойства:</a:t>
            </a:r>
          </a:p>
          <a:p>
            <a:pPr lvl="0"/>
            <a:r>
              <a:rPr lang="ru-RU" sz="2200" dirty="0"/>
              <a:t>Компонент FIFO</a:t>
            </a:r>
          </a:p>
          <a:p>
            <a:pPr lvl="0"/>
            <a:r>
              <a:rPr lang="ru-RU" sz="2200" dirty="0" smtClean="0"/>
              <a:t>Тесты</a:t>
            </a:r>
            <a:r>
              <a:rPr lang="en-US" sz="2200" dirty="0" smtClean="0"/>
              <a:t>:</a:t>
            </a:r>
          </a:p>
          <a:p>
            <a:pPr lvl="1"/>
            <a:r>
              <a:rPr lang="ru-RU" sz="2200" dirty="0" smtClean="0"/>
              <a:t> </a:t>
            </a:r>
            <a:r>
              <a:rPr lang="ru-RU" sz="2200" b="1" dirty="0" err="1"/>
              <a:t>direct</a:t>
            </a:r>
            <a:r>
              <a:rPr lang="ru-RU" sz="2200" b="1" dirty="0"/>
              <a:t>, </a:t>
            </a:r>
            <a:endParaRPr lang="en-US" sz="2200" b="1" dirty="0" smtClean="0"/>
          </a:p>
          <a:p>
            <a:pPr lvl="1"/>
            <a:r>
              <a:rPr lang="ru-RU" sz="2200" b="1" dirty="0" err="1" smtClean="0"/>
              <a:t>low_write_high_read</a:t>
            </a:r>
            <a:r>
              <a:rPr lang="ru-RU" sz="2200" b="1" dirty="0"/>
              <a:t>, </a:t>
            </a:r>
            <a:endParaRPr lang="en-US" sz="2200" b="1" dirty="0" smtClean="0"/>
          </a:p>
          <a:p>
            <a:pPr lvl="1"/>
            <a:r>
              <a:rPr lang="ru-RU" sz="2200" b="1" dirty="0" err="1" smtClean="0"/>
              <a:t>high_write_low_read</a:t>
            </a:r>
            <a:r>
              <a:rPr lang="ru-RU" sz="2200" b="1" dirty="0"/>
              <a:t>, </a:t>
            </a:r>
            <a:endParaRPr lang="en-US" sz="2200" b="1" dirty="0" smtClean="0"/>
          </a:p>
          <a:p>
            <a:pPr lvl="1"/>
            <a:r>
              <a:rPr lang="ru-RU" sz="2200" b="1" dirty="0" err="1" smtClean="0"/>
              <a:t>randomize</a:t>
            </a:r>
            <a:endParaRPr lang="ru-RU" sz="2200" b="1" dirty="0"/>
          </a:p>
          <a:p>
            <a:pPr lvl="0"/>
            <a:r>
              <a:rPr lang="ru-RU" sz="2200" dirty="0"/>
              <a:t>Драйвер чтения, драйвер записи</a:t>
            </a:r>
          </a:p>
          <a:p>
            <a:pPr lvl="0"/>
            <a:r>
              <a:rPr lang="ru-RU" sz="2200" dirty="0"/>
              <a:t>Синхронизация между записью и чтением</a:t>
            </a:r>
          </a:p>
          <a:p>
            <a:pPr lvl="0"/>
            <a:r>
              <a:rPr lang="ru-RU" sz="2200" dirty="0"/>
              <a:t>Очередь для передачи ожидаемых </a:t>
            </a:r>
            <a:r>
              <a:rPr lang="ru-RU" sz="2200" dirty="0" smtClean="0"/>
              <a:t>значений</a:t>
            </a:r>
            <a:endParaRPr lang="en-US" sz="2200" dirty="0" smtClean="0"/>
          </a:p>
          <a:p>
            <a:r>
              <a:rPr lang="ru-RU" sz="2200" dirty="0" smtClean="0"/>
              <a:t>Покрытие </a:t>
            </a:r>
            <a:r>
              <a:rPr lang="en-US" sz="2200" dirty="0" smtClean="0"/>
              <a:t>CODE COVERAGE</a:t>
            </a:r>
            <a:endParaRPr lang="ru-RU" sz="2200" dirty="0" smtClean="0"/>
          </a:p>
          <a:p>
            <a:pPr lvl="0"/>
            <a:r>
              <a:rPr lang="ru-RU" sz="2200" dirty="0" smtClean="0"/>
              <a:t>Вычисление метрик</a:t>
            </a:r>
            <a:endParaRPr lang="ru-RU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0157A4-A630-417D-B017-6B6995B15D25}" type="slidenum">
              <a:rPr/>
              <a:t>33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Формирование воздействий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9832" y="971525"/>
            <a:ext cx="339689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 Generate test sequence </a:t>
            </a:r>
            <a:endParaRPr lang="en-US" dirty="0"/>
          </a:p>
          <a:p>
            <a:r>
              <a:rPr lang="en-US" dirty="0"/>
              <a:t>initial begin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 </a:t>
            </a:r>
            <a:r>
              <a:rPr lang="en-US" dirty="0" err="1"/>
              <a:t>iff</a:t>
            </a:r>
            <a:r>
              <a:rPr lang="en-US" dirty="0"/>
              <a:t> </a:t>
            </a:r>
            <a:r>
              <a:rPr lang="en-US" dirty="0" err="1"/>
              <a:t>test_start</a:t>
            </a:r>
            <a:r>
              <a:rPr lang="en-US" dirty="0"/>
              <a:t>=='1);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case( </a:t>
            </a:r>
            <a:r>
              <a:rPr lang="en-US" dirty="0" err="1"/>
              <a:t>test_id</a:t>
            </a:r>
            <a:r>
              <a:rPr lang="en-US" dirty="0"/>
              <a:t> )</a:t>
            </a:r>
          </a:p>
          <a:p>
            <a:pPr lvl="1"/>
            <a:r>
              <a:rPr lang="en-US" dirty="0"/>
              <a:t>  0: begin</a:t>
            </a:r>
          </a:p>
          <a:p>
            <a:pPr lvl="1"/>
            <a:r>
              <a:rPr lang="en-US" dirty="0"/>
              <a:t>          fork</a:t>
            </a:r>
          </a:p>
          <a:p>
            <a:pPr lvl="1"/>
            <a:r>
              <a:rPr lang="en-US" dirty="0"/>
              <a:t>            </a:t>
            </a:r>
            <a:r>
              <a:rPr lang="en-US" b="1" dirty="0"/>
              <a:t>test_seq0_write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            </a:t>
            </a:r>
            <a:r>
              <a:rPr lang="en-US" b="1" dirty="0"/>
              <a:t>test_seq0_read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          join</a:t>
            </a:r>
          </a:p>
          <a:p>
            <a:pPr lvl="1"/>
            <a:r>
              <a:rPr lang="en-US" dirty="0"/>
              <a:t>  </a:t>
            </a:r>
            <a:r>
              <a:rPr lang="en-US" dirty="0" smtClean="0"/>
              <a:t>end</a:t>
            </a:r>
            <a:endParaRPr lang="ru-RU" dirty="0" smtClean="0"/>
          </a:p>
          <a:p>
            <a:pPr lvl="1"/>
            <a:r>
              <a:rPr lang="en-US" dirty="0"/>
              <a:t>  1: begin</a:t>
            </a:r>
          </a:p>
          <a:p>
            <a:pPr lvl="1"/>
            <a:r>
              <a:rPr lang="en-US" dirty="0"/>
              <a:t>          fork</a:t>
            </a:r>
          </a:p>
          <a:p>
            <a:pPr lvl="1"/>
            <a:r>
              <a:rPr lang="en-US" dirty="0"/>
              <a:t>            </a:t>
            </a:r>
            <a:r>
              <a:rPr lang="en-US" b="1" dirty="0"/>
              <a:t>test_seq1_write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            </a:t>
            </a:r>
            <a:r>
              <a:rPr lang="en-US" b="1" dirty="0"/>
              <a:t>test_seq1_read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          join</a:t>
            </a:r>
          </a:p>
          <a:p>
            <a:pPr lvl="1"/>
            <a:r>
              <a:rPr lang="ru-RU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endcase</a:t>
            </a:r>
            <a:endParaRPr lang="ru-RU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3672160" y="3203773"/>
            <a:ext cx="288032" cy="648072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248224" y="3527809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2400" y="3158477"/>
            <a:ext cx="293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Параллельное выполнение </a:t>
            </a:r>
          </a:p>
          <a:p>
            <a:r>
              <a:rPr lang="ru-RU" dirty="0" smtClean="0"/>
              <a:t>двух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2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0157A4-A630-417D-B017-6B6995B15D25}" type="slidenum">
              <a:rPr/>
              <a:t>34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Последовательность записи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9832" y="971525"/>
            <a:ext cx="351333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 </a:t>
            </a:r>
            <a:r>
              <a:rPr lang="en-US" b="1" dirty="0"/>
              <a:t>test_seq0_write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( 16'hA010, 1 );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sync_write</a:t>
            </a:r>
            <a:r>
              <a:rPr lang="en-US" dirty="0"/>
              <a:t>( 'h80 );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( 16'hA011, 1 );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( 16'hA012, 1 );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sync_write</a:t>
            </a:r>
            <a:r>
              <a:rPr lang="en-US" dirty="0"/>
              <a:t>( 'h90 );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( 16'hA016, 0 );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( 16'hA017, 0 );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( 16'hA018, 1 );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sync_write</a:t>
            </a:r>
            <a:r>
              <a:rPr lang="en-US" dirty="0"/>
              <a:t>( 'hb0 );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for( </a:t>
            </a:r>
            <a:r>
              <a:rPr lang="en-US" dirty="0" err="1"/>
              <a:t>int</a:t>
            </a:r>
            <a:r>
              <a:rPr lang="en-US" dirty="0"/>
              <a:t> ii=0; ii&lt;32; ii++ )</a:t>
            </a:r>
          </a:p>
          <a:p>
            <a:r>
              <a:rPr lang="en-US" dirty="0"/>
              <a:t>            </a:t>
            </a:r>
            <a:r>
              <a:rPr lang="en-US" b="1" dirty="0" err="1"/>
              <a:t>write_data</a:t>
            </a:r>
            <a:r>
              <a:rPr lang="en-US" dirty="0"/>
              <a:t>( 16'hA020+ii, 0 );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( 16'hA000, 1 );</a:t>
            </a:r>
          </a:p>
          <a:p>
            <a:r>
              <a:rPr lang="en-US" dirty="0" err="1" smtClean="0"/>
              <a:t>endtask</a:t>
            </a:r>
            <a:r>
              <a:rPr lang="en-US" dirty="0"/>
              <a:t>;</a:t>
            </a:r>
          </a:p>
          <a:p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464248" y="4461941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76416" y="4203179"/>
            <a:ext cx="358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Непрерывная последовательность</a:t>
            </a:r>
            <a:endParaRPr lang="ru-RU" dirty="0"/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3960192" y="3995861"/>
            <a:ext cx="272974" cy="936104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549090" y="2195661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61258" y="193689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Ожидание номера такта </a:t>
            </a:r>
            <a:r>
              <a:rPr lang="en-US" dirty="0" smtClean="0"/>
              <a:t>0x80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510184" y="5262735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2352" y="5003973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Ожидание номера такта </a:t>
            </a:r>
            <a:r>
              <a:rPr lang="en-US" dirty="0" smtClean="0"/>
              <a:t>0xB0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4616648" y="5937485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2726" y="5704445"/>
            <a:ext cx="358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Непрерывная последовательность</a:t>
            </a:r>
            <a:endParaRPr lang="ru-RU" dirty="0"/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4112592" y="5704445"/>
            <a:ext cx="272974" cy="46608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4138565" y="6644211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69448" y="6321045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Завершение непрерывной </a:t>
            </a:r>
          </a:p>
          <a:p>
            <a:r>
              <a:rPr lang="ru-RU" dirty="0" smtClean="0"/>
              <a:t>последовательности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63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Результат теста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91840" y="1662563"/>
            <a:ext cx="8556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Statistics -  </a:t>
            </a:r>
            <a:r>
              <a:rPr lang="en-US" dirty="0" err="1"/>
              <a:t>min_delay</a:t>
            </a:r>
            <a:r>
              <a:rPr lang="en-US" dirty="0"/>
              <a:t>:    2 </a:t>
            </a:r>
            <a:r>
              <a:rPr lang="en-US" dirty="0" err="1"/>
              <a:t>max_delay</a:t>
            </a:r>
            <a:r>
              <a:rPr lang="en-US" dirty="0"/>
              <a:t>:   94  </a:t>
            </a:r>
            <a:r>
              <a:rPr lang="en-US" dirty="0" err="1"/>
              <a:t>avr_delay</a:t>
            </a:r>
            <a:r>
              <a:rPr lang="en-US" dirty="0"/>
              <a:t>: 30.863  velocity: 0.112169 </a:t>
            </a:r>
            <a:r>
              <a:rPr lang="ru-RU" dirty="0" smtClean="0"/>
              <a:t> </a:t>
            </a:r>
            <a:r>
              <a:rPr lang="en-US" dirty="0" err="1" smtClean="0"/>
              <a:t>Tr</a:t>
            </a:r>
            <a:r>
              <a:rPr lang="en-US" dirty="0" smtClean="0"/>
              <a:t>/clock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overallcoverage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cg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cg.data_we</a:t>
            </a:r>
            <a:r>
              <a:rPr lang="en-US" dirty="0"/>
              <a:t>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cg.full</a:t>
            </a:r>
            <a:r>
              <a:rPr lang="en-US" dirty="0"/>
              <a:t>   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cg.data_rd</a:t>
            </a:r>
            <a:r>
              <a:rPr lang="en-US" dirty="0"/>
              <a:t>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cg.empty</a:t>
            </a:r>
            <a:r>
              <a:rPr lang="en-US" dirty="0"/>
              <a:t>  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cg.cnt_wr</a:t>
            </a:r>
            <a:r>
              <a:rPr lang="en-US" dirty="0"/>
              <a:t> 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cg.cnt_rd</a:t>
            </a:r>
            <a:r>
              <a:rPr lang="en-US" dirty="0"/>
              <a:t>   = </a:t>
            </a:r>
            <a:r>
              <a:rPr lang="en-US" dirty="0" smtClean="0"/>
              <a:t>100.000000</a:t>
            </a:r>
            <a:endParaRPr lang="ru-RU" dirty="0" smtClean="0"/>
          </a:p>
          <a:p>
            <a:endParaRPr lang="ru-RU" dirty="0"/>
          </a:p>
          <a:p>
            <a:r>
              <a:rPr lang="en-US" dirty="0" err="1" smtClean="0"/>
              <a:t>test_id</a:t>
            </a:r>
            <a:r>
              <a:rPr lang="en-US" dirty="0"/>
              <a:t>=    3 </a:t>
            </a:r>
            <a:r>
              <a:rPr lang="en-US" dirty="0" err="1"/>
              <a:t>test_name</a:t>
            </a:r>
            <a:r>
              <a:rPr lang="en-US" dirty="0"/>
              <a:t>:       randomize         TEST_PASSED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1280"/>
          </a:xfrm>
        </p:spPr>
        <p:txBody>
          <a:bodyPr/>
          <a:lstStyle/>
          <a:p>
            <a:pPr lvl="0"/>
            <a:fld id="{4D0157A4-A630-417D-B017-6B6995B15D25}" type="slidenum">
              <a:rPr/>
              <a:t>35</a:t>
            </a:fld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10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Примеры на основе шаблонов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56136" y="1736027"/>
            <a:ext cx="233615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skid_buffer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skid_crd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conv_with_fifo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credit_return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double_buffer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multiram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multipush_fifo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downsizing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upsizing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FIFO_buffer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ru-RU" sz="24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1280"/>
          </a:xfrm>
        </p:spPr>
        <p:txBody>
          <a:bodyPr/>
          <a:lstStyle/>
          <a:p>
            <a:pPr lvl="0"/>
            <a:fld id="{4D0157A4-A630-417D-B017-6B6995B15D25}" type="slidenum">
              <a:rPr/>
              <a:t>36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1840" y="1043534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GitHub: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github.com/DigitalDesignSchool/ce2020labs/</a:t>
            </a:r>
            <a:endParaRPr lang="ru-RU" sz="2400" dirty="0" smtClean="0">
              <a:hlinkClick r:id="rId3"/>
            </a:endParaRPr>
          </a:p>
          <a:p>
            <a:endParaRPr lang="ru-RU" sz="2000" dirty="0">
              <a:hlinkClick r:id="rId3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747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Контакты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5816" y="1043533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hlinkClick r:id="rId3"/>
              </a:rPr>
              <a:t>http://insys.ru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hlinkClick r:id="rId4"/>
              </a:rPr>
              <a:t>dsmv@insys.ru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hlinkClick r:id="rId5"/>
              </a:rPr>
              <a:t>http://plis2.ru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GitHub:    	</a:t>
            </a:r>
            <a:r>
              <a:rPr lang="en-US" sz="2400" b="1" dirty="0" err="1" smtClean="0"/>
              <a:t>dsmv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LinkedIn:  	</a:t>
            </a:r>
            <a:r>
              <a:rPr lang="en-US" sz="2400" dirty="0" smtClean="0">
                <a:hlinkClick r:id="rId6"/>
              </a:rPr>
              <a:t>http://www.linkedin.com/in/dmitry-smekhov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Примеры: 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7"/>
              </a:rPr>
              <a:t>https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github.com/DigitalDesignSchool/ce2020labs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91840" y="1122557"/>
            <a:ext cx="987120" cy="69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2009019"/>
            <a:ext cx="1918618" cy="74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07584" y="5209233"/>
            <a:ext cx="7280779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 !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2480" y="1187549"/>
            <a:ext cx="3006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Дмитрий Смехов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33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E8103C-B367-4609-BCB1-FE2CC7DF33D0}" type="slidenum">
              <a:rPr/>
              <a:t>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360000" y="1296000"/>
            <a:ext cx="3528000" cy="446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EBD3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3888000" y="1296000"/>
            <a:ext cx="2233800" cy="43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 rot="45600">
            <a:off x="6092519" y="1319195"/>
            <a:ext cx="3526560" cy="43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Третий вариант — подключение DLL</a:t>
            </a:r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720000" y="5903999"/>
            <a:ext cx="8640000" cy="139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К симулятору подключается DLL через интерфейс DPI.</a:t>
            </a:r>
          </a:p>
          <a:p>
            <a:pPr lvl="0">
              <a:buNone/>
            </a:pPr>
            <a:r>
              <a:rPr lang="ru-RU" sz="2200"/>
              <a:t>Функции из DLL могут быть вызваны из кода System Verilog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885400" y="1872000"/>
            <a:ext cx="244548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команд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880000" y="3096000"/>
            <a:ext cx="244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ответов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5688000" y="1655999"/>
            <a:ext cx="1368000" cy="25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8243999" y="1655999"/>
            <a:ext cx="1655999" cy="23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памяти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12" name="Прямая соединительная линия 11"/>
          <p:cNvSpPr/>
          <p:nvPr/>
        </p:nvSpPr>
        <p:spPr>
          <a:xfrm>
            <a:off x="7056000" y="2160000"/>
            <a:ext cx="1187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рямая соединительная линия 12"/>
          <p:cNvSpPr/>
          <p:nvPr/>
        </p:nvSpPr>
        <p:spPr>
          <a:xfrm flipH="1">
            <a:off x="7055999" y="3528000"/>
            <a:ext cx="1187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000" y="1368000"/>
            <a:ext cx="936000" cy="681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ADR,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WR, 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43999" y="2880000"/>
            <a:ext cx="936000" cy="48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RVALID</a:t>
            </a:r>
          </a:p>
        </p:txBody>
      </p:sp>
      <p:sp>
        <p:nvSpPr>
          <p:cNvPr id="16" name="Прямая соединительная линия 15"/>
          <p:cNvSpPr/>
          <p:nvPr/>
        </p:nvSpPr>
        <p:spPr>
          <a:xfrm>
            <a:off x="5330880" y="2160000"/>
            <a:ext cx="35712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936000" y="468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8" name="Прямая соединительная линия 17"/>
          <p:cNvSpPr/>
          <p:nvPr/>
        </p:nvSpPr>
        <p:spPr>
          <a:xfrm>
            <a:off x="2592000" y="2160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7236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System Verilog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0" name="Полилиния 19"/>
          <p:cNvSpPr/>
          <p:nvPr/>
        </p:nvSpPr>
        <p:spPr>
          <a:xfrm>
            <a:off x="4284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System Verilog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1" name="Прямая соединительная линия 20"/>
          <p:cNvSpPr/>
          <p:nvPr/>
        </p:nvSpPr>
        <p:spPr>
          <a:xfrm flipH="1">
            <a:off x="5328000" y="3528000"/>
            <a:ext cx="360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рямая соединительная линия 21"/>
          <p:cNvSpPr/>
          <p:nvPr/>
        </p:nvSpPr>
        <p:spPr>
          <a:xfrm flipH="1">
            <a:off x="2592000" y="3456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3240000" y="4031999"/>
            <a:ext cx="1224000" cy="5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DPI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1224000" y="1440000"/>
            <a:ext cx="1584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DLL   C/C++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E5FDA9-0457-44A4-A458-EF2E9934F94F}" type="slidenum">
              <a:rPr/>
              <a:pPr lvl="0"/>
              <a:t>5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360000" y="1296000"/>
            <a:ext cx="3240000" cy="453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27E2B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3600000" y="1296360"/>
            <a:ext cx="1440000" cy="446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EBD3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5038560" y="1296000"/>
            <a:ext cx="2449800" cy="43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Полилиния 4"/>
          <p:cNvSpPr/>
          <p:nvPr/>
        </p:nvSpPr>
        <p:spPr>
          <a:xfrm rot="45600">
            <a:off x="7459139" y="1328120"/>
            <a:ext cx="2158200" cy="43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Заголовок 5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Взаимодействие с внешней программой</a:t>
            </a:r>
          </a:p>
        </p:txBody>
      </p:sp>
      <p:sp>
        <p:nvSpPr>
          <p:cNvPr id="7" name="Текст 6"/>
          <p:cNvSpPr txBox="1">
            <a:spLocks noGrp="1"/>
          </p:cNvSpPr>
          <p:nvPr>
            <p:ph type="body" idx="4294967295"/>
          </p:nvPr>
        </p:nvSpPr>
        <p:spPr>
          <a:xfrm>
            <a:off x="720000" y="5903999"/>
            <a:ext cx="8640000" cy="139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 dirty="0"/>
              <a:t>APPLICATION — произвольное приложение, взаимодействует с симулятором через какой-то механизм IPC </a:t>
            </a:r>
            <a:r>
              <a:rPr lang="ru-RU" sz="2200" dirty="0" smtClean="0"/>
              <a:t>(</a:t>
            </a:r>
            <a:r>
              <a:rPr lang="en-US" sz="2200" dirty="0"/>
              <a:t>I</a:t>
            </a:r>
            <a:r>
              <a:rPr lang="ru-RU" sz="2200" dirty="0" err="1" smtClean="0"/>
              <a:t>nter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ru-RU" sz="2200" dirty="0" err="1" smtClean="0"/>
              <a:t>rocess</a:t>
            </a:r>
            <a:r>
              <a:rPr lang="ru-RU" sz="2200" dirty="0" smtClean="0"/>
              <a:t> </a:t>
            </a:r>
            <a:r>
              <a:rPr lang="en-US" sz="2200" dirty="0" err="1"/>
              <a:t>C</a:t>
            </a:r>
            <a:r>
              <a:rPr lang="ru-RU" sz="2200" dirty="0" err="1" smtClean="0"/>
              <a:t>ommunication</a:t>
            </a:r>
            <a:r>
              <a:rPr lang="ru-RU" sz="2200" dirty="0"/>
              <a:t>)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4214879" y="1872000"/>
            <a:ext cx="190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команд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212000" y="3096000"/>
            <a:ext cx="190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ответов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6408000" y="1728000"/>
            <a:ext cx="1368000" cy="25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8243999" y="1655999"/>
            <a:ext cx="1655999" cy="23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памяти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олилиния 11"/>
          <p:cNvSpPr/>
          <p:nvPr/>
        </p:nvSpPr>
        <p:spPr>
          <a:xfrm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13" name="Прямая соединительная линия 12"/>
          <p:cNvSpPr/>
          <p:nvPr/>
        </p:nvSpPr>
        <p:spPr>
          <a:xfrm>
            <a:off x="7776000" y="2160000"/>
            <a:ext cx="467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Прямая соединительная линия 13"/>
          <p:cNvSpPr/>
          <p:nvPr/>
        </p:nvSpPr>
        <p:spPr>
          <a:xfrm flipH="1">
            <a:off x="7776000" y="3528000"/>
            <a:ext cx="467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Прямая соединительная линия 14"/>
          <p:cNvSpPr/>
          <p:nvPr/>
        </p:nvSpPr>
        <p:spPr>
          <a:xfrm>
            <a:off x="6120000" y="2160000"/>
            <a:ext cx="252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936000" y="468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7" name="Прямая соединительная линия 16"/>
          <p:cNvSpPr/>
          <p:nvPr/>
        </p:nvSpPr>
        <p:spPr>
          <a:xfrm>
            <a:off x="2592000" y="2160000"/>
            <a:ext cx="50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7920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19" name="Полилиния 18"/>
          <p:cNvSpPr/>
          <p:nvPr/>
        </p:nvSpPr>
        <p:spPr>
          <a:xfrm>
            <a:off x="5328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0" name="Прямая соединительная линия 19"/>
          <p:cNvSpPr/>
          <p:nvPr/>
        </p:nvSpPr>
        <p:spPr>
          <a:xfrm flipH="1">
            <a:off x="6120000" y="3528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рямая соединительная линия 20"/>
          <p:cNvSpPr/>
          <p:nvPr/>
        </p:nvSpPr>
        <p:spPr>
          <a:xfrm flipH="1">
            <a:off x="2592000" y="3456000"/>
            <a:ext cx="504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4031999" y="1440000"/>
            <a:ext cx="792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DLL</a:t>
            </a:r>
          </a:p>
        </p:txBody>
      </p:sp>
      <p:sp>
        <p:nvSpPr>
          <p:cNvPr id="23" name="Полилиния 22"/>
          <p:cNvSpPr/>
          <p:nvPr/>
        </p:nvSpPr>
        <p:spPr>
          <a:xfrm>
            <a:off x="4392000" y="4031999"/>
            <a:ext cx="1224000" cy="5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DPI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3096000" y="1872000"/>
            <a:ext cx="864000" cy="280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IPC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SHM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NET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PIPE</a:t>
            </a:r>
          </a:p>
        </p:txBody>
      </p:sp>
      <p:sp>
        <p:nvSpPr>
          <p:cNvPr id="25" name="Прямая соединительная линия 24"/>
          <p:cNvSpPr/>
          <p:nvPr/>
        </p:nvSpPr>
        <p:spPr>
          <a:xfrm>
            <a:off x="2592000" y="2160000"/>
            <a:ext cx="504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Прямая соединительная линия 25"/>
          <p:cNvSpPr/>
          <p:nvPr/>
        </p:nvSpPr>
        <p:spPr>
          <a:xfrm>
            <a:off x="3960000" y="2160000"/>
            <a:ext cx="24948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Прямая соединительная линия 26"/>
          <p:cNvSpPr/>
          <p:nvPr/>
        </p:nvSpPr>
        <p:spPr>
          <a:xfrm flipH="1">
            <a:off x="3960000" y="3456000"/>
            <a:ext cx="252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8" name="Полилиния 27"/>
          <p:cNvSpPr/>
          <p:nvPr/>
        </p:nvSpPr>
        <p:spPr>
          <a:xfrm>
            <a:off x="1080000" y="1368000"/>
            <a:ext cx="180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APPLICATION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CEC4E0-D631-4366-8459-3E3E3AFD180A}" type="slidenum">
              <a:rPr/>
              <a:t>6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360000" y="1296000"/>
            <a:ext cx="3240000" cy="453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27E2B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Выполнение на аппаратуре и на симуляторе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72000" y="5947200"/>
            <a:ext cx="10008000" cy="139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APPLICATION — может использовать различные драйверы для выполнения кода на симуляторе или на аппаратуре</a:t>
            </a:r>
          </a:p>
          <a:p>
            <a:pPr lvl="0">
              <a:buNone/>
            </a:pPr>
            <a:r>
              <a:rPr lang="ru-RU" sz="2200"/>
              <a:t>Xilinx Vitis — режимы Emulation-SW, Emulation-HW, Hardware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936000" y="468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7" name="Прямая соединительная линия 6"/>
          <p:cNvSpPr/>
          <p:nvPr/>
        </p:nvSpPr>
        <p:spPr>
          <a:xfrm>
            <a:off x="2592000" y="2160000"/>
            <a:ext cx="50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Прямая соединительная линия 7"/>
          <p:cNvSpPr/>
          <p:nvPr/>
        </p:nvSpPr>
        <p:spPr>
          <a:xfrm flipH="1">
            <a:off x="2592000" y="3456000"/>
            <a:ext cx="504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Прямая соединительная линия 8"/>
          <p:cNvSpPr/>
          <p:nvPr/>
        </p:nvSpPr>
        <p:spPr>
          <a:xfrm>
            <a:off x="2592000" y="2160000"/>
            <a:ext cx="504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1080000" y="1368000"/>
            <a:ext cx="180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APPLICATION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3096000" y="1872000"/>
            <a:ext cx="1512000" cy="25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875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12" name="Прямая соединительная линия 11"/>
          <p:cNvSpPr/>
          <p:nvPr/>
        </p:nvSpPr>
        <p:spPr>
          <a:xfrm>
            <a:off x="4608000" y="2304000"/>
            <a:ext cx="936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headEnd type="arrow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олилиния 12"/>
          <p:cNvSpPr/>
          <p:nvPr/>
        </p:nvSpPr>
        <p:spPr>
          <a:xfrm>
            <a:off x="5544000" y="1512000"/>
            <a:ext cx="4031999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Симулятор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Vivado / Questa / Cadence</a:t>
            </a:r>
          </a:p>
        </p:txBody>
      </p:sp>
      <p:sp>
        <p:nvSpPr>
          <p:cNvPr id="14" name="Полилиния 13"/>
          <p:cNvSpPr/>
          <p:nvPr/>
        </p:nvSpPr>
        <p:spPr>
          <a:xfrm>
            <a:off x="5544000" y="3311999"/>
            <a:ext cx="4031999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Аппаратура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FPGA/ASIC</a:t>
            </a:r>
          </a:p>
        </p:txBody>
      </p:sp>
      <p:sp>
        <p:nvSpPr>
          <p:cNvPr id="15" name="Прямая соединительная линия 14"/>
          <p:cNvSpPr/>
          <p:nvPr/>
        </p:nvSpPr>
        <p:spPr>
          <a:xfrm>
            <a:off x="4608000" y="3924000"/>
            <a:ext cx="936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headEnd type="arrow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CA7BD9-AB70-4BBF-94CD-28BE5ABE48AC}" type="slidenum">
              <a:rPr smtClean="0"/>
              <a:t>7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Test framework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648000" y="1728000"/>
            <a:ext cx="8640000" cy="157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 dirty="0"/>
              <a:t>Универсальные:</a:t>
            </a:r>
          </a:p>
          <a:p>
            <a:pPr lvl="0"/>
            <a:r>
              <a:rPr lang="ru-RU" sz="2200" dirty="0"/>
              <a:t>UVM			</a:t>
            </a:r>
            <a:r>
              <a:rPr lang="ru-RU" sz="2200" dirty="0" smtClean="0"/>
              <a:t>- </a:t>
            </a:r>
            <a:r>
              <a:rPr lang="ru-RU" sz="2200" dirty="0" err="1"/>
              <a:t>SystemVerilog</a:t>
            </a:r>
            <a:endParaRPr lang="ru-RU" sz="2200" dirty="0"/>
          </a:p>
          <a:p>
            <a:pPr lvl="0"/>
            <a:r>
              <a:rPr lang="ru-RU" sz="2200" dirty="0"/>
              <a:t>UVVM			</a:t>
            </a:r>
            <a:r>
              <a:rPr lang="ru-RU" sz="2200" dirty="0" smtClean="0"/>
              <a:t>- </a:t>
            </a:r>
            <a:r>
              <a:rPr lang="ru-RU" sz="2200" dirty="0"/>
              <a:t>VHDL</a:t>
            </a:r>
          </a:p>
          <a:p>
            <a:pPr lvl="0"/>
            <a:r>
              <a:rPr lang="ru-RU" sz="2200" dirty="0"/>
              <a:t>OSVVM			- VHDL</a:t>
            </a:r>
          </a:p>
          <a:p>
            <a:pPr lvl="0"/>
            <a:r>
              <a:rPr lang="ru-RU" sz="2200" dirty="0" err="1"/>
              <a:t>Cocotb</a:t>
            </a:r>
            <a:r>
              <a:rPr lang="ru-RU" sz="2200" dirty="0"/>
              <a:t>			- </a:t>
            </a:r>
            <a:r>
              <a:rPr lang="ru-RU" sz="2200" dirty="0" err="1"/>
              <a:t>Python</a:t>
            </a:r>
            <a:endParaRPr lang="ru-RU" sz="2200" dirty="0"/>
          </a:p>
          <a:p>
            <a:pPr lvl="0"/>
            <a:endParaRPr lang="ru-RU" sz="2200" dirty="0"/>
          </a:p>
          <a:p>
            <a:pPr marL="108000" lvl="0" indent="0">
              <a:buNone/>
            </a:pPr>
            <a:r>
              <a:rPr lang="ru-RU" sz="2200" dirty="0"/>
              <a:t>Всегда есть возможность разработать свой собственный</a:t>
            </a:r>
          </a:p>
          <a:p>
            <a:pPr marL="108000" lvl="0" indent="0">
              <a:buNone/>
            </a:pPr>
            <a:r>
              <a:rPr lang="ru-RU" sz="2200" dirty="0"/>
              <a:t>Цель данного примера:  показать как разработать свою систему тестирования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1308600" y="0"/>
            <a:ext cx="8568000" cy="7156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1" i="1" u="none" strike="noStrike" kern="1200" cap="none" spc="0" baseline="0">
                <a:ln>
                  <a:noFill/>
                </a:ln>
                <a:solidFill>
                  <a:srgbClr val="3366FF"/>
                </a:solidFill>
                <a:effectLst>
                  <a:outerShdw dist="17961" dir="2700000">
                    <a:scrgbClr r="0" g="0" b="0"/>
                  </a:outerShdw>
                </a:effectLst>
                <a:latin typeface="Bodoni MT Condensed" pitchFamily="18"/>
                <a:ea typeface="WenQuanYi Zen Hei Sharp" pitchFamily="2"/>
                <a:cs typeface="Lohit Devanagari" pitchFamily="2"/>
              </a:rPr>
              <a:t>Разработка тестов</a:t>
            </a:r>
          </a:p>
        </p:txBody>
      </p:sp>
      <p:sp>
        <p:nvSpPr>
          <p:cNvPr id="3" name="Line 3"/>
          <p:cNvSpPr/>
          <p:nvPr/>
        </p:nvSpPr>
        <p:spPr>
          <a:xfrm>
            <a:off x="357120" y="762839"/>
            <a:ext cx="9365760" cy="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87120" cy="69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2"/>
          <p:cNvSpPr txBox="1"/>
          <p:nvPr/>
        </p:nvSpPr>
        <p:spPr>
          <a:xfrm>
            <a:off x="5786640" y="1808639"/>
            <a:ext cx="3947040" cy="1933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Результат</a:t>
            </a:r>
            <a:r>
              <a:rPr lang="ru-RU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 Sharp" pitchFamily="2"/>
              <a:cs typeface="Lohit Devanagari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test_read_8kb        </a:t>
            </a:r>
            <a:r>
              <a:rPr lang="ru-RU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 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PASSED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test_read_16kb       </a:t>
            </a:r>
            <a:r>
              <a:rPr lang="ru-RU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PASSED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test_read_49blk      </a:t>
            </a:r>
            <a:r>
              <a:rPr lang="ru-RU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 </a:t>
            </a:r>
            <a:r>
              <a:rPr lang="en-US" sz="1800" b="1" i="0" u="none" strike="noStrike" kern="1200" cap="none" spc="0" baseline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FAILED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test_read_8x4_cont   </a:t>
            </a:r>
            <a:r>
              <a:rPr lang="en-US" sz="1800" b="1" i="0" u="none" strike="noStrike" kern="1200" cap="none" spc="0" baseline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FAILED</a:t>
            </a:r>
          </a:p>
        </p:txBody>
      </p:sp>
      <p:sp>
        <p:nvSpPr>
          <p:cNvPr id="7" name="Скругленный прямоугольник 3"/>
          <p:cNvSpPr/>
          <p:nvPr/>
        </p:nvSpPr>
        <p:spPr>
          <a:xfrm>
            <a:off x="594720" y="1180800"/>
            <a:ext cx="793440" cy="43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00"/>
          </a:solidFill>
          <a:ln w="25560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A1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590040" y="4956120"/>
            <a:ext cx="8893800" cy="16850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TCL </a:t>
            </a:r>
            <a:r>
              <a:rPr lang="ru-RU" sz="18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файл – задание на моделирование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 Sharp" pitchFamily="2"/>
              <a:cs typeface="Lohit Devanagari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run_test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"stend_m4" "test_read_8kb          "   	6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50 us"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run_test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"stend_m4" "test_read_16kb        "   	7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100 us“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run_test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"stend_m4" "test_read_49blk       " 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8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150 us"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run_test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"stend_m4" "test_read_8x4_cont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 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9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150 us"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52400" y="1059840"/>
            <a:ext cx="1190520" cy="748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B0F0"/>
          </a:solidFill>
          <a:ln w="25560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TEST1</a:t>
            </a:r>
          </a:p>
        </p:txBody>
      </p:sp>
      <p:grpSp>
        <p:nvGrpSpPr>
          <p:cNvPr id="10" name="Группа 20"/>
          <p:cNvGrpSpPr/>
          <p:nvPr/>
        </p:nvGrpSpPr>
        <p:grpSpPr>
          <a:xfrm>
            <a:off x="594720" y="2073600"/>
            <a:ext cx="1666800" cy="992159"/>
            <a:chOff x="594720" y="2073600"/>
            <a:chExt cx="1666800" cy="992159"/>
          </a:xfrm>
        </p:grpSpPr>
        <p:sp>
          <p:nvSpPr>
            <p:cNvPr id="11" name="Скругленный прямоугольник 9"/>
            <p:cNvSpPr/>
            <p:nvPr/>
          </p:nvSpPr>
          <p:spPr>
            <a:xfrm>
              <a:off x="594720" y="2073600"/>
              <a:ext cx="1666800" cy="99215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5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WenQuanYi Zen Hei Sharp" pitchFamily="2"/>
                <a:cs typeface="Lohit Devanagari" pitchFamily="2"/>
              </a:endParaRPr>
            </a:p>
          </p:txBody>
        </p:sp>
        <p:sp>
          <p:nvSpPr>
            <p:cNvPr id="12" name="Скругленный прямоугольник 27"/>
            <p:cNvSpPr/>
            <p:nvPr/>
          </p:nvSpPr>
          <p:spPr>
            <a:xfrm>
              <a:off x="625320" y="2351160"/>
              <a:ext cx="793440" cy="43667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A1</a:t>
              </a: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1591920" y="2380680"/>
              <a:ext cx="635040" cy="40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A2</a:t>
              </a:r>
            </a:p>
          </p:txBody>
        </p:sp>
      </p:grpSp>
      <p:sp>
        <p:nvSpPr>
          <p:cNvPr id="14" name="Скругленный прямоугольник 29"/>
          <p:cNvSpPr/>
          <p:nvPr/>
        </p:nvSpPr>
        <p:spPr>
          <a:xfrm>
            <a:off x="3414600" y="2194920"/>
            <a:ext cx="1190520" cy="748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B0F0"/>
          </a:solidFill>
          <a:ln w="25560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TEST2</a:t>
            </a:r>
          </a:p>
        </p:txBody>
      </p:sp>
      <p:grpSp>
        <p:nvGrpSpPr>
          <p:cNvPr id="15" name="Группа 23"/>
          <p:cNvGrpSpPr/>
          <p:nvPr/>
        </p:nvGrpSpPr>
        <p:grpSpPr>
          <a:xfrm>
            <a:off x="594720" y="3541679"/>
            <a:ext cx="1666800" cy="992159"/>
            <a:chOff x="594720" y="3541679"/>
            <a:chExt cx="1666800" cy="992159"/>
          </a:xfrm>
        </p:grpSpPr>
        <p:sp>
          <p:nvSpPr>
            <p:cNvPr id="16" name="Скругленный прямоугольник 30"/>
            <p:cNvSpPr/>
            <p:nvPr/>
          </p:nvSpPr>
          <p:spPr>
            <a:xfrm>
              <a:off x="594720" y="3541679"/>
              <a:ext cx="1666800" cy="99215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5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WenQuanYi Zen Hei Sharp" pitchFamily="2"/>
                <a:cs typeface="Lohit Devanagari" pitchFamily="2"/>
              </a:endParaRPr>
            </a:p>
          </p:txBody>
        </p:sp>
        <p:sp>
          <p:nvSpPr>
            <p:cNvPr id="17" name="Скругленный прямоугольник 31"/>
            <p:cNvSpPr/>
            <p:nvPr/>
          </p:nvSpPr>
          <p:spPr>
            <a:xfrm>
              <a:off x="625320" y="3819240"/>
              <a:ext cx="793440" cy="43667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A2</a:t>
              </a:r>
            </a:p>
          </p:txBody>
        </p:sp>
        <p:sp>
          <p:nvSpPr>
            <p:cNvPr id="18" name="TextBox 32"/>
            <p:cNvSpPr txBox="1"/>
            <p:nvPr/>
          </p:nvSpPr>
          <p:spPr>
            <a:xfrm>
              <a:off x="1591920" y="3848759"/>
              <a:ext cx="635040" cy="40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A3</a:t>
              </a:r>
            </a:p>
          </p:txBody>
        </p:sp>
      </p:grpSp>
      <p:sp>
        <p:nvSpPr>
          <p:cNvPr id="19" name="Скругленный прямоугольник 33"/>
          <p:cNvSpPr/>
          <p:nvPr/>
        </p:nvSpPr>
        <p:spPr>
          <a:xfrm>
            <a:off x="3414600" y="3663360"/>
            <a:ext cx="1190520" cy="748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B0F0"/>
          </a:solidFill>
          <a:ln w="25560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TEST3</a:t>
            </a:r>
          </a:p>
        </p:txBody>
      </p:sp>
      <p:cxnSp>
        <p:nvCxnSpPr>
          <p:cNvPr id="20" name="Прямая соединительная линия 16"/>
          <p:cNvCxnSpPr/>
          <p:nvPr/>
        </p:nvCxnSpPr>
        <p:spPr>
          <a:xfrm flipV="1">
            <a:off x="535320" y="971525"/>
            <a:ext cx="3820680" cy="804240"/>
          </a:xfrm>
          <a:prstGeom prst="straightConnector1">
            <a:avLst/>
          </a:prstGeom>
          <a:noFill/>
          <a:ln w="25560">
            <a:solidFill>
              <a:srgbClr val="FF0000"/>
            </a:solidFill>
            <a:prstDash val="solid"/>
          </a:ln>
        </p:spPr>
      </p:cxnSp>
      <p:cxnSp>
        <p:nvCxnSpPr>
          <p:cNvPr id="21" name="Прямая соединительная линия 34"/>
          <p:cNvCxnSpPr/>
          <p:nvPr/>
        </p:nvCxnSpPr>
        <p:spPr>
          <a:xfrm>
            <a:off x="535320" y="1103389"/>
            <a:ext cx="3820680" cy="804240"/>
          </a:xfrm>
          <a:prstGeom prst="straightConnector1">
            <a:avLst/>
          </a:prstGeom>
          <a:noFill/>
          <a:ln w="25560">
            <a:solidFill>
              <a:srgbClr val="FF0000"/>
            </a:solidFill>
            <a:prstDash val="solid"/>
          </a:ln>
        </p:spPr>
      </p:cxnSp>
      <p:cxnSp>
        <p:nvCxnSpPr>
          <p:cNvPr id="22" name="Прямая соединительная линия 36"/>
          <p:cNvCxnSpPr/>
          <p:nvPr/>
        </p:nvCxnSpPr>
        <p:spPr>
          <a:xfrm flipV="1">
            <a:off x="535320" y="2123653"/>
            <a:ext cx="3820680" cy="804240"/>
          </a:xfrm>
          <a:prstGeom prst="straightConnector1">
            <a:avLst/>
          </a:prstGeom>
          <a:noFill/>
          <a:ln w="25560">
            <a:solidFill>
              <a:srgbClr val="FF0000"/>
            </a:solidFill>
            <a:prstDash val="solid"/>
          </a:ln>
        </p:spPr>
      </p:cxnSp>
      <p:cxnSp>
        <p:nvCxnSpPr>
          <p:cNvPr id="23" name="Прямая соединительная линия 37"/>
          <p:cNvCxnSpPr/>
          <p:nvPr/>
        </p:nvCxnSpPr>
        <p:spPr>
          <a:xfrm>
            <a:off x="535320" y="2255517"/>
            <a:ext cx="3820680" cy="804240"/>
          </a:xfrm>
          <a:prstGeom prst="straightConnector1">
            <a:avLst/>
          </a:prstGeom>
          <a:noFill/>
          <a:ln w="25560">
            <a:solidFill>
              <a:srgbClr val="FF0000"/>
            </a:solidFill>
            <a:prstDash val="solid"/>
          </a:ln>
        </p:spPr>
      </p:cxnSp>
      <p:grpSp>
        <p:nvGrpSpPr>
          <p:cNvPr id="24" name="Группа 43"/>
          <p:cNvGrpSpPr/>
          <p:nvPr/>
        </p:nvGrpSpPr>
        <p:grpSpPr>
          <a:xfrm>
            <a:off x="357120" y="852906"/>
            <a:ext cx="5316480" cy="4033800"/>
            <a:chOff x="276480" y="922319"/>
            <a:chExt cx="5316480" cy="4033800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276480" y="922319"/>
              <a:ext cx="5316480" cy="4033800"/>
            </a:xfrm>
            <a:prstGeom prst="rect">
              <a:avLst/>
            </a:prstGeom>
            <a:solidFill>
              <a:srgbClr val="D1D1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WenQuanYi Zen Hei Sharp" pitchFamily="2"/>
                <a:cs typeface="Lohit Devanagari" pitchFamily="2"/>
              </a:endParaRPr>
            </a:p>
          </p:txBody>
        </p:sp>
        <p:sp>
          <p:nvSpPr>
            <p:cNvPr id="26" name="TextBox 35"/>
            <p:cNvSpPr txBox="1"/>
            <p:nvPr/>
          </p:nvSpPr>
          <p:spPr>
            <a:xfrm>
              <a:off x="3134519" y="1001520"/>
              <a:ext cx="1823039" cy="7124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1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ru-RU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Пирамида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ru-RU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компонентов</a:t>
              </a:r>
            </a:p>
          </p:txBody>
        </p:sp>
        <p:sp>
          <p:nvSpPr>
            <p:cNvPr id="27" name="TextBox 42"/>
            <p:cNvSpPr txBox="1"/>
            <p:nvPr/>
          </p:nvSpPr>
          <p:spPr>
            <a:xfrm>
              <a:off x="594720" y="1078920"/>
              <a:ext cx="1981800" cy="40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ru-RU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Набор тестов</a:t>
              </a:r>
            </a:p>
          </p:txBody>
        </p:sp>
        <p:sp>
          <p:nvSpPr>
            <p:cNvPr id="28" name="Равнобедренный треугольник 38"/>
            <p:cNvSpPr/>
            <p:nvPr/>
          </p:nvSpPr>
          <p:spPr>
            <a:xfrm>
              <a:off x="2701440" y="1823039"/>
              <a:ext cx="2539080" cy="2911679"/>
            </a:xfrm>
            <a:custGeom>
              <a:avLst>
                <a:gd name="f8" fmla="val 5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0000"/>
                <a:gd name="f9" fmla="+- 0 0 0"/>
                <a:gd name="f10" fmla="abs f4"/>
                <a:gd name="f11" fmla="abs f5"/>
                <a:gd name="f12" fmla="abs f6"/>
                <a:gd name="f13" fmla="val f7"/>
                <a:gd name="f14" fmla="val f8"/>
                <a:gd name="f15" fmla="*/ f9 f1 1"/>
                <a:gd name="f16" fmla="?: f10 f4 1"/>
                <a:gd name="f17" fmla="?: f11 f5 1"/>
                <a:gd name="f18" fmla="?: f12 f6 1"/>
                <a:gd name="f19" fmla="*/ f15 1 f3"/>
                <a:gd name="f20" fmla="*/ f16 1 21600"/>
                <a:gd name="f21" fmla="*/ f17 1 21600"/>
                <a:gd name="f22" fmla="*/ 21600 f16 1"/>
                <a:gd name="f23" fmla="*/ 21600 f17 1"/>
                <a:gd name="f24" fmla="+- f19 0 f2"/>
                <a:gd name="f25" fmla="min f21 f20"/>
                <a:gd name="f26" fmla="*/ f22 1 f18"/>
                <a:gd name="f27" fmla="*/ f23 1 f18"/>
                <a:gd name="f28" fmla="val f26"/>
                <a:gd name="f29" fmla="val f27"/>
                <a:gd name="f30" fmla="*/ f13 f25 1"/>
                <a:gd name="f31" fmla="+- f29 0 f13"/>
                <a:gd name="f32" fmla="+- f28 0 f13"/>
                <a:gd name="f33" fmla="*/ f29 f25 1"/>
                <a:gd name="f34" fmla="*/ f28 f25 1"/>
                <a:gd name="f35" fmla="*/ f31 1 2"/>
                <a:gd name="f36" fmla="*/ f32 1 2"/>
                <a:gd name="f37" fmla="*/ f32 f14 1"/>
                <a:gd name="f38" fmla="+- f13 f35 0"/>
                <a:gd name="f39" fmla="*/ f37 1 200000"/>
                <a:gd name="f40" fmla="*/ f37 1 100000"/>
                <a:gd name="f41" fmla="+- f39 f36 0"/>
                <a:gd name="f42" fmla="*/ f39 f25 1"/>
                <a:gd name="f43" fmla="*/ f38 f25 1"/>
                <a:gd name="f44" fmla="*/ f40 f25 1"/>
                <a:gd name="f45" fmla="*/ f41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4" y="f30"/>
                </a:cxn>
                <a:cxn ang="f24">
                  <a:pos x="f42" y="f43"/>
                </a:cxn>
                <a:cxn ang="f24">
                  <a:pos x="f30" y="f33"/>
                </a:cxn>
                <a:cxn ang="f24">
                  <a:pos x="f44" y="f33"/>
                </a:cxn>
                <a:cxn ang="f24">
                  <a:pos x="f34" y="f33"/>
                </a:cxn>
                <a:cxn ang="f24">
                  <a:pos x="f45" y="f43"/>
                </a:cxn>
              </a:cxnLst>
              <a:rect l="f42" t="f43" r="f45" b="f33"/>
              <a:pathLst>
                <a:path>
                  <a:moveTo>
                    <a:pt x="f30" y="f33"/>
                  </a:moveTo>
                  <a:lnTo>
                    <a:pt x="f44" y="f30"/>
                  </a:lnTo>
                  <a:lnTo>
                    <a:pt x="f34" y="f33"/>
                  </a:lnTo>
                  <a:close/>
                </a:path>
              </a:pathLst>
            </a:custGeom>
            <a:solidFill>
              <a:srgbClr val="92D05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WenQuanYi Zen Hei Sharp" pitchFamily="2"/>
                <a:cs typeface="Lohit Devanagari" pitchFamily="2"/>
              </a:endParaRPr>
            </a:p>
          </p:txBody>
        </p:sp>
        <p:sp>
          <p:nvSpPr>
            <p:cNvPr id="29" name="Скругленный прямоугольник 40"/>
            <p:cNvSpPr/>
            <p:nvPr/>
          </p:nvSpPr>
          <p:spPr>
            <a:xfrm>
              <a:off x="3057840" y="42562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0</a:t>
              </a:r>
            </a:p>
          </p:txBody>
        </p:sp>
        <p:sp>
          <p:nvSpPr>
            <p:cNvPr id="30" name="Скругленный прямоугольник 46"/>
            <p:cNvSpPr/>
            <p:nvPr/>
          </p:nvSpPr>
          <p:spPr>
            <a:xfrm>
              <a:off x="3772800" y="42562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1</a:t>
              </a:r>
            </a:p>
          </p:txBody>
        </p:sp>
        <p:sp>
          <p:nvSpPr>
            <p:cNvPr id="31" name="Скругленный прямоугольник 47"/>
            <p:cNvSpPr/>
            <p:nvPr/>
          </p:nvSpPr>
          <p:spPr>
            <a:xfrm>
              <a:off x="4407479" y="42562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2</a:t>
              </a:r>
            </a:p>
          </p:txBody>
        </p:sp>
        <p:sp>
          <p:nvSpPr>
            <p:cNvPr id="32" name="Скругленный прямоугольник 48"/>
            <p:cNvSpPr/>
            <p:nvPr/>
          </p:nvSpPr>
          <p:spPr>
            <a:xfrm>
              <a:off x="3373200" y="362124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3</a:t>
              </a:r>
            </a:p>
          </p:txBody>
        </p:sp>
        <p:sp>
          <p:nvSpPr>
            <p:cNvPr id="33" name="Скругленный прямоугольник 49"/>
            <p:cNvSpPr/>
            <p:nvPr/>
          </p:nvSpPr>
          <p:spPr>
            <a:xfrm>
              <a:off x="4131360" y="362124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4</a:t>
              </a:r>
            </a:p>
          </p:txBody>
        </p:sp>
        <p:sp>
          <p:nvSpPr>
            <p:cNvPr id="34" name="Скругленный прямоугольник 50"/>
            <p:cNvSpPr/>
            <p:nvPr/>
          </p:nvSpPr>
          <p:spPr>
            <a:xfrm>
              <a:off x="3497759" y="30808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5</a:t>
              </a:r>
            </a:p>
          </p:txBody>
        </p:sp>
        <p:sp>
          <p:nvSpPr>
            <p:cNvPr id="35" name="Скругленный прямоугольник 51"/>
            <p:cNvSpPr/>
            <p:nvPr/>
          </p:nvSpPr>
          <p:spPr>
            <a:xfrm>
              <a:off x="4017600" y="30898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6</a:t>
              </a:r>
            </a:p>
          </p:txBody>
        </p:sp>
        <p:sp>
          <p:nvSpPr>
            <p:cNvPr id="36" name="Скругленный прямоугольник 52"/>
            <p:cNvSpPr/>
            <p:nvPr/>
          </p:nvSpPr>
          <p:spPr>
            <a:xfrm>
              <a:off x="3734280" y="24238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7</a:t>
              </a:r>
            </a:p>
          </p:txBody>
        </p:sp>
        <p:sp>
          <p:nvSpPr>
            <p:cNvPr id="37" name="Скругленный прямоугольник 41"/>
            <p:cNvSpPr/>
            <p:nvPr/>
          </p:nvSpPr>
          <p:spPr>
            <a:xfrm>
              <a:off x="493560" y="4258800"/>
              <a:ext cx="1768320" cy="39996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T0, T1, T2</a:t>
              </a:r>
            </a:p>
          </p:txBody>
        </p:sp>
        <p:sp>
          <p:nvSpPr>
            <p:cNvPr id="38" name="Скругленный прямоугольник 54"/>
            <p:cNvSpPr/>
            <p:nvPr/>
          </p:nvSpPr>
          <p:spPr>
            <a:xfrm>
              <a:off x="493560" y="3667679"/>
              <a:ext cx="2441520" cy="3996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T3.1, T3.2, T4.1</a:t>
              </a:r>
            </a:p>
          </p:txBody>
        </p:sp>
        <p:sp>
          <p:nvSpPr>
            <p:cNvPr id="39" name="Скругленный прямоугольник 55"/>
            <p:cNvSpPr/>
            <p:nvPr/>
          </p:nvSpPr>
          <p:spPr>
            <a:xfrm>
              <a:off x="493560" y="3078000"/>
              <a:ext cx="2720880" cy="3996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T5.1, T5.2, T6.1, T6.2</a:t>
              </a:r>
            </a:p>
          </p:txBody>
        </p:sp>
        <p:sp>
          <p:nvSpPr>
            <p:cNvPr id="40" name="Скругленный прямоугольник 56"/>
            <p:cNvSpPr/>
            <p:nvPr/>
          </p:nvSpPr>
          <p:spPr>
            <a:xfrm>
              <a:off x="493560" y="2421000"/>
              <a:ext cx="2958840" cy="3996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T7.1, T7.2, T7.3, T7.4</a:t>
              </a:r>
            </a:p>
          </p:txBody>
        </p:sp>
      </p:grpSp>
      <p:sp>
        <p:nvSpPr>
          <p:cNvPr id="42" name="Скругленный прямоугольник 41"/>
          <p:cNvSpPr/>
          <p:nvPr/>
        </p:nvSpPr>
        <p:spPr>
          <a:xfrm>
            <a:off x="5760392" y="4653000"/>
            <a:ext cx="4293985" cy="833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Реальные команды из проекта 2015 года </a:t>
            </a:r>
          </a:p>
          <a:p>
            <a:r>
              <a:rPr lang="ru-RU" dirty="0">
                <a:solidFill>
                  <a:schemeClr val="tx1"/>
                </a:solidFill>
              </a:rPr>
              <a:t>по </a:t>
            </a:r>
            <a:r>
              <a:rPr lang="ru-RU" dirty="0" smtClean="0">
                <a:solidFill>
                  <a:schemeClr val="tx1"/>
                </a:solidFill>
              </a:rPr>
              <a:t>разработке </a:t>
            </a:r>
            <a:r>
              <a:rPr lang="en-US" dirty="0">
                <a:solidFill>
                  <a:schemeClr val="tx1"/>
                </a:solidFill>
              </a:rPr>
              <a:t>DMA </a:t>
            </a:r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en-US" dirty="0" err="1">
                <a:solidFill>
                  <a:schemeClr val="tx1"/>
                </a:solidFill>
              </a:rPr>
              <a:t>PCIe</a:t>
            </a:r>
            <a:r>
              <a:rPr lang="en-US" dirty="0">
                <a:solidFill>
                  <a:schemeClr val="tx1"/>
                </a:solidFill>
              </a:rPr>
              <a:t> v3.0 </a:t>
            </a:r>
            <a:r>
              <a:rPr lang="en-US" dirty="0" smtClean="0">
                <a:solidFill>
                  <a:schemeClr val="tx1"/>
                </a:solidFill>
              </a:rPr>
              <a:t>x16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1280"/>
          </a:xfrm>
        </p:spPr>
        <p:txBody>
          <a:bodyPr/>
          <a:lstStyle/>
          <a:p>
            <a:pPr lvl="0"/>
            <a:fld id="{2DCA7BD9-AB70-4BBF-94CD-28BE5ABE48AC}" type="slidenum">
              <a:rPr smtClean="0"/>
              <a:t>8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 animBg="1"/>
      <p:bldP spid="19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72F7F7-DE73-4218-A694-97861CEB224C}" type="slidenum">
              <a:rPr/>
              <a:t>9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Основные требования к структуре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720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/>
          </a:p>
          <a:p>
            <a:pPr lvl="0"/>
            <a:r>
              <a:rPr lang="ru-RU" sz="2200"/>
              <a:t>Простота</a:t>
            </a:r>
          </a:p>
          <a:p>
            <a:pPr lvl="0"/>
            <a:r>
              <a:rPr lang="ru-RU" sz="2200"/>
              <a:t>Возможность разработки нескольких тестов</a:t>
            </a:r>
          </a:p>
          <a:p>
            <a:pPr lvl="0"/>
            <a:r>
              <a:rPr lang="ru-RU" sz="2200"/>
              <a:t>Бинарный ответ: TEST PASSED или TEST FAILED</a:t>
            </a:r>
          </a:p>
          <a:p>
            <a:pPr lvl="0"/>
            <a:r>
              <a:rPr lang="ru-RU" sz="2200"/>
              <a:t>Групповой запуск выбранных тестов</a:t>
            </a:r>
          </a:p>
          <a:p>
            <a:pPr lvl="0"/>
            <a:r>
              <a:rPr lang="ru-RU" sz="2200"/>
              <a:t>Одиночный запуск теста</a:t>
            </a:r>
          </a:p>
          <a:p>
            <a:pPr lvl="0"/>
            <a:r>
              <a:rPr lang="ru-RU" sz="2200"/>
              <a:t>Отчёт о результатах выполнения</a:t>
            </a:r>
          </a:p>
          <a:p>
            <a:pPr lvl="0"/>
            <a:r>
              <a:rPr lang="ru-RU" sz="2200"/>
              <a:t>Запуск в консольном или графическом режиме</a:t>
            </a:r>
          </a:p>
          <a:p>
            <a:pPr lvl="0"/>
            <a:r>
              <a:rPr lang="ru-RU" sz="2200"/>
              <a:t>Запуск на локальном компьютере</a:t>
            </a:r>
          </a:p>
          <a:p>
            <a:pPr lvl="0"/>
            <a:r>
              <a:rPr lang="ru-RU" sz="2200"/>
              <a:t>Запуск на EDA Playground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press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1-Layout12-txAndObj-Заголовок,-текст-и-объект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1041</Words>
  <Application>Microsoft Office PowerPoint</Application>
  <PresentationFormat>Произвольный</PresentationFormat>
  <Paragraphs>646</Paragraphs>
  <Slides>37</Slides>
  <Notes>37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37</vt:i4>
      </vt:variant>
    </vt:vector>
  </HeadingPairs>
  <TitlesOfParts>
    <vt:vector size="40" baseType="lpstr">
      <vt:lpstr>Impress</vt:lpstr>
      <vt:lpstr>Impress1</vt:lpstr>
      <vt:lpstr>Master1-Layout12-txAndObj-Заголовок,-текст-и-объект</vt:lpstr>
      <vt:lpstr>Шаблон для создания среды верификации на SystemVerilog с низкими накладными расходами   </vt:lpstr>
      <vt:lpstr>Структура стенда тестирования</vt:lpstr>
      <vt:lpstr>Второй вариант</vt:lpstr>
      <vt:lpstr>Третий вариант — подключение DLL</vt:lpstr>
      <vt:lpstr>Взаимодействие с внешней программой</vt:lpstr>
      <vt:lpstr>Выполнение на аппаратуре и на симуляторе</vt:lpstr>
      <vt:lpstr>Test framework</vt:lpstr>
      <vt:lpstr>Презентация PowerPoint</vt:lpstr>
      <vt:lpstr>Основные требования к структуре</vt:lpstr>
      <vt:lpstr>Шаблон   chip-expo-2021-template-1-param</vt:lpstr>
      <vt:lpstr>Установка компонента и выбор теста</vt:lpstr>
      <vt:lpstr>Формирование результата</vt:lpstr>
      <vt:lpstr>Выполнение на Xilinx Vivado 2021.1</vt:lpstr>
      <vt:lpstr>Представление результата</vt:lpstr>
      <vt:lpstr>Запуск на EDA Playground:  edaplayground.com</vt:lpstr>
      <vt:lpstr>Экспорт временных диаграмм</vt:lpstr>
      <vt:lpstr>GTKWave – просмотр временных диаграмм</vt:lpstr>
      <vt:lpstr>Шаблон   chip-expo-2021-template-2-plusarg</vt:lpstr>
      <vt:lpstr>Передача test_id</vt:lpstr>
      <vt:lpstr>Шаблоны  тестирования</vt:lpstr>
      <vt:lpstr>Шаблон   chip-expo-2021-template-3-axi_stream</vt:lpstr>
      <vt:lpstr>Структура chip-expo-2021-template-3-axi_stream</vt:lpstr>
      <vt:lpstr>Формирование теста direct</vt:lpstr>
      <vt:lpstr>Драйвер   in_tdata, in_tvalid</vt:lpstr>
      <vt:lpstr>Монитор</vt:lpstr>
      <vt:lpstr>Особенности стиля</vt:lpstr>
      <vt:lpstr>Добавление CODE COVERAGE</vt:lpstr>
      <vt:lpstr>Фрагмент   bind_user_axis</vt:lpstr>
      <vt:lpstr>Отчёт Xilinx Vivado</vt:lpstr>
      <vt:lpstr>Отчёт Mentor Questa</vt:lpstr>
      <vt:lpstr>Формирование теста randomize</vt:lpstr>
      <vt:lpstr>Шаблон   chip-expo-2021-template-4</vt:lpstr>
      <vt:lpstr>Формирование воздействий</vt:lpstr>
      <vt:lpstr>Последовательность записи</vt:lpstr>
      <vt:lpstr>Результат теста</vt:lpstr>
      <vt:lpstr>Примеры на основе шаблонов</vt:lpstr>
      <vt:lpstr>Контакты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для создания среды верификации на SystemVerilog с низкими накладными расходами</dc:title>
  <dc:creator>user52</dc:creator>
  <cp:lastModifiedBy>user52</cp:lastModifiedBy>
  <cp:revision>43</cp:revision>
  <dcterms:created xsi:type="dcterms:W3CDTF">2021-04-13T22:23:47Z</dcterms:created>
  <dcterms:modified xsi:type="dcterms:W3CDTF">2021-09-13T20:58:10Z</dcterms:modified>
</cp:coreProperties>
</file>