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72" r:id="rId5"/>
    <p:sldId id="258" r:id="rId6"/>
    <p:sldId id="273" r:id="rId7"/>
    <p:sldId id="274" r:id="rId8"/>
    <p:sldId id="260" r:id="rId9"/>
    <p:sldId id="261" r:id="rId10"/>
    <p:sldId id="262" r:id="rId11"/>
    <p:sldId id="263" r:id="rId12"/>
    <p:sldId id="280" r:id="rId13"/>
    <p:sldId id="264" r:id="rId14"/>
    <p:sldId id="281" r:id="rId15"/>
    <p:sldId id="282" r:id="rId16"/>
    <p:sldId id="279" r:id="rId17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90" y="-96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EB7C3E2-675B-4384-B078-6ACFD68DA7ED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DesignSchool/ce2020labs/tree/master/day_6" TargetMode="External"/><Relationship Id="rId2" Type="http://schemas.openxmlformats.org/officeDocument/2006/relationships/hyperlink" Target="https://github.com/DigitalDesignSchool/ce2020labs/tree/master/day_5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DesignSchool/ce2020labs/blob/master/day_4/doc/schoolRiscV_vga.pdf" TargetMode="External"/><Relationship Id="rId2" Type="http://schemas.openxmlformats.org/officeDocument/2006/relationships/hyperlink" Target="https://docs.google.com/presentation/d/1fUaT1Cj00Atk1U16H0rVfGz-CQNtRglJ2jaHsq2IkZo/edit#slide=id.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DigitalDesignSchool/ce2020labs/tree/master/next_step/dsmv/test_template/chip-expo-2021-template-1-para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ru-RU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Стандартные блоки и приёмы проектирования.</a:t>
            </a:r>
          </a:p>
          <a:p>
            <a:pPr algn="ctr"/>
            <a:r>
              <a:rPr lang="ru-RU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Арбитры,банки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 разделение памяти</a:t>
            </a: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://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github.com/</a:t>
            </a: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DigitalDesignSchool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/ce2020labs/tree/master/day_6</a:t>
            </a:r>
            <a:endParaRPr lang="ru-RU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Dmitry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Sme</a:t>
            </a:r>
            <a:endParaRPr lang="en-US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khov</a:t>
            </a:r>
            <a:r>
              <a:rPr lang="ru-RU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3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Арбитр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851688" y="1107083"/>
            <a:ext cx="2376264" cy="32403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2304008" y="1755155"/>
            <a:ext cx="15476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04008" y="124180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req_0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304008" y="2475235"/>
            <a:ext cx="15476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04008" y="196188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_</a:t>
            </a:r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2300478" y="3564647"/>
            <a:ext cx="15476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00478" y="305129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req_N</a:t>
            </a:r>
            <a:endParaRPr lang="ru-RU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6227952" y="1827163"/>
            <a:ext cx="15476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96496" y="133714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grant_0</a:t>
            </a:r>
            <a:endParaRPr lang="ru-RU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6227952" y="2455183"/>
            <a:ext cx="15476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96496" y="196516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grant_</a:t>
            </a:r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6232148" y="3564647"/>
            <a:ext cx="15476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0692" y="307463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grant_</a:t>
            </a:r>
            <a:r>
              <a:rPr lang="en-US" dirty="0" err="1"/>
              <a:t>N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9771" y="4419451"/>
            <a:ext cx="5099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несколько активных запросов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только на один порт выдаётся разрешение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арбитраж производится каждый такт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Процессор  </a:t>
            </a:r>
            <a:r>
              <a:rPr lang="en-US" sz="2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schoolRISCV</a:t>
            </a: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 подключением к </a:t>
            </a: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VG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19832" y="4275435"/>
            <a:ext cx="9071640" cy="11246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2500" lnSpcReduction="20000"/>
          </a:bodyPr>
          <a:lstStyle/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Запись в регистр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X30 –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формирование </a:t>
            </a:r>
            <a:r>
              <a:rPr lang="en-US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vcu_reg_wdata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[31:0]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lang="en-US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vcu_reg_data_we</a:t>
            </a:r>
            <a:endParaRPr lang="en-US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Чтение регистра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X30 –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чтение с шины </a:t>
            </a: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vcu_reg_rdata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[31:0]</a:t>
            </a: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Запись в регистр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X31 –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формирование </a:t>
            </a:r>
            <a:r>
              <a:rPr lang="en-US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vcu_reg_control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[31:0]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lang="en-US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vcu_reg_control_we</a:t>
            </a:r>
            <a:endParaRPr lang="en-US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063"/>
              </a:spcBef>
              <a:buClr>
                <a:srgbClr val="000000"/>
              </a:buClr>
              <a:buSzPct val="45000"/>
            </a:pP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Регистры 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X30, X31 </a:t>
            </a:r>
            <a:r>
              <a:rPr lang="ru-RU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имеют альтернативные названия 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T5 </a:t>
            </a:r>
            <a:r>
              <a:rPr lang="ru-RU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T6 </a:t>
            </a:r>
            <a:r>
              <a:rPr lang="ru-RU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 соглашению о вызовах функций для компилятора</a:t>
            </a:r>
            <a:endParaRPr lang="ru-RU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063"/>
              </a:spcBef>
              <a:buClr>
                <a:srgbClr val="000000"/>
              </a:buClr>
              <a:buSzPct val="45000"/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395550" y="1011521"/>
            <a:ext cx="1846594" cy="29758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3952" y="1362723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Регистр </a:t>
            </a:r>
            <a:r>
              <a:rPr lang="en-US" sz="1600" dirty="0" smtClean="0"/>
              <a:t>X31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484028" y="286248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Регистр </a:t>
            </a:r>
            <a:r>
              <a:rPr lang="en-US" sz="1600" dirty="0" smtClean="0"/>
              <a:t>X30</a:t>
            </a:r>
            <a:endParaRPr lang="ru-RU" sz="1600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4242144" y="1305533"/>
            <a:ext cx="28559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23784" y="86750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vcu_reg_control_we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4242144" y="1772995"/>
            <a:ext cx="2855972" cy="22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94894" y="1405959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vcu_reg_control</a:t>
            </a:r>
            <a:r>
              <a:rPr lang="en-US" dirty="0" smtClean="0"/>
              <a:t>[31:0]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4244108" y="2568831"/>
            <a:ext cx="28559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25748" y="213080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vcu_reg_wdata_we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4244108" y="3036293"/>
            <a:ext cx="2855972" cy="22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96858" y="2669257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vcu_reg_wdata</a:t>
            </a:r>
            <a:r>
              <a:rPr lang="en-US" dirty="0" smtClean="0"/>
              <a:t>[31:0]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4244108" y="3531801"/>
            <a:ext cx="2855972" cy="22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96858" y="3164765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vcu_reg_rdata</a:t>
            </a:r>
            <a:r>
              <a:rPr lang="en-US" dirty="0" smtClean="0"/>
              <a:t>[31:0]</a:t>
            </a:r>
            <a:endParaRPr lang="ru-RU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7100080" y="882789"/>
            <a:ext cx="1846594" cy="28803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USER_APP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3952" y="353180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schoolRISCV</a:t>
            </a:r>
            <a:endParaRPr lang="ru-RU" b="1" dirty="0"/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3888184" y="1236837"/>
            <a:ext cx="216024" cy="59032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Левая фигурная скобка 33"/>
          <p:cNvSpPr/>
          <p:nvPr/>
        </p:nvSpPr>
        <p:spPr>
          <a:xfrm>
            <a:off x="3855220" y="2561567"/>
            <a:ext cx="281952" cy="94306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719832" y="225720"/>
            <a:ext cx="8496944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Учебная система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31801" y="1229073"/>
            <a:ext cx="1512168" cy="13068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P0_CPU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272560" y="848684"/>
            <a:ext cx="2376264" cy="41764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MULTIBANK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31800" y="3339331"/>
            <a:ext cx="1512170" cy="13068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P1_CPU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265043" y="1640772"/>
            <a:ext cx="2007517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265042" y="2288844"/>
            <a:ext cx="2007517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265043" y="3729004"/>
            <a:ext cx="2007517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265043" y="4305068"/>
            <a:ext cx="2007517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90579" y="12807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990579" y="19374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996328" y="32969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014529" y="3935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880072" y="1229073"/>
            <a:ext cx="2384971" cy="13068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P0_ACCELERATE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907645" y="3364161"/>
            <a:ext cx="2384971" cy="13068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P1_ACCELERATE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единительная линия 21"/>
          <p:cNvCxnSpPr>
            <a:stCxn id="25" idx="3"/>
            <a:endCxn id="17" idx="1"/>
          </p:cNvCxnSpPr>
          <p:nvPr/>
        </p:nvCxnSpPr>
        <p:spPr>
          <a:xfrm>
            <a:off x="1943969" y="1882509"/>
            <a:ext cx="936103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943970" y="4017597"/>
            <a:ext cx="936103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9027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2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Компонент </a:t>
            </a: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MEMORY_ACCELERATE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1840" y="1025783"/>
            <a:ext cx="918495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Запись возрастающей последовательности в память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Чтение последовательности из памяти и подсчёт суммы чисел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r>
              <a:rPr lang="ru-RU" dirty="0" smtClean="0"/>
              <a:t>Входные сигналы: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reg_control_we</a:t>
            </a:r>
            <a:r>
              <a:rPr lang="en-US" dirty="0" smtClean="0"/>
              <a:t>  - </a:t>
            </a:r>
            <a:r>
              <a:rPr lang="ru-RU" dirty="0" smtClean="0"/>
              <a:t>1</a:t>
            </a:r>
            <a:r>
              <a:rPr lang="en-US" dirty="0" smtClean="0"/>
              <a:t>:</a:t>
            </a:r>
            <a:r>
              <a:rPr lang="ru-RU" dirty="0" smtClean="0"/>
              <a:t>запись в регистр </a:t>
            </a:r>
            <a:r>
              <a:rPr lang="en-US" b="1" dirty="0" smtClean="0"/>
              <a:t>REG_CONTROL</a:t>
            </a:r>
            <a:r>
              <a:rPr lang="en-US" dirty="0" smtClean="0"/>
              <a:t>  (</a:t>
            </a:r>
            <a:r>
              <a:rPr lang="ru-RU" dirty="0" smtClean="0"/>
              <a:t>это регистр </a:t>
            </a:r>
            <a:r>
              <a:rPr lang="en-US" dirty="0" smtClean="0"/>
              <a:t>T6 </a:t>
            </a:r>
            <a:r>
              <a:rPr lang="ru-RU" dirty="0" smtClean="0"/>
              <a:t>или </a:t>
            </a:r>
            <a:r>
              <a:rPr lang="en-US" dirty="0" smtClean="0"/>
              <a:t>X31)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reg_control</a:t>
            </a:r>
            <a:r>
              <a:rPr lang="en-US" b="1" dirty="0" smtClean="0"/>
              <a:t>[31:0] 	</a:t>
            </a:r>
            <a:r>
              <a:rPr lang="en-US" dirty="0" smtClean="0"/>
              <a:t>– </a:t>
            </a:r>
            <a:r>
              <a:rPr lang="ru-RU" dirty="0" smtClean="0"/>
              <a:t>значение регистра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reg_mode_adr</a:t>
            </a:r>
            <a:r>
              <a:rPr lang="en-US" b="1" dirty="0" smtClean="0"/>
              <a:t>[31:0]</a:t>
            </a:r>
            <a:r>
              <a:rPr lang="en-US" dirty="0" smtClean="0"/>
              <a:t> 	– </a:t>
            </a:r>
            <a:r>
              <a:rPr lang="ru-RU" dirty="0" smtClean="0"/>
              <a:t>начальный адрес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reg_mode_data</a:t>
            </a:r>
            <a:r>
              <a:rPr lang="en-US" b="1" dirty="0" smtClean="0"/>
              <a:t>[31:0]</a:t>
            </a:r>
            <a:r>
              <a:rPr lang="en-US" dirty="0" smtClean="0"/>
              <a:t> 	– </a:t>
            </a:r>
            <a:r>
              <a:rPr lang="ru-RU" dirty="0" smtClean="0"/>
              <a:t>начальное значение слова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reg_mode_cnt</a:t>
            </a:r>
            <a:r>
              <a:rPr lang="en-US" b="1" dirty="0" smtClean="0"/>
              <a:t>[31:0]</a:t>
            </a:r>
            <a:r>
              <a:rPr lang="en-US" dirty="0" smtClean="0"/>
              <a:t> 	– </a:t>
            </a:r>
            <a:r>
              <a:rPr lang="ru-RU" dirty="0" smtClean="0"/>
              <a:t>число слов для обращения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Выходные сигналы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w_done</a:t>
            </a:r>
            <a:r>
              <a:rPr lang="en-US" dirty="0" smtClean="0"/>
              <a:t> 		– </a:t>
            </a:r>
            <a:r>
              <a:rPr lang="ru-RU" dirty="0" smtClean="0"/>
              <a:t>1</a:t>
            </a:r>
            <a:r>
              <a:rPr lang="en-US" dirty="0" smtClean="0"/>
              <a:t>: </a:t>
            </a:r>
            <a:r>
              <a:rPr lang="ru-RU" dirty="0" smtClean="0"/>
              <a:t>завершён цикл записи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r_done</a:t>
            </a:r>
            <a:r>
              <a:rPr lang="en-US" dirty="0" smtClean="0"/>
              <a:t> 		– 1: </a:t>
            </a:r>
            <a:r>
              <a:rPr lang="ru-RU" dirty="0" smtClean="0"/>
              <a:t>завершё</a:t>
            </a:r>
            <a:r>
              <a:rPr lang="ru-RU" dirty="0"/>
              <a:t>н</a:t>
            </a:r>
            <a:r>
              <a:rPr lang="ru-RU" dirty="0" smtClean="0"/>
              <a:t> цикл чтения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reg_calculate</a:t>
            </a:r>
            <a:r>
              <a:rPr lang="en-US" b="1" dirty="0" smtClean="0"/>
              <a:t>[31:0]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– </a:t>
            </a:r>
            <a:r>
              <a:rPr lang="ru-RU" dirty="0" smtClean="0"/>
              <a:t>подсчитанная сумма чисел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2"/>
          <p:cNvSpPr txBox="1"/>
          <p:nvPr/>
        </p:nvSpPr>
        <p:spPr>
          <a:xfrm>
            <a:off x="6120432" y="225720"/>
            <a:ext cx="3455208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Карта регистров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792" y="387003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REG_CONTROL</a:t>
            </a:r>
            <a:r>
              <a:rPr lang="ru-RU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биты </a:t>
            </a:r>
            <a:r>
              <a:rPr lang="en-US" dirty="0" smtClean="0"/>
              <a:t>[3:0]	</a:t>
            </a:r>
            <a:r>
              <a:rPr lang="ru-RU" dirty="0"/>
              <a:t> –</a:t>
            </a:r>
            <a:r>
              <a:rPr lang="en-US" dirty="0" smtClean="0"/>
              <a:t> </a:t>
            </a:r>
            <a:r>
              <a:rPr lang="ru-RU" dirty="0" smtClean="0"/>
              <a:t>адрес косвенного регистра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бит 8 		– 1</a:t>
            </a:r>
            <a:r>
              <a:rPr lang="en-US" dirty="0" smtClean="0"/>
              <a:t>: - </a:t>
            </a:r>
            <a:r>
              <a:rPr lang="ru-RU" dirty="0" smtClean="0"/>
              <a:t>запуск цикла записи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бит </a:t>
            </a:r>
            <a:r>
              <a:rPr lang="en-US" dirty="0" smtClean="0"/>
              <a:t>9 </a:t>
            </a:r>
            <a:r>
              <a:rPr lang="ru-RU" dirty="0" smtClean="0"/>
              <a:t>		</a:t>
            </a:r>
            <a:r>
              <a:rPr lang="en-US" dirty="0" smtClean="0"/>
              <a:t>– 1: - </a:t>
            </a:r>
            <a:r>
              <a:rPr lang="ru-RU" dirty="0" smtClean="0"/>
              <a:t>запуск цикла чтения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r>
              <a:rPr lang="ru-RU" b="1" dirty="0" smtClean="0"/>
              <a:t>Косвенные регистры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</a:t>
            </a:r>
            <a:r>
              <a:rPr lang="en-US" dirty="0" smtClean="0"/>
              <a:t>x</a:t>
            </a:r>
            <a:r>
              <a:rPr lang="ru-RU" dirty="0" smtClean="0"/>
              <a:t>00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0</a:t>
            </a:r>
            <a:r>
              <a:rPr lang="en-US" dirty="0" smtClean="0"/>
              <a:t>x</a:t>
            </a:r>
            <a:r>
              <a:rPr lang="ru-RU" dirty="0" smtClean="0"/>
              <a:t>01 – </a:t>
            </a:r>
            <a:r>
              <a:rPr lang="en-US" b="1" dirty="0" smtClean="0"/>
              <a:t>REG_HEX</a:t>
            </a:r>
            <a:r>
              <a:rPr lang="en-US" dirty="0" smtClean="0"/>
              <a:t> </a:t>
            </a:r>
            <a:r>
              <a:rPr lang="ru-RU" dirty="0" smtClean="0"/>
              <a:t>		</a:t>
            </a:r>
            <a:r>
              <a:rPr lang="en-US" dirty="0" smtClean="0"/>
              <a:t>– </a:t>
            </a:r>
            <a:r>
              <a:rPr lang="ru-RU" dirty="0" smtClean="0"/>
              <a:t>вывод цифры на дисплей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0</a:t>
            </a:r>
            <a:r>
              <a:rPr lang="en-US" dirty="0" smtClean="0"/>
              <a:t>x</a:t>
            </a:r>
            <a:r>
              <a:rPr lang="ru-RU" dirty="0" smtClean="0"/>
              <a:t>02 – </a:t>
            </a:r>
            <a:r>
              <a:rPr lang="en-US" b="1" dirty="0" smtClean="0"/>
              <a:t>REG_KEY0</a:t>
            </a:r>
            <a:r>
              <a:rPr lang="en-US" dirty="0" smtClean="0"/>
              <a:t> </a:t>
            </a:r>
            <a:r>
              <a:rPr lang="ru-RU" dirty="0" smtClean="0"/>
              <a:t>		</a:t>
            </a:r>
            <a:r>
              <a:rPr lang="en-US" dirty="0" smtClean="0"/>
              <a:t>– </a:t>
            </a:r>
            <a:r>
              <a:rPr lang="ru-RU" dirty="0" smtClean="0"/>
              <a:t>опрос кнопки </a:t>
            </a:r>
            <a:r>
              <a:rPr lang="en-US" dirty="0" smtClean="0"/>
              <a:t>S1 </a:t>
            </a:r>
            <a:r>
              <a:rPr lang="ru-RU" dirty="0" smtClean="0"/>
              <a:t>для </a:t>
            </a:r>
            <a:r>
              <a:rPr lang="en-US" dirty="0" smtClean="0"/>
              <a:t>P0 </a:t>
            </a:r>
            <a:r>
              <a:rPr lang="ru-RU" dirty="0" smtClean="0"/>
              <a:t>и </a:t>
            </a:r>
            <a:r>
              <a:rPr lang="en-US" dirty="0" smtClean="0"/>
              <a:t>S3 </a:t>
            </a:r>
            <a:r>
              <a:rPr lang="ru-RU" dirty="0" smtClean="0"/>
              <a:t>для </a:t>
            </a:r>
            <a:r>
              <a:rPr lang="en-US" dirty="0" smtClean="0"/>
              <a:t>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0</a:t>
            </a:r>
            <a:r>
              <a:rPr lang="en-US" dirty="0" smtClean="0"/>
              <a:t>x</a:t>
            </a:r>
            <a:r>
              <a:rPr lang="ru-RU" dirty="0" smtClean="0"/>
              <a:t>0</a:t>
            </a:r>
            <a:r>
              <a:rPr lang="en-US" dirty="0" smtClean="0"/>
              <a:t>3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b="1" dirty="0" smtClean="0"/>
              <a:t>REG_KEY1</a:t>
            </a:r>
            <a:r>
              <a:rPr lang="en-US" dirty="0" smtClean="0"/>
              <a:t> </a:t>
            </a:r>
            <a:r>
              <a:rPr lang="ru-RU" dirty="0" smtClean="0"/>
              <a:t>		</a:t>
            </a:r>
            <a:r>
              <a:rPr lang="en-US" dirty="0" smtClean="0"/>
              <a:t>– </a:t>
            </a:r>
            <a:r>
              <a:rPr lang="ru-RU" dirty="0"/>
              <a:t>опрос кнопки </a:t>
            </a:r>
            <a:r>
              <a:rPr lang="en-US" dirty="0" smtClean="0"/>
              <a:t>S2 </a:t>
            </a:r>
            <a:r>
              <a:rPr lang="ru-RU" dirty="0"/>
              <a:t>для </a:t>
            </a:r>
            <a:r>
              <a:rPr lang="en-US" dirty="0"/>
              <a:t>P0 </a:t>
            </a:r>
            <a:r>
              <a:rPr lang="ru-RU" dirty="0"/>
              <a:t>и </a:t>
            </a:r>
            <a:r>
              <a:rPr lang="en-US" dirty="0" smtClean="0"/>
              <a:t>S4 </a:t>
            </a:r>
            <a:r>
              <a:rPr lang="ru-RU" dirty="0"/>
              <a:t>для </a:t>
            </a:r>
            <a:r>
              <a:rPr lang="en-US" dirty="0" smtClean="0"/>
              <a:t>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0</a:t>
            </a:r>
            <a:r>
              <a:rPr lang="en-US" dirty="0" smtClean="0"/>
              <a:t>x04 – </a:t>
            </a:r>
            <a:r>
              <a:rPr lang="en-US" b="1" dirty="0" smtClean="0"/>
              <a:t>REG_W_DONE</a:t>
            </a:r>
            <a:r>
              <a:rPr lang="ru-RU" b="1" dirty="0" smtClean="0"/>
              <a:t>		</a:t>
            </a:r>
            <a:r>
              <a:rPr lang="en-US" dirty="0" smtClean="0"/>
              <a:t>– </a:t>
            </a:r>
            <a:r>
              <a:rPr lang="ru-RU" dirty="0" smtClean="0"/>
              <a:t>завершение цикла записи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0</a:t>
            </a:r>
            <a:r>
              <a:rPr lang="en-US" dirty="0" smtClean="0"/>
              <a:t>x05 – </a:t>
            </a:r>
            <a:r>
              <a:rPr lang="en-US" b="1" dirty="0" smtClean="0"/>
              <a:t>REG_R_DONE</a:t>
            </a:r>
            <a:r>
              <a:rPr lang="en-US" dirty="0" smtClean="0"/>
              <a:t> </a:t>
            </a:r>
            <a:r>
              <a:rPr lang="ru-RU" dirty="0" smtClean="0"/>
              <a:t>		</a:t>
            </a:r>
            <a:r>
              <a:rPr lang="en-US" dirty="0" smtClean="0"/>
              <a:t>– </a:t>
            </a:r>
            <a:r>
              <a:rPr lang="ru-RU" dirty="0" smtClean="0"/>
              <a:t>завершение цикла чтения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0</a:t>
            </a:r>
            <a:r>
              <a:rPr lang="en-US" dirty="0" smtClean="0"/>
              <a:t>x06 – </a:t>
            </a:r>
            <a:r>
              <a:rPr lang="en-US" b="1" dirty="0" smtClean="0"/>
              <a:t>REG_CALCULATE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– </a:t>
            </a:r>
            <a:r>
              <a:rPr lang="ru-RU" dirty="0" smtClean="0"/>
              <a:t>результат суммирования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0</a:t>
            </a:r>
            <a:r>
              <a:rPr lang="en-US" dirty="0" smtClean="0"/>
              <a:t>x07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0</a:t>
            </a:r>
            <a:r>
              <a:rPr lang="en-US" dirty="0" smtClean="0"/>
              <a:t>x08 – </a:t>
            </a:r>
            <a:r>
              <a:rPr lang="en-US" b="1" dirty="0" smtClean="0"/>
              <a:t>REG_MODE_ADR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– </a:t>
            </a:r>
            <a:r>
              <a:rPr lang="ru-RU" dirty="0" smtClean="0"/>
              <a:t>начальный адрес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0</a:t>
            </a:r>
            <a:r>
              <a:rPr lang="en-US" dirty="0" smtClean="0"/>
              <a:t>x</a:t>
            </a:r>
            <a:r>
              <a:rPr lang="ru-RU" dirty="0" smtClean="0"/>
              <a:t>09 – </a:t>
            </a:r>
            <a:r>
              <a:rPr lang="en-US" b="1" dirty="0" smtClean="0"/>
              <a:t>REG_MODE_DATA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– </a:t>
            </a:r>
            <a:r>
              <a:rPr lang="ru-RU" dirty="0" smtClean="0"/>
              <a:t>начальное значение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0</a:t>
            </a:r>
            <a:r>
              <a:rPr lang="en-US" dirty="0" smtClean="0"/>
              <a:t>x0A – </a:t>
            </a:r>
            <a:r>
              <a:rPr lang="en-US" b="1" dirty="0" smtClean="0"/>
              <a:t>REG_MODE_CNT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– </a:t>
            </a:r>
            <a:r>
              <a:rPr lang="ru-RU" dirty="0" smtClean="0"/>
              <a:t>число циклов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544220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2"/>
          <p:cNvSpPr txBox="1"/>
          <p:nvPr/>
        </p:nvSpPr>
        <p:spPr>
          <a:xfrm>
            <a:off x="647824" y="225720"/>
            <a:ext cx="8927816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Алгоритм работы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784" y="819051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Процессор</a:t>
            </a:r>
            <a:r>
              <a:rPr lang="ru-RU" b="1" dirty="0"/>
              <a:t>ы</a:t>
            </a:r>
            <a:r>
              <a:rPr lang="ru-RU" b="1" dirty="0" smtClean="0"/>
              <a:t> </a:t>
            </a:r>
            <a:r>
              <a:rPr lang="en-US" b="1" dirty="0" smtClean="0"/>
              <a:t>P0</a:t>
            </a:r>
            <a:r>
              <a:rPr lang="ru-RU" b="1" dirty="0" smtClean="0"/>
              <a:t> и </a:t>
            </a:r>
            <a:r>
              <a:rPr lang="en-US" b="1" dirty="0" smtClean="0"/>
              <a:t>P1:</a:t>
            </a:r>
            <a:endParaRPr lang="ru-R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нажатии на</a:t>
            </a:r>
            <a:r>
              <a:rPr lang="en-US" dirty="0" smtClean="0"/>
              <a:t> </a:t>
            </a:r>
            <a:r>
              <a:rPr lang="en-US" b="1" dirty="0" smtClean="0"/>
              <a:t>KEY0 </a:t>
            </a:r>
            <a:endParaRPr lang="ru-RU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сбросить флаг нажатия на </a:t>
            </a:r>
            <a:r>
              <a:rPr lang="en-US" b="1" dirty="0" smtClean="0"/>
              <a:t>KEY0</a:t>
            </a:r>
            <a:endParaRPr lang="ru-RU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записать последовательность длиной </a:t>
            </a:r>
            <a:r>
              <a:rPr lang="en-US" b="1" dirty="0" smtClean="0"/>
              <a:t>N</a:t>
            </a:r>
            <a:r>
              <a:rPr lang="ru-RU" dirty="0" smtClean="0"/>
              <a:t> слов с текущего адреса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у</a:t>
            </a:r>
            <a:r>
              <a:rPr lang="ru-RU" dirty="0" smtClean="0"/>
              <a:t>величить текущий адрес на </a:t>
            </a:r>
            <a:r>
              <a:rPr lang="en-US" b="1" dirty="0" smtClean="0"/>
              <a:t>N</a:t>
            </a:r>
            <a:endParaRPr lang="ru-RU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увеличить текущее значение данных на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нажатии на </a:t>
            </a:r>
            <a:r>
              <a:rPr lang="en-US" b="1" dirty="0" smtClean="0"/>
              <a:t>KEY1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сбросить флаг нажатия на </a:t>
            </a:r>
            <a:r>
              <a:rPr lang="en-US" b="1" dirty="0" smtClean="0"/>
              <a:t>KEY1</a:t>
            </a:r>
            <a:endParaRPr lang="ru-RU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рочитать последовательность длиной </a:t>
            </a:r>
            <a:r>
              <a:rPr lang="en-US" dirty="0" smtClean="0"/>
              <a:t>N</a:t>
            </a:r>
            <a:r>
              <a:rPr lang="ru-RU" dirty="0" smtClean="0"/>
              <a:t> слов с текущего адреса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вывести младшую цифру суммы на дисплей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82793" y="3958372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Процессор </a:t>
            </a:r>
            <a:r>
              <a:rPr lang="en-US" dirty="0"/>
              <a:t>P0: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</a:t>
            </a:r>
            <a:r>
              <a:rPr lang="ru-RU" b="1" dirty="0"/>
              <a:t>=4</a:t>
            </a:r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KEY0 </a:t>
            </a:r>
            <a:r>
              <a:rPr lang="ru-RU" dirty="0"/>
              <a:t>это кнопка </a:t>
            </a:r>
            <a:r>
              <a:rPr lang="en-US" dirty="0"/>
              <a:t>S1 (</a:t>
            </a:r>
            <a:r>
              <a:rPr lang="en-US" dirty="0" err="1"/>
              <a:t>key_sw_p</a:t>
            </a:r>
            <a:r>
              <a:rPr lang="en-US" dirty="0"/>
              <a:t>[3])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KEY1 </a:t>
            </a:r>
            <a:r>
              <a:rPr lang="ru-RU" dirty="0"/>
              <a:t>это кнопка </a:t>
            </a:r>
            <a:r>
              <a:rPr lang="en-US" dirty="0"/>
              <a:t>S2 (</a:t>
            </a:r>
            <a:r>
              <a:rPr lang="en-US" dirty="0" err="1"/>
              <a:t>key_sw_p</a:t>
            </a:r>
            <a:r>
              <a:rPr lang="en-US" dirty="0"/>
              <a:t>[2])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11732" y="3958372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Процессор </a:t>
            </a:r>
            <a:r>
              <a:rPr lang="en-US" dirty="0" smtClean="0"/>
              <a:t>P1: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</a:t>
            </a:r>
            <a:r>
              <a:rPr lang="ru-RU" b="1" dirty="0" smtClean="0"/>
              <a:t>=</a:t>
            </a:r>
            <a:r>
              <a:rPr lang="en-US" b="1" dirty="0" smtClean="0"/>
              <a:t>8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KEY0 </a:t>
            </a:r>
            <a:r>
              <a:rPr lang="ru-RU" dirty="0"/>
              <a:t>это кнопка </a:t>
            </a:r>
            <a:r>
              <a:rPr lang="en-US" dirty="0" smtClean="0"/>
              <a:t>S3 </a:t>
            </a:r>
            <a:r>
              <a:rPr lang="en-US" dirty="0"/>
              <a:t>(</a:t>
            </a:r>
            <a:r>
              <a:rPr lang="en-US" dirty="0" err="1" smtClean="0"/>
              <a:t>key_sw_p</a:t>
            </a:r>
            <a:r>
              <a:rPr lang="en-US" dirty="0" smtClean="0"/>
              <a:t>[1])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KEY1 </a:t>
            </a:r>
            <a:r>
              <a:rPr lang="ru-RU" dirty="0"/>
              <a:t>это кнопка </a:t>
            </a:r>
            <a:r>
              <a:rPr lang="en-US" dirty="0" smtClean="0"/>
              <a:t>S4 </a:t>
            </a:r>
            <a:r>
              <a:rPr lang="en-US" dirty="0"/>
              <a:t>(</a:t>
            </a:r>
            <a:r>
              <a:rPr lang="en-US" dirty="0" err="1" smtClean="0"/>
              <a:t>key_sw_p</a:t>
            </a:r>
            <a:r>
              <a:rPr lang="en-US" dirty="0" smtClean="0"/>
              <a:t>[0])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4047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15776" y="38355"/>
            <a:ext cx="9792896" cy="735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Система </a:t>
            </a:r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</a:t>
            </a:r>
            <a:r>
              <a:rPr lang="ru-RU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аботки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992" y="773835"/>
            <a:ext cx="8568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Основная система:  </a:t>
            </a:r>
            <a:r>
              <a:rPr lang="en-US" dirty="0" smtClean="0"/>
              <a:t>Visual Studio Code </a:t>
            </a:r>
            <a:r>
              <a:rPr lang="ru-RU" dirty="0" smtClean="0"/>
              <a:t>с расширением для </a:t>
            </a:r>
            <a:r>
              <a:rPr lang="en-US" dirty="0" err="1" smtClean="0"/>
              <a:t>SystemVerilog</a:t>
            </a:r>
            <a:endParaRPr lang="en-US" dirty="0" smtClean="0"/>
          </a:p>
          <a:p>
            <a:r>
              <a:rPr lang="en-US" dirty="0" smtClean="0"/>
              <a:t>						</a:t>
            </a:r>
            <a:r>
              <a:rPr lang="ru-RU" dirty="0" smtClean="0"/>
              <a:t>(рекомендую </a:t>
            </a:r>
            <a:r>
              <a:rPr lang="en-US" dirty="0" err="1" smtClean="0"/>
              <a:t>TerosHDL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ru-RU" dirty="0" smtClean="0"/>
              <a:t>Система моделирования</a:t>
            </a:r>
            <a:r>
              <a:rPr lang="en-US" dirty="0" smtClean="0"/>
              <a:t>:  	</a:t>
            </a:r>
            <a:r>
              <a:rPr lang="en-US" dirty="0" err="1" smtClean="0"/>
              <a:t>ModelSim</a:t>
            </a:r>
            <a:r>
              <a:rPr lang="en-US" dirty="0" smtClean="0"/>
              <a:t>, Questa</a:t>
            </a:r>
            <a:endParaRPr lang="ru-RU" dirty="0" smtClean="0"/>
          </a:p>
          <a:p>
            <a:r>
              <a:rPr lang="ru-RU" dirty="0" smtClean="0"/>
              <a:t>Система разработки ПЛИС:  </a:t>
            </a:r>
            <a:r>
              <a:rPr lang="en-US" dirty="0" smtClean="0"/>
              <a:t>	</a:t>
            </a:r>
            <a:r>
              <a:rPr lang="en-US" dirty="0" err="1" smtClean="0"/>
              <a:t>Quartus</a:t>
            </a:r>
            <a:r>
              <a:rPr lang="en-US" dirty="0" smtClean="0"/>
              <a:t> Lite</a:t>
            </a:r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Компилирование, запуск моделирования, запуск сборки  производится из встроенного терминала </a:t>
            </a:r>
            <a:r>
              <a:rPr lang="en-US" dirty="0" smtClean="0"/>
              <a:t>Visual Studio Code. </a:t>
            </a:r>
            <a:r>
              <a:rPr lang="ru-RU" dirty="0" smtClean="0"/>
              <a:t>Используется до 4-х терминалов.</a:t>
            </a:r>
          </a:p>
          <a:p>
            <a:endParaRPr lang="ru-RU" dirty="0"/>
          </a:p>
          <a:p>
            <a:r>
              <a:rPr lang="ru-RU" dirty="0" smtClean="0"/>
              <a:t>Основные команды: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vlib_init.sh</a:t>
            </a:r>
            <a:r>
              <a:rPr lang="en-US" dirty="0" smtClean="0"/>
              <a:t>  - </a:t>
            </a:r>
            <a:r>
              <a:rPr lang="ru-RU" dirty="0" smtClean="0"/>
              <a:t>инициализация библиотеки моделирования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compile.sh</a:t>
            </a:r>
            <a:r>
              <a:rPr lang="en-US" dirty="0" smtClean="0"/>
              <a:t> – </a:t>
            </a:r>
            <a:r>
              <a:rPr lang="ru-RU" dirty="0" smtClean="0"/>
              <a:t>компиляция проекта для моделирования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c_run_0.sh</a:t>
            </a:r>
            <a:r>
              <a:rPr lang="en-US" dirty="0" smtClean="0"/>
              <a:t> – </a:t>
            </a:r>
            <a:r>
              <a:rPr lang="ru-RU" dirty="0" smtClean="0"/>
              <a:t>запуск моделирования в консольном режиме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g_run_0.sh</a:t>
            </a:r>
            <a:r>
              <a:rPr lang="en-US" dirty="0" smtClean="0"/>
              <a:t> – </a:t>
            </a:r>
            <a:r>
              <a:rPr lang="ru-RU" dirty="0" smtClean="0"/>
              <a:t>запуск моделирования в режиме </a:t>
            </a:r>
            <a:r>
              <a:rPr lang="en-US" dirty="0" smtClean="0"/>
              <a:t>GUI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p_build.sh</a:t>
            </a:r>
            <a:r>
              <a:rPr lang="en-US" dirty="0" smtClean="0"/>
              <a:t> – </a:t>
            </a:r>
            <a:r>
              <a:rPr lang="ru-RU" dirty="0" smtClean="0"/>
              <a:t>сборка программ для процессоров </a:t>
            </a:r>
            <a:r>
              <a:rPr lang="en-US" dirty="0" smtClean="0"/>
              <a:t>P0 </a:t>
            </a:r>
            <a:r>
              <a:rPr lang="ru-RU" dirty="0" smtClean="0"/>
              <a:t>и </a:t>
            </a:r>
            <a:r>
              <a:rPr lang="en-US" dirty="0" smtClean="0"/>
              <a:t>P1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x_synthesize.h</a:t>
            </a:r>
            <a:r>
              <a:rPr lang="en-US" dirty="0" smtClean="0"/>
              <a:t> – </a:t>
            </a:r>
            <a:r>
              <a:rPr lang="ru-RU" dirty="0" smtClean="0"/>
              <a:t>запуск сборки проекта и загрузка проекта на плату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69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Темы занятия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296000"/>
            <a:ext cx="9071640" cy="331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Многопортовая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память</a:t>
            </a:r>
            <a:endParaRPr lang="ru-R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Арбитр</a:t>
            </a:r>
            <a:endParaRPr lang="ru-RU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Лабораторная </a:t>
            </a:r>
            <a:r>
              <a:rPr lang="ru-RU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работа </a:t>
            </a:r>
            <a:r>
              <a:rPr lang="ru-R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подключение </a:t>
            </a:r>
            <a:r>
              <a:rPr lang="ru-RU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многобанковой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памяти к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schoolRISCV</a:t>
            </a:r>
            <a:endParaRPr lang="ru-RU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Материалы к лабораторной работе</a:t>
            </a:r>
          </a:p>
        </p:txBody>
      </p:sp>
      <p:sp>
        <p:nvSpPr>
          <p:cNvPr id="66" name="TextShape 2"/>
          <p:cNvSpPr txBox="1"/>
          <p:nvPr/>
        </p:nvSpPr>
        <p:spPr>
          <a:xfrm>
            <a:off x="395304" y="819051"/>
            <a:ext cx="9289032" cy="4635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10000"/>
          </a:bodyPr>
          <a:lstStyle/>
          <a:p>
            <a:pPr marL="108000">
              <a:lnSpc>
                <a:spcPct val="140000"/>
              </a:lnSpc>
              <a:spcBef>
                <a:spcPts val="1063"/>
              </a:spcBef>
              <a:buClr>
                <a:srgbClr val="000000"/>
              </a:buClr>
              <a:buSzPct val="45000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Артём Воронов, Роман Воронов «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Multibank memory: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Создание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многопортовой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памяти, оптимальное количество банков и минимизация конфликтов».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Доклад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ChipExpo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2021</a:t>
            </a:r>
          </a:p>
          <a:p>
            <a:pPr marL="108000">
              <a:lnSpc>
                <a:spcPct val="170000"/>
              </a:lnSpc>
              <a:spcBef>
                <a:spcPts val="1063"/>
              </a:spcBef>
              <a:buClr>
                <a:srgbClr val="000000"/>
              </a:buClr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docs.google.com/presentation/d/1fUaT1Cj00Atk1U16H0rVfGz-CQNtRglJ2jaHsq2IkZo/edit#slide=id.p</a:t>
            </a: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00">
              <a:lnSpc>
                <a:spcPct val="170000"/>
              </a:lnSpc>
              <a:spcBef>
                <a:spcPts val="1063"/>
              </a:spcBef>
              <a:buClr>
                <a:srgbClr val="000000"/>
              </a:buClr>
              <a:buSzPct val="45000"/>
            </a:pP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00">
              <a:lnSpc>
                <a:spcPct val="130000"/>
              </a:lnSpc>
              <a:spcBef>
                <a:spcPts val="1063"/>
              </a:spcBef>
              <a:buClr>
                <a:srgbClr val="000000"/>
              </a:buClr>
              <a:buSzPct val="45000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Презентация: «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schoolRISCV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+ VGA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»</a:t>
            </a:r>
          </a:p>
          <a:p>
            <a:pPr marL="108000">
              <a:lnSpc>
                <a:spcPct val="130000"/>
              </a:lnSpc>
              <a:spcBef>
                <a:spcPts val="1063"/>
              </a:spcBef>
              <a:buClr>
                <a:srgbClr val="000000"/>
              </a:buClr>
              <a:buSzPct val="45000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://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github.com/DigitalDesignSchool/ce2020labs/blob/master/day_4/doc/schoolRiscV_vga.pdf</a:t>
            </a: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8000">
              <a:lnSpc>
                <a:spcPct val="170000"/>
              </a:lnSpc>
              <a:spcBef>
                <a:spcPts val="1063"/>
              </a:spcBef>
              <a:buClr>
                <a:srgbClr val="000000"/>
              </a:buClr>
              <a:buSzPct val="45000"/>
            </a:pPr>
            <a:endParaRPr lang="ru-RU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70000"/>
              </a:lnSpc>
              <a:spcBef>
                <a:spcPts val="1063"/>
              </a:spcBef>
              <a:buClr>
                <a:srgbClr val="000000"/>
              </a:buClr>
              <a:buSzPct val="45000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Шаблон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тестирования: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https://github.com/DigitalDesignSchool/ce2020labs/tree/master/next_step/dsmv/test_template/chip-expo-2021-template-1-param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31800" y="225720"/>
            <a:ext cx="91438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Компонент </a:t>
            </a:r>
            <a:r>
              <a:rPr lang="ru-RU" sz="2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многопортовой</a:t>
            </a:r>
            <a:r>
              <a:rPr lang="ru-RU" sz="2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памяти</a:t>
            </a:r>
            <a:endParaRPr lang="ru-RU" sz="2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https://lh4.googleusercontent.com/0CrC_J-0V6cZ3H5SsBIOP72Rlh4BG96ZSA2HE3sWBSlnr0smfpc6OrQPYQfV_kBNlr6xysl_ziXS94VKKCPVp9lls9LvVKbR-zA3QNuKF_bDNVjBD7XU76hzGV-ZccvlNUP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24" y="1210780"/>
            <a:ext cx="395128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9435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Пример чтения и записи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https://lh4.googleusercontent.com/28OeOUGm5hOgwu31iNJJg1_UPYavHowOKp0XKSUCgR2qSeeMYRvazVzdFb-PhYTF70GBv-bJRA7LSVsl15SLUOBgdZBmh33HgtMGsqFWM6Ga9huhwDYjDG9DJF5cLv1xr6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21" y="891059"/>
            <a:ext cx="680085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719832" y="225720"/>
            <a:ext cx="8496944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Пример системы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799952" y="1251099"/>
            <a:ext cx="1808907" cy="13068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616376" y="819051"/>
            <a:ext cx="2376264" cy="41764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MULTIBANK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99951" y="3339331"/>
            <a:ext cx="1808907" cy="13068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608859" y="1611139"/>
            <a:ext cx="2007517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608858" y="2259211"/>
            <a:ext cx="2007517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608859" y="3699371"/>
            <a:ext cx="2007517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608859" y="4275435"/>
            <a:ext cx="2007517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34395" y="125109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334395" y="1907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340144" y="32673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358345" y="39061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496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31800" y="225720"/>
            <a:ext cx="91438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Проблема конфликтов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https://lh4.googleusercontent.com/cZ_BJKvkKlTcBGDXnTvRXzg55DHhh7aNSKt7ncfDX1rVkut76N3hzbdOQkVPCCi6WGmGnDtzhshLRK6C4IfG66gXnq1aTZZ102riLPMegWwaq8pnoz0lwKz7v-hxXNV0jE_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720" y="1148142"/>
            <a:ext cx="4392488" cy="360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31801" y="1611139"/>
            <a:ext cx="4392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 делать при одновременном обращении к памяти по двум и более портам?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Стандартные блоки памяти позволяют обработать только один запрос.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461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Задержка запроса: арбитраж запросов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8" name="Picture 2" descr="https://lh6.googleusercontent.com/0fjCBx_yM71TqK4pHGAeok9OlWpo1gRPw-pqcaFGsv9P86gyAc221zb_383VeXV7KSKoVaOfmRVlH0V-9pHNYmV26E1cXudqnS4nKk02dHbbGWoWqGohCG-bek3aH7iP8Od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87" y="933308"/>
            <a:ext cx="6828953" cy="43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792" y="1087248"/>
            <a:ext cx="24482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Плюсы:</a:t>
            </a:r>
            <a:endParaRPr lang="ru-RU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1600" dirty="0"/>
              <a:t>Только один блок памяти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1600" dirty="0"/>
              <a:t>Малый размер на чипе</a:t>
            </a:r>
          </a:p>
          <a:p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/>
              <a:t>Минусы:</a:t>
            </a:r>
            <a:endParaRPr lang="ru-RU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1600" dirty="0"/>
              <a:t>Время транзакции зависит от количества </a:t>
            </a:r>
            <a:r>
              <a:rPr lang="ru-RU" sz="1600" dirty="0" err="1"/>
              <a:t>запросчиков</a:t>
            </a:r>
            <a:endParaRPr lang="ru-RU" sz="1600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5720"/>
            <a:ext cx="9071640" cy="42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2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Многобанковая</a:t>
            </a:r>
            <a:r>
              <a:rPr lang="ru-RU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память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 descr="https://lh3.googleusercontent.com/dvmd1ksxT4kvTEplgQ8CTg8nngF8QzrWorXo1Xzw3livMT7Lzh_QIcd4tfz90zm2nDwLYFgsCMYaUpB05gsVbHSEVstg3y7fgYYGrBvTz0TSJNRjvTm8ctLyleEDoED_ks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251099"/>
            <a:ext cx="9277225" cy="331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Words>381</Words>
  <Application>Microsoft Office PowerPoint</Application>
  <PresentationFormat>Произвольный</PresentationFormat>
  <Paragraphs>148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user52</cp:lastModifiedBy>
  <cp:revision>45</cp:revision>
  <dcterms:created xsi:type="dcterms:W3CDTF">2021-12-22T13:39:01Z</dcterms:created>
  <dcterms:modified xsi:type="dcterms:W3CDTF">2022-01-29T11:48:52Z</dcterms:modified>
  <dc:language>ru-RU</dc:language>
</cp:coreProperties>
</file>