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54" r:id="rId3"/>
    <p:sldId id="258" r:id="rId4"/>
    <p:sldId id="267" r:id="rId5"/>
    <p:sldId id="276" r:id="rId6"/>
    <p:sldId id="277" r:id="rId7"/>
    <p:sldId id="278" r:id="rId8"/>
    <p:sldId id="303" r:id="rId9"/>
    <p:sldId id="280" r:id="rId10"/>
    <p:sldId id="281" r:id="rId11"/>
    <p:sldId id="288" r:id="rId12"/>
    <p:sldId id="287" r:id="rId13"/>
    <p:sldId id="290" r:id="rId14"/>
    <p:sldId id="291" r:id="rId15"/>
    <p:sldId id="297" r:id="rId16"/>
    <p:sldId id="298" r:id="rId17"/>
    <p:sldId id="355" r:id="rId18"/>
    <p:sldId id="312" r:id="rId19"/>
    <p:sldId id="353" r:id="rId20"/>
    <p:sldId id="356" r:id="rId21"/>
    <p:sldId id="294" r:id="rId22"/>
    <p:sldId id="306" r:id="rId23"/>
    <p:sldId id="308" r:id="rId24"/>
    <p:sldId id="313" r:id="rId25"/>
    <p:sldId id="314" r:id="rId26"/>
    <p:sldId id="310" r:id="rId27"/>
    <p:sldId id="311" r:id="rId28"/>
    <p:sldId id="360" r:id="rId29"/>
    <p:sldId id="361" r:id="rId30"/>
    <p:sldId id="363" r:id="rId31"/>
    <p:sldId id="305" r:id="rId32"/>
    <p:sldId id="362" r:id="rId33"/>
    <p:sldId id="304" r:id="rId34"/>
    <p:sldId id="364" r:id="rId35"/>
    <p:sldId id="365" r:id="rId36"/>
    <p:sldId id="295" r:id="rId37"/>
    <p:sldId id="357" r:id="rId38"/>
    <p:sldId id="359" r:id="rId39"/>
    <p:sldId id="366" r:id="rId40"/>
    <p:sldId id="370" r:id="rId41"/>
    <p:sldId id="315" r:id="rId42"/>
    <p:sldId id="316" r:id="rId43"/>
    <p:sldId id="383" r:id="rId44"/>
    <p:sldId id="384" r:id="rId45"/>
    <p:sldId id="374" r:id="rId46"/>
    <p:sldId id="381" r:id="rId47"/>
    <p:sldId id="382" r:id="rId48"/>
    <p:sldId id="375" r:id="rId49"/>
    <p:sldId id="380" r:id="rId50"/>
    <p:sldId id="377" r:id="rId51"/>
    <p:sldId id="378" r:id="rId52"/>
    <p:sldId id="379" r:id="rId53"/>
    <p:sldId id="376" r:id="rId54"/>
    <p:sldId id="368" r:id="rId55"/>
    <p:sldId id="301" r:id="rId56"/>
    <p:sldId id="352" r:id="rId57"/>
    <p:sldId id="351" r:id="rId58"/>
    <p:sldId id="349" r:id="rId59"/>
    <p:sldId id="333" r:id="rId60"/>
    <p:sldId id="334" r:id="rId61"/>
    <p:sldId id="346" r:id="rId62"/>
    <p:sldId id="335" r:id="rId63"/>
    <p:sldId id="336" r:id="rId64"/>
    <p:sldId id="337" r:id="rId65"/>
    <p:sldId id="338" r:id="rId66"/>
    <p:sldId id="340" r:id="rId67"/>
    <p:sldId id="341" r:id="rId68"/>
    <p:sldId id="342" r:id="rId69"/>
    <p:sldId id="343" r:id="rId70"/>
    <p:sldId id="347" r:id="rId71"/>
    <p:sldId id="348" r:id="rId72"/>
    <p:sldId id="299" r:id="rId73"/>
    <p:sldId id="318" r:id="rId74"/>
    <p:sldId id="350" r:id="rId75"/>
    <p:sldId id="371" r:id="rId76"/>
    <p:sldId id="372" r:id="rId77"/>
    <p:sldId id="385" r:id="rId78"/>
    <p:sldId id="373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4568" autoAdjust="0"/>
  </p:normalViewPr>
  <p:slideViewPr>
    <p:cSldViewPr snapToGrid="0" showGuides="1">
      <p:cViewPr varScale="1">
        <p:scale>
          <a:sx n="83" d="100"/>
          <a:sy n="83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39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8AAC3-BCA0-4A5D-AF49-E1936FC27ADC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9662C-2C0E-4BF4-9496-603A6A05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Сброс устанавливает указатели в нулевую</a:t>
            </a:r>
            <a:r>
              <a:rPr lang="ru-RU" baseline="0" dirty="0" smtClean="0"/>
              <a:t> ячейку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96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1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662C-2C0E-4BF4-9496-603A6A0575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3A78-A6AD-4757-B7A7-07859D8F9295}" type="datetime1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6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0C68-702B-4B81-BC62-2E2166D4A334}" type="datetime1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7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1C9F-F9DE-4880-BD40-6E9CE032C75D}" type="datetime1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82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5FAC-B5C9-4536-92B6-AF731AF20F47}" type="datetime1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890-3024-4627-886D-B8033C9134C3}" type="datetime1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63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FE49-95F6-4037-8BF0-88CA35C4CDB4}" type="datetime1">
              <a:rPr lang="ru-RU" smtClean="0"/>
              <a:t>19.09.2021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8253-1DDB-41CD-9B5B-D16D442E9A05}" type="datetime1">
              <a:rPr lang="ru-RU" smtClean="0"/>
              <a:t>19.09.2021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69CA-5709-41D6-B94F-41F605C6CD44}" type="datetime1">
              <a:rPr lang="ru-RU" smtClean="0"/>
              <a:t>19.09.2021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6B9B-4216-46B7-B045-3E0748C6C60E}" type="datetime1">
              <a:rPr lang="ru-RU" smtClean="0"/>
              <a:t>19.09.2021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2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372A-2754-433D-BC33-53A47965EF06}" type="datetime1">
              <a:rPr lang="ru-RU" smtClean="0"/>
              <a:t>19.09.2021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A2AB-2C7D-4644-9741-9E4367DE8CF1}" type="datetime1">
              <a:rPr lang="ru-RU" smtClean="0"/>
              <a:t>19.09.2021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BC07-3EBC-4CEB-98EC-E211184E87DD}" type="datetime1">
              <a:rPr lang="ru-RU" smtClean="0"/>
              <a:t>19.09.2021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F93F-3072-4A69-8291-38917217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dvZsFLSdbPbHJMOWDsO8Cw" TargetMode="External"/><Relationship Id="rId2" Type="http://schemas.openxmlformats.org/officeDocument/2006/relationships/hyperlink" Target="https://t.me/DigitalDesignSchoo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Многообразие реализаций очередей </a:t>
            </a:r>
            <a:r>
              <a:rPr lang="en-US" dirty="0"/>
              <a:t>FIFO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Сергей Иванец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7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второго байта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183164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01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3880824" y="1777844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8136260" y="3752708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 запись одновременно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101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011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5963012" y="177907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10295566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 запись одновременно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30913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110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100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8111301" y="177907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905783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695258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110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101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8111301" y="177907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5976954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Чтение. </a:t>
            </a:r>
            <a:r>
              <a:rPr lang="en-US" dirty="0" smtClean="0"/>
              <a:t>FIFO </a:t>
            </a:r>
            <a:r>
              <a:rPr lang="ru-RU" dirty="0" smtClean="0"/>
              <a:t>пуст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38694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110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110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1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8111301" y="177907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8103209" y="3763725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838200" y="5898117"/>
            <a:ext cx="7290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empty =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памяти для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Регистровый файл</a:t>
            </a:r>
          </a:p>
          <a:p>
            <a:r>
              <a:rPr lang="ru-RU" dirty="0" smtClean="0"/>
              <a:t>Внутренняя память ПЛИС</a:t>
            </a:r>
          </a:p>
          <a:p>
            <a:r>
              <a:rPr lang="ru-RU" dirty="0" smtClean="0"/>
              <a:t>Внешняя память или память на кристалле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Регистровый файл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Два порта: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Порт записи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Порт чтения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чтения и записи различных регистров одновременно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данном случае реализован на триггерах логических элементов </a:t>
            </a:r>
            <a:r>
              <a:rPr lang="en-US" dirty="0" smtClean="0"/>
              <a:t>(Logic Element) </a:t>
            </a:r>
            <a:r>
              <a:rPr lang="ru-RU" smtClean="0"/>
              <a:t>ПЛИС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63" y="426412"/>
            <a:ext cx="7052544" cy="56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простейшего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Порты простейшего </a:t>
            </a:r>
            <a:r>
              <a:rPr lang="en-US" dirty="0" smtClean="0"/>
              <a:t>FIFO</a:t>
            </a:r>
            <a:endParaRPr lang="en-US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3" y="1690688"/>
            <a:ext cx="11255633" cy="37567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06476" y="531801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FIFO_DEPTH      = 4,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FIFO_DATA_WIDTH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38280"/>
              </p:ext>
            </p:extLst>
          </p:nvPr>
        </p:nvGraphicFramePr>
        <p:xfrm>
          <a:off x="838199" y="1400537"/>
          <a:ext cx="10991127" cy="4676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113"/>
                <a:gridCol w="3315673"/>
                <a:gridCol w="2037144"/>
                <a:gridCol w="3750197"/>
              </a:tblGrid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Порт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Разрядность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Направление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Описание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</a:rPr>
                        <a:t>clk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Тактовый сигнал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reset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Сброс.</a:t>
                      </a:r>
                      <a:r>
                        <a:rPr lang="ru-RU" sz="2400" baseline="0" dirty="0" smtClean="0">
                          <a:effectLst/>
                          <a:latin typeface="+mn-lt"/>
                        </a:rPr>
                        <a:t> Активная 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write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Запись. Активная 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read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Чтение. Активная 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</a:rPr>
                        <a:t>write_data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[FIFO_DATA_WIDTH-1:0]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input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Записываемые данные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read_data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[FIFO_DATA_WIDTH-1:0]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Читаемые данные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empty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output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FIFO 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пуст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</a:rPr>
                        <a:t>full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output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FIFO 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полон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26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– First In – First Out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 памяти типа «первый вошел – первый вышел».</a:t>
            </a:r>
          </a:p>
          <a:p>
            <a:r>
              <a:rPr lang="ru-RU" dirty="0" smtClean="0"/>
              <a:t>Циклический буфер.</a:t>
            </a:r>
          </a:p>
          <a:p>
            <a:r>
              <a:rPr lang="ru-RU" dirty="0" smtClean="0"/>
              <a:t>Для адресации используются внутренние указатели чтения и записи. </a:t>
            </a:r>
          </a:p>
          <a:p>
            <a:r>
              <a:rPr lang="ru-RU" dirty="0" smtClean="0"/>
              <a:t>Для управления используются сигналы чтения и записи.</a:t>
            </a:r>
          </a:p>
          <a:p>
            <a:r>
              <a:rPr lang="ru-RU" dirty="0" smtClean="0"/>
              <a:t>Для обозначения </a:t>
            </a:r>
            <a:r>
              <a:rPr lang="ru-RU" dirty="0" err="1" smtClean="0"/>
              <a:t>заполненности</a:t>
            </a:r>
            <a:r>
              <a:rPr lang="ru-RU" dirty="0" smtClean="0"/>
              <a:t> используются сигналы «Пустой» и «Полный».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Параметр</a:t>
            </a:r>
            <a:r>
              <a:rPr lang="ru-RU" dirty="0" smtClean="0"/>
              <a:t>ы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079296"/>
              </p:ext>
            </p:extLst>
          </p:nvPr>
        </p:nvGraphicFramePr>
        <p:xfrm>
          <a:off x="838200" y="1825625"/>
          <a:ext cx="10515600" cy="295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063"/>
                <a:gridCol w="6353537"/>
              </a:tblGrid>
              <a:tr h="766038"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Параметр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Назначение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1422642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3600" dirty="0" smtClean="0">
                          <a:latin typeface="+mn-lt"/>
                          <a:cs typeface="Courier New" panose="02070309020205020404" pitchFamily="49" charset="0"/>
                        </a:rPr>
                        <a:t>FIFO_DEPTH</a:t>
                      </a:r>
                      <a:endParaRPr lang="ru-RU" sz="3600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Глубина </a:t>
                      </a:r>
                      <a:r>
                        <a:rPr lang="en-US" sz="3600" dirty="0" smtClean="0">
                          <a:latin typeface="+mn-lt"/>
                        </a:rPr>
                        <a:t>FIFO </a:t>
                      </a:r>
                      <a:r>
                        <a:rPr lang="ru-RU" sz="3600" dirty="0" smtClean="0">
                          <a:latin typeface="+mn-lt"/>
                        </a:rPr>
                        <a:t>– количество ячеек памяти в модуле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766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latin typeface="+mn-lt"/>
                          <a:cs typeface="Courier New" panose="02070309020205020404" pitchFamily="49" charset="0"/>
                        </a:rPr>
                        <a:t>FIFO_DATA_WIDTH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Разрядность данных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2702065" cy="1600200"/>
          </a:xfrm>
        </p:spPr>
        <p:txBody>
          <a:bodyPr/>
          <a:lstStyle/>
          <a:p>
            <a:r>
              <a:rPr lang="ru-RU" dirty="0" smtClean="0"/>
              <a:t>Структура простейшего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02065" cy="3811588"/>
          </a:xfrm>
        </p:spPr>
        <p:txBody>
          <a:bodyPr/>
          <a:lstStyle/>
          <a:p>
            <a:r>
              <a:rPr lang="uk-UA" dirty="0" smtClean="0"/>
              <a:t>Параметр</a:t>
            </a:r>
            <a:r>
              <a:rPr lang="ru-RU" dirty="0" smtClean="0"/>
              <a:t>ы:</a:t>
            </a:r>
          </a:p>
          <a:p>
            <a:r>
              <a:rPr lang="en-US" dirty="0" smtClean="0"/>
              <a:t>FIFO_DEPTH</a:t>
            </a:r>
            <a:endParaRPr lang="ru-RU" dirty="0" smtClean="0"/>
          </a:p>
          <a:p>
            <a:r>
              <a:rPr lang="en-US" dirty="0" smtClean="0"/>
              <a:t>FIFO_DATA_WIDTH</a:t>
            </a:r>
            <a:endParaRPr lang="en-US" dirty="0"/>
          </a:p>
          <a:p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01" y="457200"/>
            <a:ext cx="8017086" cy="553270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435" y="484742"/>
            <a:ext cx="10821365" cy="587199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fifo_simple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FIFO_DEPTH      = 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FIFO_DATA_WIDTH =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reset,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write,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read,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[FIFO_DATA_WIDTH-1:0]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[FIFO_DATA_WIDTH-1:0]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empty,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full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28" y="107074"/>
            <a:ext cx="6407451" cy="159729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4364"/>
            <a:ext cx="10515600" cy="465236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FIFO_PTR_WIDTH  = $clog2(FIFO_DEPTH)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[FIFO_DATA_WIDTH-1:0]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fifo_array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[FIFO_DEPTH-1:0];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[FIFO_PTR_WIDTH-1:0]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[FIFO_PTR_WIDTH-1:0]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28" y="107074"/>
            <a:ext cx="6407451" cy="159729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85" y="1585732"/>
            <a:ext cx="10515600" cy="2548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Pointer Logic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{FIFO_PTR_WIDTH{1'b0}};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!full)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+ 1'b1;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07" y="632350"/>
            <a:ext cx="5966849" cy="19140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9" y="4388002"/>
            <a:ext cx="1158401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85" y="1585732"/>
            <a:ext cx="10515600" cy="25486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Pointer Logic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(reset)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&lt;= {FIFO_PTR_WIDTH{1'b0}};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(read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!empty)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+ 1'b1;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85" y="783440"/>
            <a:ext cx="5978695" cy="187873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25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73" y="4583575"/>
            <a:ext cx="11574756" cy="16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4465"/>
            <a:ext cx="10515600" cy="23959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and Empty flags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full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[FIFO_PTR_WIDTH-1] ^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[FIFO_PTR_WIDTH-1])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[FIFO_PTR_WIDTH-2:0]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[FIFO_PTR_WIDTH-2:0]);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empty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26" y="474058"/>
            <a:ext cx="5749879" cy="193347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4742"/>
            <a:ext cx="10515600" cy="58719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FIFO Write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(reset)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fifo_array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{FIFO_DATA_WIDTH{1'b0}};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(write &amp; !full)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fifo_array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[FIFO_PTR_WIDTH-2:0]]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FIFO Read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(reset)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{FIFO_DATA_WIDTH{1'b0}};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if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(read &amp; !empty)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fifo_array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[FIFO_PTR_WIDTH-2:0]];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Тестбенч</a:t>
            </a:r>
            <a:r>
              <a:rPr lang="ru-RU" dirty="0" smtClean="0"/>
              <a:t>. </a:t>
            </a:r>
            <a:r>
              <a:rPr lang="en-US" dirty="0" smtClean="0"/>
              <a:t>Direct </a:t>
            </a:r>
            <a:r>
              <a:rPr lang="ru-RU" dirty="0" smtClean="0"/>
              <a:t>тест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Таски:</a:t>
            </a:r>
          </a:p>
          <a:p>
            <a:pPr lvl="1"/>
            <a:r>
              <a:rPr lang="ru-RU" dirty="0" smtClean="0"/>
              <a:t>Сброс </a:t>
            </a:r>
            <a:r>
              <a:rPr lang="en-US" dirty="0" err="1"/>
              <a:t>reset_task</a:t>
            </a:r>
            <a:r>
              <a:rPr lang="en-US" dirty="0"/>
              <a:t> 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Чтение </a:t>
            </a:r>
            <a:r>
              <a:rPr lang="en-US" dirty="0" err="1"/>
              <a:t>read_fifo</a:t>
            </a:r>
            <a:r>
              <a:rPr lang="en-US" dirty="0"/>
              <a:t> 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Запись </a:t>
            </a:r>
            <a:r>
              <a:rPr lang="en-US" dirty="0" err="1"/>
              <a:t>write_fifo</a:t>
            </a:r>
            <a:r>
              <a:rPr lang="en-US" dirty="0"/>
              <a:t> ([7:0] data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Запись </a:t>
            </a:r>
            <a:r>
              <a:rPr lang="en-US" dirty="0" smtClean="0"/>
              <a:t>FIFO </a:t>
            </a:r>
            <a:r>
              <a:rPr lang="ru-RU" dirty="0" smtClean="0"/>
              <a:t>до заполнения</a:t>
            </a:r>
          </a:p>
          <a:p>
            <a:r>
              <a:rPr lang="ru-RU" dirty="0" smtClean="0"/>
              <a:t>Чтение </a:t>
            </a:r>
            <a:r>
              <a:rPr lang="en-US" dirty="0" smtClean="0"/>
              <a:t>FIFO </a:t>
            </a:r>
            <a:r>
              <a:rPr lang="ru-RU" dirty="0"/>
              <a:t>до </a:t>
            </a:r>
            <a:r>
              <a:rPr lang="ru-RU" dirty="0" smtClean="0"/>
              <a:t>пустого</a:t>
            </a:r>
            <a:endParaRPr lang="ru-RU" dirty="0"/>
          </a:p>
          <a:p>
            <a:r>
              <a:rPr lang="ru-RU" dirty="0"/>
              <a:t>Запись </a:t>
            </a:r>
            <a:r>
              <a:rPr lang="en-US" dirty="0"/>
              <a:t>FIFO </a:t>
            </a:r>
            <a:r>
              <a:rPr lang="ru-RU" dirty="0"/>
              <a:t>до заполнения</a:t>
            </a:r>
          </a:p>
          <a:p>
            <a:r>
              <a:rPr lang="ru-RU" dirty="0"/>
              <a:t>Чтение </a:t>
            </a:r>
            <a:r>
              <a:rPr lang="en-US" dirty="0"/>
              <a:t>FIFO </a:t>
            </a:r>
            <a:r>
              <a:rPr lang="ru-RU" dirty="0"/>
              <a:t>до </a:t>
            </a:r>
            <a:r>
              <a:rPr lang="ru-RU" dirty="0" smtClean="0"/>
              <a:t>пустого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72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Сброс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reset      = 1'b1;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write      = 1'b0;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read       = 1'b0;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(2)  @ (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reset = 1'b0;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4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uk-UA" dirty="0" err="1" smtClean="0"/>
              <a:t>пуст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1060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32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3859901" y="176508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72732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5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read = 1'b1;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read = 1'b0;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99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1" y="2346754"/>
            <a:ext cx="11331615" cy="16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([7:0] data);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write = 1'b1;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data;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write = 1'b0;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endtask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22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Запись в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2430684"/>
            <a:ext cx="11691143" cy="21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792"/>
            <a:ext cx="10515600" cy="589917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reset_task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 1.5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Write to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&lt;10;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+ 1)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// Read from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9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5114"/>
            <a:ext cx="10515600" cy="577184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// Write to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&lt;10;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+ 1)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(i+16);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// Read from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$finish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43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дополнительные сигналы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12723" cy="3811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308472"/>
            <a:ext cx="6804558" cy="6117229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Порты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37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6696"/>
              </p:ext>
            </p:extLst>
          </p:nvPr>
        </p:nvGraphicFramePr>
        <p:xfrm>
          <a:off x="838199" y="1400537"/>
          <a:ext cx="10991127" cy="1558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771"/>
                <a:gridCol w="3102015"/>
                <a:gridCol w="2037144"/>
                <a:gridCol w="3750197"/>
              </a:tblGrid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Порт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Разрядность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+mn-lt"/>
                        </a:rPr>
                        <a:t>Направление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+mn-lt"/>
                        </a:rPr>
                        <a:t>Описание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almost_full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output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FIFO 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почти полон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almost_empty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</a:rPr>
                        <a:t>output</a:t>
                      </a: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+mn-lt"/>
                        </a:rPr>
                        <a:t>FIFO </a:t>
                      </a:r>
                      <a:r>
                        <a:rPr lang="ru-RU" sz="2400" dirty="0" smtClean="0">
                          <a:effectLst/>
                          <a:latin typeface="+mn-lt"/>
                        </a:rPr>
                        <a:t>почти пуст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Параметр</a:t>
            </a:r>
            <a:r>
              <a:rPr lang="ru-RU" dirty="0" smtClean="0"/>
              <a:t>ы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17272"/>
              </p:ext>
            </p:extLst>
          </p:nvPr>
        </p:nvGraphicFramePr>
        <p:xfrm>
          <a:off x="838200" y="1825625"/>
          <a:ext cx="10515600" cy="337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1820"/>
                <a:gridCol w="5693780"/>
              </a:tblGrid>
              <a:tr h="766038"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Параметр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Назначение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1422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ALMOST_FULL_DEPTH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endParaRPr lang="ru-RU" sz="3600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Количество ячеек до заполнения </a:t>
                      </a:r>
                      <a:r>
                        <a:rPr lang="en-US" sz="3600" dirty="0" smtClean="0">
                          <a:latin typeface="+mn-lt"/>
                        </a:rPr>
                        <a:t>FIFO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  <a:tr h="766038">
                <a:tc>
                  <a:txBody>
                    <a:bodyPr/>
                    <a:lstStyle/>
                    <a:p>
                      <a:pPr marL="0" indent="0"/>
                      <a:r>
                        <a:rPr lang="en-US" sz="3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ALMOST_EMPTY_DEPTH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dirty="0" smtClean="0">
                          <a:latin typeface="+mn-lt"/>
                        </a:rPr>
                        <a:t>Количество ячеек до опустошения</a:t>
                      </a:r>
                      <a:r>
                        <a:rPr lang="ru-RU" sz="3600" baseline="0" dirty="0" smtClean="0">
                          <a:latin typeface="+mn-lt"/>
                        </a:rPr>
                        <a:t> </a:t>
                      </a:r>
                      <a:r>
                        <a:rPr lang="en-US" sz="3600" dirty="0" smtClean="0">
                          <a:latin typeface="+mn-lt"/>
                        </a:rPr>
                        <a:t>FIFO</a:t>
                      </a:r>
                      <a:endParaRPr lang="en-US" sz="3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335666"/>
            <a:ext cx="10515600" cy="58412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fifo_generic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FIFO_DEPTH        = 8,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FIFO_DATA_WIDTH   = 8,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ALMOST_FULL_DEPTH  = 2,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ALMOST_EMPTY_DEPTH =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reset,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write,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read,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[FIFO_DATA_WIDTH-1:0]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[FIFO_DATA_WIDTH-1:0]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empty,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full,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almost_empty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almost_full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9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Запись </a:t>
            </a:r>
            <a:r>
              <a:rPr lang="uk-UA" dirty="0" err="1" smtClean="0"/>
              <a:t>первого</a:t>
            </a:r>
            <a:r>
              <a:rPr lang="uk-UA" dirty="0" smtClean="0"/>
              <a:t> </a:t>
            </a:r>
            <a:r>
              <a:rPr lang="uk-UA" dirty="0" err="1" smtClean="0"/>
              <a:t>байта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631705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1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6010751" y="177907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72732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335666"/>
            <a:ext cx="10515600" cy="5841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FIFO_PTR_WIDTH   =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$clog2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(FIFO_DEPTH) + 1;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ALMOST_FULL_VALUE = FIFO_DEPTH - ALMOST_FULL_DEPTH;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[FIFO_DATA_WIDTH-1:0]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fifo_array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[FIFO_DEPTH-1:0];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[FIFO_PTR_WIDTH-1:0]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[FIFO_PTR_WIDTH-1:0]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[FIFO_PTR_WIDTH-1:0] 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961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81" y="376745"/>
            <a:ext cx="5577916" cy="1868744"/>
          </a:xfrm>
        </p:spPr>
      </p:pic>
      <p:sp>
        <p:nvSpPr>
          <p:cNvPr id="8" name="Прямоугольник 7"/>
          <p:cNvSpPr/>
          <p:nvPr/>
        </p:nvSpPr>
        <p:spPr>
          <a:xfrm>
            <a:off x="922385" y="2245489"/>
            <a:ext cx="101934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 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Credit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 Counter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always @</a:t>
            </a:r>
            <a:r>
              <a:rPr lang="en-US" sz="2000" dirty="0">
                <a:latin typeface="Consolas" panose="020B0609020204030204" pitchFamily="49" charset="0"/>
              </a:rPr>
              <a:t> (</a:t>
            </a:r>
            <a:r>
              <a:rPr lang="en-US" sz="2000" dirty="0" err="1">
                <a:latin typeface="Consolas" panose="020B0609020204030204" pitchFamily="49" charset="0"/>
              </a:rPr>
              <a:t>posedge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clk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 (reset)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 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 &lt;= {FIFO_PTR_WIDTH{1'b0}};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 (write &amp; read &amp; empty)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 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 &lt;=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 (write &amp; !full)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   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 &lt;=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 + 1'b1;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 (read &amp; !empty) 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     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 &lt;= </a:t>
            </a:r>
            <a:r>
              <a:rPr lang="en-US" sz="2000" dirty="0" err="1">
                <a:latin typeface="Consolas" panose="020B0609020204030204" pitchFamily="49" charset="0"/>
              </a:rPr>
              <a:t>operation_count</a:t>
            </a:r>
            <a:r>
              <a:rPr lang="en-US" sz="2000" dirty="0">
                <a:latin typeface="Consolas" panose="020B0609020204030204" pitchFamily="49" charset="0"/>
              </a:rPr>
              <a:t> - 1'b1;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0327" y="2080267"/>
            <a:ext cx="10886954" cy="3926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parameter</a:t>
            </a:r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dirty="0" smtClean="0">
                <a:latin typeface="Consolas" panose="020B0609020204030204" pitchFamily="49" charset="0"/>
              </a:rPr>
              <a:t>ALMOST_FULL_DEPTH</a:t>
            </a:r>
            <a:r>
              <a:rPr lang="en-US" sz="2000" dirty="0">
                <a:latin typeface="Consolas" panose="020B0609020204030204" pitchFamily="49" charset="0"/>
              </a:rPr>
              <a:t>  = </a:t>
            </a:r>
            <a:r>
              <a:rPr lang="en-US" sz="2000" dirty="0" smtClean="0">
                <a:latin typeface="Consolas" panose="020B0609020204030204" pitchFamily="49" charset="0"/>
              </a:rPr>
              <a:t>2;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parameter </a:t>
            </a:r>
            <a:r>
              <a:rPr lang="en-US" sz="2000" dirty="0" smtClean="0">
                <a:latin typeface="Consolas" panose="020B0609020204030204" pitchFamily="49" charset="0"/>
              </a:rPr>
              <a:t>ALMOST_EMPTY_DEPTH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smtClean="0">
                <a:latin typeface="Consolas" panose="020B0609020204030204" pitchFamily="49" charset="0"/>
              </a:rPr>
              <a:t>2;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 //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 Almost Full and Almost Empty flags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assign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almost_full</a:t>
            </a:r>
            <a:r>
              <a:rPr lang="en-US" sz="2000" dirty="0">
                <a:latin typeface="Consolas" panose="020B0609020204030204" pitchFamily="49" charset="0"/>
              </a:rPr>
              <a:t>  = 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credit_count</a:t>
            </a:r>
            <a:r>
              <a:rPr lang="en-US" sz="2000" dirty="0">
                <a:latin typeface="Consolas" panose="020B0609020204030204" pitchFamily="49" charset="0"/>
              </a:rPr>
              <a:t> &lt; (FIFO_DEPTH - ALMOST_FULL_DEPTH)) 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                          ? 1'b0 : 1'b1;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assign</a:t>
            </a:r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dirty="0" err="1">
                <a:latin typeface="Consolas" panose="020B0609020204030204" pitchFamily="49" charset="0"/>
              </a:rPr>
              <a:t>almost_empty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credit_count</a:t>
            </a:r>
            <a:r>
              <a:rPr lang="en-US" sz="2000" dirty="0">
                <a:latin typeface="Consolas" panose="020B0609020204030204" pitchFamily="49" charset="0"/>
              </a:rPr>
              <a:t> &lt; ALMOST_EMPTY_DEPTH) ? 1'b1 : 1'b0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16" y="288863"/>
            <a:ext cx="6465633" cy="143576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флагов </a:t>
            </a:r>
            <a:r>
              <a:rPr lang="en-US" dirty="0" smtClean="0"/>
              <a:t>full, </a:t>
            </a:r>
            <a:r>
              <a:rPr lang="en-US" dirty="0" err="1" smtClean="0"/>
              <a:t>almost_full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24" y="3055716"/>
            <a:ext cx="11104696" cy="15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2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1208" cy="1325563"/>
          </a:xfrm>
        </p:spPr>
        <p:txBody>
          <a:bodyPr/>
          <a:lstStyle/>
          <a:p>
            <a:r>
              <a:rPr lang="ru-RU" dirty="0" smtClean="0"/>
              <a:t>Формирование флагов </a:t>
            </a:r>
            <a:r>
              <a:rPr lang="en-US" dirty="0" smtClean="0"/>
              <a:t>empty, </a:t>
            </a:r>
            <a:r>
              <a:rPr lang="en-US" dirty="0" err="1" smtClean="0"/>
              <a:t>almost_empty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2242972"/>
            <a:ext cx="1054564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32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Queue (1)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// Queue for storage FIFO data</a:t>
            </a:r>
          </a:p>
          <a:p>
            <a:r>
              <a:rPr lang="en-US" dirty="0"/>
              <a:t>  logic [FIFO_DATA_WIDTH-1:0] </a:t>
            </a:r>
            <a:r>
              <a:rPr lang="en-US" dirty="0" err="1"/>
              <a:t>queue_FIFO</a:t>
            </a:r>
            <a:r>
              <a:rPr lang="en-US" dirty="0"/>
              <a:t> [$];</a:t>
            </a:r>
          </a:p>
          <a:p>
            <a:r>
              <a:rPr lang="en-US" dirty="0"/>
              <a:t>  logic [FIFO_DATA_WIDTH-1:0] </a:t>
            </a:r>
            <a:r>
              <a:rPr lang="en-US" dirty="0" err="1"/>
              <a:t>expected_o_data</a:t>
            </a:r>
            <a:r>
              <a:rPr lang="en-US" dirty="0"/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15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Queue (2)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1558"/>
            <a:ext cx="10515600" cy="48747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always @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(write &amp; !full)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queue_FIFO.push_back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(read &amp; !empty)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repeat(1) @(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i_fifo.read_data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$error ("Data mismatch: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%h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%h",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i_fifo.read_data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64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. Queue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always @ 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if (read &amp; !empty)</a:t>
            </a:r>
          </a:p>
          <a:p>
            <a:r>
              <a:rPr lang="en-US" dirty="0"/>
              <a:t>    void' (</a:t>
            </a:r>
            <a:r>
              <a:rPr lang="en-US" dirty="0" err="1"/>
              <a:t>queue_FIFO.pop_front</a:t>
            </a:r>
            <a:r>
              <a:rPr lang="en-US" dirty="0"/>
              <a:t> ());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57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Assertion (1)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Read pointer empty check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p_rd_stable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disable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(reset)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read &amp;&amp; empty |=&gt;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i_fifo.rd_ptr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$past(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i_fifo.rd_ptr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endproperty:p_rd_stable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a_p_rd_stable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assert property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p_rd_stable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$warning("Read when empty: ", $time);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$error("Incorrect read when empty : ", $time);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79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Assertion (2)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643" y="1603073"/>
            <a:ext cx="11937357" cy="475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Empty set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p_empty_set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read &amp;&amp; (!write) &amp;&amp;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i_fifo.operation_count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1) |=&gt; empty;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p_empty_set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a_p_empty_set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assert property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p_empty_set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$error("Empty set failed ", $time);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Empty reset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p_empty_reset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@(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empty &amp;&amp; write |=&gt; !empty;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p_empty_reset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5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Запись </a:t>
            </a:r>
            <a:r>
              <a:rPr lang="uk-UA" dirty="0" err="1" smtClean="0"/>
              <a:t>второго</a:t>
            </a:r>
            <a:r>
              <a:rPr lang="uk-UA" dirty="0" smtClean="0"/>
              <a:t> </a:t>
            </a:r>
            <a:r>
              <a:rPr lang="uk-UA" dirty="0" err="1" smtClean="0"/>
              <a:t>байта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938759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8114973" y="1767807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72732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</a:t>
            </a:r>
            <a:r>
              <a:rPr lang="en-US" dirty="0"/>
              <a:t>Coverage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025587" cy="4644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[1:0] mode;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covergroup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cg_rw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option.at_least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FIFO_DEPTH * 2;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bins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= {2'b00};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bins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mode_wr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= {2'b01};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bins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= {2'b10};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bins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mode_wr_rd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{2'b11};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endgroup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cg_rw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cg = 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863786" y="1825625"/>
            <a:ext cx="4490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covergroup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 - FIFO mode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 = {read, write}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64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Coverage (2)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cg.get_coverage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&lt; 100.0)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 =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urandom_range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(3, 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(mode)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2'b00 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none_fifo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2'b01  : begin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write_fifo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urandom_range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(FIFO_DATA_WIDTH-1, 0));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344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. </a:t>
            </a:r>
            <a:r>
              <a:rPr lang="en-US" dirty="0"/>
              <a:t>Coverage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2'b10  : begin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read_fifo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end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2'b11  : begin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read_write_fifo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urandom_range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(FIFO_DATA_WIDTH-1, 0));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clock_period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end 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none_fifo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$display("Coverage = %0.2f %%",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cg.get_inst_coverage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989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6870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4213185"/>
            <a:ext cx="10515600" cy="1963778"/>
          </a:xfrm>
        </p:spPr>
        <p:txBody>
          <a:bodyPr/>
          <a:lstStyle/>
          <a:p>
            <a:r>
              <a:rPr lang="en-US" dirty="0"/>
              <a:t>https://www.edaplayground.com/x/cq6V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81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ru-RU" dirty="0" smtClean="0"/>
              <a:t>на памяти с латентностью</a:t>
            </a:r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929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Память с латентностью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863"/>
            <a:ext cx="10913472" cy="21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uk-UA" dirty="0" smtClean="0"/>
              <a:t>на </a:t>
            </a:r>
            <a:r>
              <a:rPr lang="uk-UA" dirty="0" err="1" smtClean="0"/>
              <a:t>мо</a:t>
            </a:r>
            <a:r>
              <a:rPr lang="ru-RU" dirty="0" smtClean="0"/>
              <a:t>дуле с латентностью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Задержка от чтения или записи равна латентности</a:t>
            </a:r>
          </a:p>
          <a:p>
            <a:r>
              <a:rPr lang="ru-RU" dirty="0" smtClean="0"/>
              <a:t>Проблемы при интенсивном обмене</a:t>
            </a:r>
          </a:p>
          <a:p>
            <a:r>
              <a:rPr lang="ru-RU" dirty="0" smtClean="0"/>
              <a:t>Проблемы при работе с полным модулем (</a:t>
            </a:r>
            <a:r>
              <a:rPr lang="en-US" dirty="0" smtClean="0"/>
              <a:t>full = 1)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</a:t>
            </a:r>
            <a:r>
              <a:rPr lang="ru-RU" dirty="0" smtClean="0"/>
              <a:t>с буфером для устранения латентности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модуля </a:t>
            </a:r>
            <a:r>
              <a:rPr lang="en-US" dirty="0" smtClean="0"/>
              <a:t>FIFO:</a:t>
            </a:r>
            <a:endParaRPr lang="ru-RU" dirty="0" smtClean="0"/>
          </a:p>
          <a:p>
            <a:pPr lvl="1"/>
            <a:r>
              <a:rPr lang="en-US" dirty="0" smtClean="0"/>
              <a:t>FIFO</a:t>
            </a:r>
            <a:r>
              <a:rPr lang="ru-RU" dirty="0" smtClean="0"/>
              <a:t> основанное на модуле памяти с латентностью.</a:t>
            </a:r>
          </a:p>
          <a:p>
            <a:pPr lvl="1"/>
            <a:r>
              <a:rPr lang="en-US" dirty="0" smtClean="0"/>
              <a:t>FIFO </a:t>
            </a:r>
            <a:r>
              <a:rPr lang="ru-RU" dirty="0" smtClean="0"/>
              <a:t>основанное на регистровом файле. Длина должна быть больше латентности памяти + 2. В нашем примере мы берем число равное степени 2 от латентности + 1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58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28" y="82006"/>
            <a:ext cx="9230144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59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Запись </a:t>
            </a:r>
            <a:r>
              <a:rPr lang="uk-UA" dirty="0" err="1" smtClean="0"/>
              <a:t>третьего</a:t>
            </a:r>
            <a:r>
              <a:rPr lang="uk-UA" dirty="0" smtClean="0"/>
              <a:t> </a:t>
            </a:r>
            <a:r>
              <a:rPr lang="uk-UA" dirty="0" err="1" smtClean="0"/>
              <a:t>байта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62638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10230211" y="1779072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72732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7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6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25998"/>
            <a:ext cx="10318294" cy="323918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2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4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1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3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4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5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1" y="1632034"/>
            <a:ext cx="10299072" cy="323314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169166" y="6372698"/>
            <a:ext cx="3183047" cy="485302"/>
          </a:xfrm>
        </p:spPr>
        <p:txBody>
          <a:bodyPr/>
          <a:lstStyle/>
          <a:p>
            <a:fld id="{35DFF93F-3072-4A69-8291-38917217A4CC}" type="slidenum">
              <a:rPr lang="ru-RU" smtClean="0"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6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Запись четвертого </a:t>
            </a:r>
            <a:r>
              <a:rPr lang="uk-UA" dirty="0" err="1" smtClean="0"/>
              <a:t>байта</a:t>
            </a:r>
            <a:r>
              <a:rPr lang="uk-UA" dirty="0" smtClean="0"/>
              <a:t>. </a:t>
            </a:r>
            <a:r>
              <a:rPr lang="en-US" dirty="0" smtClean="0"/>
              <a:t>FIFO </a:t>
            </a:r>
            <a:r>
              <a:rPr lang="uk-UA" dirty="0" err="1" smtClean="0"/>
              <a:t>заполнен</a:t>
            </a:r>
            <a:r>
              <a:rPr lang="uk-UA" dirty="0" smtClean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54826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i="0" dirty="0" smtClean="0">
                          <a:solidFill>
                            <a:schemeClr val="tx1"/>
                          </a:solidFill>
                        </a:rPr>
                        <a:t>1 или 0?</a:t>
                      </a:r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3880824" y="1777844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72732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Конечный автомат управления режимами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3" y="1557076"/>
            <a:ext cx="10856783" cy="49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конечного автомата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4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init</a:t>
            </a:r>
            <a:r>
              <a:rPr lang="en-US" dirty="0"/>
              <a:t> – c</a:t>
            </a:r>
            <a:r>
              <a:rPr lang="ru-RU" dirty="0" err="1"/>
              <a:t>остояние</a:t>
            </a:r>
            <a:r>
              <a:rPr lang="ru-RU" dirty="0"/>
              <a:t> после сброса или полностью пустого </a:t>
            </a:r>
            <a:r>
              <a:rPr lang="en-US" dirty="0"/>
              <a:t>FIFO </a:t>
            </a:r>
          </a:p>
          <a:p>
            <a:r>
              <a:rPr lang="en-US" dirty="0" smtClean="0"/>
              <a:t>buffer – </a:t>
            </a:r>
            <a:r>
              <a:rPr lang="ru-RU" dirty="0" smtClean="0"/>
              <a:t>запись входных данных и чтение выходных данных  только из буферного </a:t>
            </a:r>
            <a:r>
              <a:rPr lang="en-US" dirty="0" smtClean="0"/>
              <a:t>FIFO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smtClean="0"/>
              <a:t>ram</a:t>
            </a:r>
            <a:r>
              <a:rPr lang="ru-RU" dirty="0" smtClean="0"/>
              <a:t> – запись</a:t>
            </a:r>
            <a:r>
              <a:rPr lang="ru-RU" dirty="0"/>
              <a:t> входных данных</a:t>
            </a:r>
            <a:r>
              <a:rPr lang="ru-RU" dirty="0" smtClean="0"/>
              <a:t> в </a:t>
            </a:r>
            <a:r>
              <a:rPr lang="en-US" dirty="0" smtClean="0"/>
              <a:t>FIFO</a:t>
            </a:r>
            <a:r>
              <a:rPr lang="ru-RU" dirty="0" smtClean="0"/>
              <a:t> на памяти и чтение </a:t>
            </a:r>
            <a:r>
              <a:rPr lang="ru-RU" dirty="0"/>
              <a:t>выходных данных </a:t>
            </a:r>
            <a:r>
              <a:rPr lang="ru-RU" dirty="0" smtClean="0"/>
              <a:t>из буферного </a:t>
            </a:r>
            <a:r>
              <a:rPr lang="en-US" dirty="0" smtClean="0"/>
              <a:t>FIFO</a:t>
            </a:r>
            <a:r>
              <a:rPr lang="ru-RU" dirty="0" smtClean="0"/>
              <a:t>. Записи в буферное </a:t>
            </a:r>
            <a:r>
              <a:rPr lang="en-US" dirty="0" smtClean="0"/>
              <a:t>FIFO</a:t>
            </a:r>
            <a:r>
              <a:rPr lang="ru-RU" dirty="0" smtClean="0"/>
              <a:t> нет.</a:t>
            </a:r>
            <a:endParaRPr lang="en-US" dirty="0"/>
          </a:p>
          <a:p>
            <a:r>
              <a:rPr lang="en-US" dirty="0" err="1" smtClean="0"/>
              <a:t>b_r</a:t>
            </a:r>
            <a:r>
              <a:rPr lang="ru-RU" dirty="0" smtClean="0"/>
              <a:t> – работа обоих </a:t>
            </a:r>
            <a:r>
              <a:rPr lang="en-US" dirty="0" smtClean="0"/>
              <a:t>FIFO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Входные данные пишутся в </a:t>
            </a:r>
            <a:r>
              <a:rPr lang="en-US" dirty="0" smtClean="0"/>
              <a:t>FIFO</a:t>
            </a:r>
            <a:r>
              <a:rPr lang="ru-RU" dirty="0" smtClean="0"/>
              <a:t> на памяти.</a:t>
            </a:r>
          </a:p>
          <a:p>
            <a:pPr lvl="1"/>
            <a:r>
              <a:rPr lang="ru-RU" dirty="0" smtClean="0"/>
              <a:t>Выходные данные читаются из буферного </a:t>
            </a:r>
            <a:r>
              <a:rPr lang="en-US" dirty="0" smtClean="0"/>
              <a:t>FIFO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Чтение </a:t>
            </a:r>
            <a:r>
              <a:rPr lang="en-US" dirty="0" smtClean="0"/>
              <a:t>FIFO</a:t>
            </a:r>
            <a:r>
              <a:rPr lang="ru-RU" dirty="0" smtClean="0"/>
              <a:t> на памяти и запись этих данных в буферное </a:t>
            </a:r>
            <a:r>
              <a:rPr lang="en-US" dirty="0"/>
              <a:t>FIFO</a:t>
            </a:r>
            <a:r>
              <a:rPr lang="ru-RU" dirty="0"/>
              <a:t> </a:t>
            </a:r>
          </a:p>
          <a:p>
            <a:r>
              <a:rPr lang="en-US" dirty="0" err="1" smtClean="0"/>
              <a:t>all_full</a:t>
            </a:r>
            <a:r>
              <a:rPr lang="ru-RU" dirty="0"/>
              <a:t> </a:t>
            </a:r>
            <a:r>
              <a:rPr lang="ru-RU" dirty="0" smtClean="0"/>
              <a:t>– полностью </a:t>
            </a:r>
            <a:r>
              <a:rPr lang="ru-RU" dirty="0" err="1" smtClean="0"/>
              <a:t>заполенный</a:t>
            </a:r>
            <a:r>
              <a:rPr lang="ru-RU" dirty="0" smtClean="0"/>
              <a:t> модуль. Нет записи. Чтение выходных данных из буферного </a:t>
            </a:r>
            <a:r>
              <a:rPr lang="en-US" dirty="0"/>
              <a:t>FIFO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Кредитные счетчики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Кредитный счетчик модуля (</a:t>
            </a:r>
            <a:r>
              <a:rPr lang="en-US" dirty="0" err="1" smtClean="0"/>
              <a:t>credit_count_module</a:t>
            </a:r>
            <a:r>
              <a:rPr lang="ru-RU" dirty="0" smtClean="0"/>
              <a:t>) – расчет </a:t>
            </a:r>
            <a:r>
              <a:rPr lang="ru-RU" dirty="0" err="1" smtClean="0"/>
              <a:t>заполненности</a:t>
            </a:r>
            <a:r>
              <a:rPr lang="ru-RU" dirty="0" smtClean="0"/>
              <a:t> всего модуля</a:t>
            </a:r>
          </a:p>
          <a:p>
            <a:r>
              <a:rPr lang="ru-RU" dirty="0" smtClean="0"/>
              <a:t>Кредитный счетчик буфера (</a:t>
            </a:r>
            <a:r>
              <a:rPr lang="en-US" dirty="0" err="1" smtClean="0"/>
              <a:t>credit_count_buffer</a:t>
            </a:r>
            <a:r>
              <a:rPr lang="ru-RU" dirty="0" smtClean="0"/>
              <a:t>) – расчет </a:t>
            </a:r>
            <a:r>
              <a:rPr lang="ru-RU" dirty="0" err="1" smtClean="0"/>
              <a:t>заполенности</a:t>
            </a:r>
            <a:r>
              <a:rPr lang="ru-RU" dirty="0" smtClean="0"/>
              <a:t> буфера и управление записью в память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0412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Кредитный счетчик для модуля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656877"/>
              </p:ext>
            </p:extLst>
          </p:nvPr>
        </p:nvGraphicFramePr>
        <p:xfrm>
          <a:off x="1558290" y="1814050"/>
          <a:ext cx="9611280" cy="39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7"/>
                <a:gridCol w="1527858"/>
                <a:gridCol w="1539433"/>
                <a:gridCol w="1407192"/>
                <a:gridCol w="3660060"/>
              </a:tblGrid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write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full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empty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Credit_counter_module</a:t>
                      </a:r>
                      <a:endParaRPr lang="en-US" sz="2400" dirty="0"/>
                    </a:p>
                  </a:txBody>
                  <a:tcPr/>
                </a:tc>
              </a:tr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400" baseline="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+ 1</a:t>
                      </a:r>
                      <a:endParaRPr lang="en-US" sz="2400" dirty="0"/>
                    </a:p>
                  </a:txBody>
                  <a:tcPr/>
                </a:tc>
              </a:tr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+ 1</a:t>
                      </a:r>
                      <a:endParaRPr lang="en-US" sz="2400" dirty="0"/>
                    </a:p>
                  </a:txBody>
                  <a:tcPr/>
                </a:tc>
              </a:tr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nop</a:t>
                      </a:r>
                      <a:endParaRPr lang="en-US" sz="2400" dirty="0"/>
                    </a:p>
                  </a:txBody>
                  <a:tcPr/>
                </a:tc>
              </a:tr>
              <a:tr h="564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nop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762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Кредитный счетчик буфера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Учитывает сигналы записи и чтения всего модуля, сигнал чтения </a:t>
            </a:r>
            <a:r>
              <a:rPr lang="en-US" dirty="0" smtClean="0"/>
              <a:t>FIFO </a:t>
            </a:r>
            <a:r>
              <a:rPr lang="uk-UA" dirty="0" smtClean="0"/>
              <a:t>на </a:t>
            </a:r>
            <a:r>
              <a:rPr lang="ru-RU" dirty="0" smtClean="0"/>
              <a:t>памяти, состояние </a:t>
            </a:r>
            <a:r>
              <a:rPr lang="uk-UA" dirty="0" smtClean="0"/>
              <a:t>конечного автомата.</a:t>
            </a:r>
            <a:endParaRPr lang="ru-RU" dirty="0" smtClean="0"/>
          </a:p>
          <a:p>
            <a:r>
              <a:rPr lang="ru-RU" dirty="0" smtClean="0"/>
              <a:t>Режимы работы:</a:t>
            </a:r>
          </a:p>
          <a:p>
            <a:pPr lvl="1"/>
            <a:r>
              <a:rPr lang="ru-RU" dirty="0" smtClean="0"/>
              <a:t>Буфер пуст</a:t>
            </a:r>
          </a:p>
          <a:p>
            <a:pPr lvl="1"/>
            <a:r>
              <a:rPr lang="ru-RU" dirty="0" smtClean="0"/>
              <a:t>Буфер полон</a:t>
            </a:r>
          </a:p>
          <a:p>
            <a:pPr lvl="1"/>
            <a:r>
              <a:rPr lang="ru-RU" dirty="0" smtClean="0"/>
              <a:t>Буфер не пуст и не полон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30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746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75"/>
            <a:ext cx="12192000" cy="6604000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5671595"/>
            <a:ext cx="10515600" cy="833376"/>
          </a:xfrm>
        </p:spPr>
        <p:txBody>
          <a:bodyPr/>
          <a:lstStyle/>
          <a:p>
            <a:r>
              <a:rPr lang="en-US" dirty="0"/>
              <a:t>https://www.edaplayground.com/x/ZPTn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2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типы </a:t>
            </a:r>
            <a:r>
              <a:rPr lang="en-US" dirty="0" smtClean="0"/>
              <a:t>FIFO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FIFO с </a:t>
            </a:r>
            <a:r>
              <a:rPr lang="ru-RU" dirty="0" smtClean="0"/>
              <a:t>несколькими входами записи и их </a:t>
            </a:r>
            <a:r>
              <a:rPr lang="ru-RU" dirty="0" err="1" smtClean="0"/>
              <a:t>арбитражом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FIFO с </a:t>
            </a:r>
            <a:r>
              <a:rPr lang="ru-RU" dirty="0" err="1" smtClean="0"/>
              <a:t>однопортовой</a:t>
            </a:r>
            <a:r>
              <a:rPr lang="ru-RU" dirty="0" smtClean="0"/>
              <a:t>, а не </a:t>
            </a:r>
            <a:r>
              <a:rPr lang="ru-RU" dirty="0" err="1" smtClean="0"/>
              <a:t>двухпортовой</a:t>
            </a:r>
            <a:r>
              <a:rPr lang="ru-RU" dirty="0" smtClean="0"/>
              <a:t> памятью.</a:t>
            </a:r>
          </a:p>
          <a:p>
            <a:r>
              <a:rPr lang="ru-RU" dirty="0" smtClean="0"/>
              <a:t>Асинхронные </a:t>
            </a:r>
            <a:r>
              <a:rPr lang="en-US" dirty="0" smtClean="0"/>
              <a:t>FIFO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944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898248" y="3602038"/>
            <a:ext cx="8769752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Sergey.Ivanets@gmail.com</a:t>
            </a:r>
            <a:endParaRPr lang="ru-RU" dirty="0" smtClean="0"/>
          </a:p>
          <a:p>
            <a:pPr algn="l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t.me/DigitalDesignSchool</a:t>
            </a:r>
            <a:endParaRPr lang="ru-RU" dirty="0"/>
          </a:p>
          <a:p>
            <a:pPr algn="l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www.youtube.com/channel/UCdvZsFLSdbPbHJMOWDsO8Cw</a:t>
            </a:r>
            <a:r>
              <a:rPr lang="ru-RU" dirty="0" smtClean="0"/>
              <a:t> </a:t>
            </a:r>
          </a:p>
          <a:p>
            <a:pPr algn="l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89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Запись четвертого </a:t>
            </a:r>
            <a:r>
              <a:rPr lang="uk-UA" dirty="0" err="1" smtClean="0"/>
              <a:t>байта</a:t>
            </a:r>
            <a:r>
              <a:rPr lang="uk-UA" dirty="0" smtClean="0"/>
              <a:t>. До</a:t>
            </a:r>
            <a:r>
              <a:rPr lang="ru-RU" dirty="0" err="1" smtClean="0"/>
              <a:t>полнительный</a:t>
            </a:r>
            <a:r>
              <a:rPr lang="ru-RU" dirty="0" smtClean="0"/>
              <a:t> бит в указателе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280602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0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3880824" y="1777844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3872732" y="3741691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838200" y="5909188"/>
            <a:ext cx="10872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full =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3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первого байта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241933"/>
              </p:ext>
            </p:extLst>
          </p:nvPr>
        </p:nvGraphicFramePr>
        <p:xfrm>
          <a:off x="838200" y="1558588"/>
          <a:ext cx="10515600" cy="457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100071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записи: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</a:rPr>
                        <a:t>     100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270149"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Указатель чтения:      0</a:t>
                      </a:r>
                      <a:r>
                        <a:rPr lang="uk-UA" sz="24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0071">
                <a:tc>
                  <a:txBody>
                    <a:bodyPr/>
                    <a:lstStyle/>
                    <a:p>
                      <a:r>
                        <a:rPr lang="en-US" sz="3200" b="0" i="0" dirty="0" smtClean="0">
                          <a:solidFill>
                            <a:schemeClr val="tx1"/>
                          </a:solidFill>
                        </a:rPr>
                        <a:t>Empty</a:t>
                      </a:r>
                    </a:p>
                    <a:p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 smtClean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ru-RU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H="1">
            <a:off x="3880824" y="1777844"/>
            <a:ext cx="8092" cy="882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 flipV="1">
            <a:off x="6112828" y="3744616"/>
            <a:ext cx="8092" cy="10856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F93F-3072-4A69-8291-38917217A4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1559</Words>
  <Application>Microsoft Office PowerPoint</Application>
  <PresentationFormat>Широкоэкранный</PresentationFormat>
  <Paragraphs>602</Paragraphs>
  <Slides>78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5" baseType="lpstr">
      <vt:lpstr>Arial</vt:lpstr>
      <vt:lpstr>Calibri</vt:lpstr>
      <vt:lpstr>Calibri Light</vt:lpstr>
      <vt:lpstr>Consolas</vt:lpstr>
      <vt:lpstr>Courier New</vt:lpstr>
      <vt:lpstr>Times New Roman</vt:lpstr>
      <vt:lpstr>Тема Office</vt:lpstr>
      <vt:lpstr>Многообразие реализаций очередей FIFO</vt:lpstr>
      <vt:lpstr>FIFO – First In – First Out</vt:lpstr>
      <vt:lpstr>FIFO пуст</vt:lpstr>
      <vt:lpstr>Запись первого байта</vt:lpstr>
      <vt:lpstr>Запись второго байта</vt:lpstr>
      <vt:lpstr>Запись третьего байта</vt:lpstr>
      <vt:lpstr>Запись четвертого байта. FIFO заполнен?</vt:lpstr>
      <vt:lpstr>Запись четвертого байта. Дополнительный бит в указателе</vt:lpstr>
      <vt:lpstr>Чтение первого байта</vt:lpstr>
      <vt:lpstr>Чтение второго байта</vt:lpstr>
      <vt:lpstr>Чтение и запись одновременно</vt:lpstr>
      <vt:lpstr>Чтение и запись одновременно</vt:lpstr>
      <vt:lpstr>Чтение</vt:lpstr>
      <vt:lpstr>Чтение. FIFO пуст</vt:lpstr>
      <vt:lpstr>Блок памяти для FIFO</vt:lpstr>
      <vt:lpstr>Регистровый файл</vt:lpstr>
      <vt:lpstr>Пример реализации простейшего FIFO</vt:lpstr>
      <vt:lpstr>Порты простейшего FIFO</vt:lpstr>
      <vt:lpstr>Порты</vt:lpstr>
      <vt:lpstr>Параметры</vt:lpstr>
      <vt:lpstr>Структура простейшего FIFO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Тестбенч. Direct тест</vt:lpstr>
      <vt:lpstr>Сброс</vt:lpstr>
      <vt:lpstr>Чтение</vt:lpstr>
      <vt:lpstr>Чтение FIFO</vt:lpstr>
      <vt:lpstr>Запись</vt:lpstr>
      <vt:lpstr>Запись в FIFO</vt:lpstr>
      <vt:lpstr>Презентация PowerPoint</vt:lpstr>
      <vt:lpstr>Презентация PowerPoint</vt:lpstr>
      <vt:lpstr>Добавим дополнительные сигналы</vt:lpstr>
      <vt:lpstr>Порты</vt:lpstr>
      <vt:lpstr>Параметры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Формирование флагов full, almost_full</vt:lpstr>
      <vt:lpstr>Формирование флагов empty, almost_empty</vt:lpstr>
      <vt:lpstr>Testbench. Queue (1)</vt:lpstr>
      <vt:lpstr>Testbench. Queue (2)</vt:lpstr>
      <vt:lpstr>Testbench. Queue (3)</vt:lpstr>
      <vt:lpstr>Testbench. Assertion (1)</vt:lpstr>
      <vt:lpstr>Testbench. Assertion (2)</vt:lpstr>
      <vt:lpstr>Testbench. Coverage (1)</vt:lpstr>
      <vt:lpstr>Testbench. Coverage (2)</vt:lpstr>
      <vt:lpstr>Testbench. Coverage (3)</vt:lpstr>
      <vt:lpstr>Презентация PowerPoint</vt:lpstr>
      <vt:lpstr>FIFO на памяти с латентностью</vt:lpstr>
      <vt:lpstr>Память с латентностью</vt:lpstr>
      <vt:lpstr>FIFO на модуле с латентностью</vt:lpstr>
      <vt:lpstr>FIFO с буфером для устранения латентности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Конечный автомат управления режимами </vt:lpstr>
      <vt:lpstr>Состояния конечного автомата</vt:lpstr>
      <vt:lpstr>Кредитные счетчики</vt:lpstr>
      <vt:lpstr>Кредитный счетчик для модуля</vt:lpstr>
      <vt:lpstr>Кредитный счетчик буфера</vt:lpstr>
      <vt:lpstr>Презентация PowerPoint</vt:lpstr>
      <vt:lpstr>Презентация PowerPoint</vt:lpstr>
      <vt:lpstr>Другие типы FIFO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 am</dc:creator>
  <cp:lastModifiedBy>Учетная запись Майкрософт</cp:lastModifiedBy>
  <cp:revision>63</cp:revision>
  <dcterms:created xsi:type="dcterms:W3CDTF">2021-03-28T16:11:38Z</dcterms:created>
  <dcterms:modified xsi:type="dcterms:W3CDTF">2021-09-19T17:02:11Z</dcterms:modified>
</cp:coreProperties>
</file>