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3"/>
  </p:notesMasterIdLst>
  <p:sldIdLst>
    <p:sldId id="256" r:id="rId2"/>
    <p:sldId id="257" r:id="rId3"/>
    <p:sldId id="258" r:id="rId4"/>
    <p:sldId id="321" r:id="rId5"/>
    <p:sldId id="264" r:id="rId6"/>
    <p:sldId id="279" r:id="rId7"/>
    <p:sldId id="28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61" r:id="rId31"/>
    <p:sldId id="293" r:id="rId32"/>
    <p:sldId id="260" r:id="rId33"/>
    <p:sldId id="322" r:id="rId34"/>
    <p:sldId id="324" r:id="rId35"/>
    <p:sldId id="294" r:id="rId36"/>
    <p:sldId id="326" r:id="rId37"/>
    <p:sldId id="327" r:id="rId38"/>
    <p:sldId id="328" r:id="rId39"/>
    <p:sldId id="331" r:id="rId40"/>
    <p:sldId id="296" r:id="rId41"/>
    <p:sldId id="297" r:id="rId42"/>
    <p:sldId id="299" r:id="rId43"/>
    <p:sldId id="302" r:id="rId44"/>
    <p:sldId id="303" r:id="rId45"/>
    <p:sldId id="305" r:id="rId46"/>
    <p:sldId id="306" r:id="rId47"/>
    <p:sldId id="308" r:id="rId48"/>
    <p:sldId id="314" r:id="rId49"/>
    <p:sldId id="313" r:id="rId50"/>
    <p:sldId id="298" r:id="rId51"/>
    <p:sldId id="316" r:id="rId52"/>
    <p:sldId id="300" r:id="rId53"/>
    <p:sldId id="317" r:id="rId54"/>
    <p:sldId id="318" r:id="rId55"/>
    <p:sldId id="319" r:id="rId56"/>
    <p:sldId id="330" r:id="rId57"/>
    <p:sldId id="335" r:id="rId58"/>
    <p:sldId id="370" r:id="rId59"/>
    <p:sldId id="333" r:id="rId60"/>
    <p:sldId id="334" r:id="rId61"/>
    <p:sldId id="336" r:id="rId62"/>
    <p:sldId id="337" r:id="rId63"/>
    <p:sldId id="338" r:id="rId64"/>
    <p:sldId id="339" r:id="rId65"/>
    <p:sldId id="342" r:id="rId66"/>
    <p:sldId id="343" r:id="rId67"/>
    <p:sldId id="344" r:id="rId68"/>
    <p:sldId id="341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6" r:id="rId77"/>
    <p:sldId id="357" r:id="rId78"/>
    <p:sldId id="353" r:id="rId79"/>
    <p:sldId id="358" r:id="rId80"/>
    <p:sldId id="359" r:id="rId81"/>
    <p:sldId id="354" r:id="rId82"/>
    <p:sldId id="360" r:id="rId83"/>
    <p:sldId id="361" r:id="rId84"/>
    <p:sldId id="362" r:id="rId85"/>
    <p:sldId id="363" r:id="rId86"/>
    <p:sldId id="364" r:id="rId87"/>
    <p:sldId id="367" r:id="rId88"/>
    <p:sldId id="365" r:id="rId89"/>
    <p:sldId id="368" r:id="rId90"/>
    <p:sldId id="366" r:id="rId91"/>
    <p:sldId id="369" r:id="rId9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8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14" y="5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D8154-6162-4A30-A2B0-A644C8738FE7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DE9C7-7480-4EA1-B453-50939277A5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56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DE9C7-7480-4EA1-B453-50939277A5A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14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DE9C7-7480-4EA1-B453-50939277A5A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76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4F9-311D-4E9B-BC73-F433758E4754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DC18-AFD9-4236-9B8B-164D69F5868E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8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F148-3057-4920-AE0A-89A74977836A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5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1E21-CD0A-427D-A3F9-7EBDDF70893F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5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D186-2C4B-4E01-AC23-C0404BB421A0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64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E490-0606-4C41-B087-88B0BEEA5016}" type="datetime1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3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D463-E5B1-4FDE-9B1B-1A444D8E6134}" type="datetime1">
              <a:rPr lang="ru-RU" smtClean="0"/>
              <a:t>12.09.2020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1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C0CC-9012-4C5C-A38F-40FA9B38F3F2}" type="datetime1">
              <a:rPr lang="ru-RU" smtClean="0"/>
              <a:t>12.09.2020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00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EB92-35C0-407D-813B-8FF7E494EAA0}" type="datetime1">
              <a:rPr lang="ru-RU" smtClean="0"/>
              <a:t>12.09.2020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51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0E91-38AF-419E-9FA9-29A21F29155B}" type="datetime1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2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E9F8-3231-4249-B037-C557E82D5807}" type="datetime1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20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FB0C6-AEF7-4CC8-B861-2AC5E56F8C9F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68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76699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2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64758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9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82709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0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70393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3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3928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0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7091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28980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2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86344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2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09355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3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703314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0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</a:t>
            </a:r>
            <a:r>
              <a:rPr lang="ru-RU" dirty="0" smtClean="0"/>
              <a:t>разъем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756952" y="1690688"/>
            <a:ext cx="4856906" cy="4424886"/>
          </a:xfrm>
        </p:spPr>
        <p:txBody>
          <a:bodyPr>
            <a:normAutofit fontScale="55000" lnSpcReduction="20000"/>
          </a:bodyPr>
          <a:lstStyle/>
          <a:p>
            <a:pPr marL="0" indent="0" defTabSz="444500">
              <a:buNone/>
              <a:tabLst>
                <a:tab pos="360363" algn="l"/>
              </a:tabLst>
            </a:pPr>
            <a:r>
              <a:rPr lang="ru-RU" dirty="0" smtClean="0"/>
              <a:t>1.	RED — красный канал видео;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dirty="0" smtClean="0"/>
              <a:t>2.	GREEN — зелёный канал видео;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dirty="0" smtClean="0"/>
              <a:t>3.	BLUE — синий канал видео;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dirty="0" smtClean="0"/>
              <a:t>4.	ID2/RES — ранее второй бит ID монитора;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dirty="0" smtClean="0"/>
              <a:t>5.	GND — земля горизонтальной синхронизации;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dirty="0" smtClean="0"/>
              <a:t>6.	RED_RTN — земля красного канала;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dirty="0" smtClean="0"/>
              <a:t>7.	GREEN_RTN — земля зелёного канала;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dirty="0" smtClean="0"/>
              <a:t>8.	BLUE_RTN — земля синего канала;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dirty="0" smtClean="0"/>
              <a:t>9.	KEY/PWR —ключ (отсутствует контакт в вилке);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dirty="0" smtClean="0"/>
              <a:t>10.	GND — земля вертикальной синхронизации и DDC;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dirty="0" smtClean="0"/>
              <a:t>11.	ID0/RES — ранее нулевой бит ID монитора;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dirty="0" smtClean="0"/>
              <a:t>12.	ID1/SDA — ранее первый бит ID монитора;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dirty="0" smtClean="0"/>
              <a:t>13.	</a:t>
            </a:r>
            <a:r>
              <a:rPr lang="ru-RU" dirty="0" err="1" smtClean="0"/>
              <a:t>HSync</a:t>
            </a:r>
            <a:r>
              <a:rPr lang="ru-RU" dirty="0" smtClean="0"/>
              <a:t> — горизонтальная синхронизация;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dirty="0" smtClean="0"/>
              <a:t>14.	</a:t>
            </a:r>
            <a:r>
              <a:rPr lang="ru-RU" dirty="0" err="1" smtClean="0"/>
              <a:t>VSync</a:t>
            </a:r>
            <a:r>
              <a:rPr lang="ru-RU" dirty="0" smtClean="0"/>
              <a:t> — вертикальная синхронизация;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dirty="0" smtClean="0"/>
              <a:t>15.	ID3/SCL — ранее третий бит ID монитора.</a:t>
            </a:r>
            <a:endParaRPr lang="ru-RU" dirty="0"/>
          </a:p>
        </p:txBody>
      </p:sp>
      <p:pic>
        <p:nvPicPr>
          <p:cNvPr id="4" name="Рисунок 3" descr="https://upload.wikimedia.org/wikipedia/commons/thumb/3/30/DE15_Connector_Pinout.svg/1920px-DE15_Connector_Pinout.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" y="1606798"/>
            <a:ext cx="5940425" cy="26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0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2057400" y="1868557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2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52588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2057400" y="1868557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2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55708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2057400" y="1868557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1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26254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2057400" y="1868557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5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86348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2057400" y="1868557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05805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2057400" y="1868557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52854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2057400" y="1868557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2060715" y="2418525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9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кадра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56929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2057400" y="1868557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2057399" y="2395330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2057398" y="2922103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кадра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09326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2057400" y="1868557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2057399" y="2395330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2057397" y="2922103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057397" y="3429000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2057397" y="3975649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2057396" y="4522298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057396" y="5119671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057396" y="5717044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8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кадра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856945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2057400" y="1868557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2057399" y="2395330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2057397" y="2922103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057397" y="3429000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2057397" y="3975649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2057396" y="4522298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057396" y="5119671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057396" y="5717044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2057396" y="1868557"/>
            <a:ext cx="7742583" cy="4375260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Минимальные требования к </a:t>
            </a:r>
            <a:r>
              <a:rPr lang="en-US" dirty="0" smtClean="0"/>
              <a:t>VGA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444500">
              <a:buNone/>
              <a:tabLst>
                <a:tab pos="360363" algn="l"/>
              </a:tabLst>
            </a:pPr>
            <a:r>
              <a:rPr lang="ru-RU" b="1" dirty="0" smtClean="0"/>
              <a:t>RED — красный канал видео;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b="1" dirty="0" smtClean="0"/>
              <a:t>GREEN — зелёный канал видео;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b="1" dirty="0" smtClean="0"/>
              <a:t>BLUE — синий канал видео;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b="1" dirty="0" err="1" smtClean="0"/>
              <a:t>HSync</a:t>
            </a:r>
            <a:r>
              <a:rPr lang="ru-RU" b="1" dirty="0" smtClean="0"/>
              <a:t> — горизонтальная синхронизация;</a:t>
            </a:r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b="1" dirty="0" err="1" smtClean="0"/>
              <a:t>VSync</a:t>
            </a:r>
            <a:r>
              <a:rPr lang="ru-RU" b="1" dirty="0" smtClean="0"/>
              <a:t> — вертикальная синхронизация</a:t>
            </a:r>
            <a:r>
              <a:rPr lang="ru-RU" b="1" dirty="0"/>
              <a:t>;</a:t>
            </a:r>
            <a:endParaRPr lang="en-US" b="1" dirty="0" smtClean="0"/>
          </a:p>
          <a:p>
            <a:pPr marL="0" indent="0" defTabSz="444500">
              <a:buNone/>
              <a:tabLst>
                <a:tab pos="360363" algn="l"/>
              </a:tabLst>
            </a:pPr>
            <a:r>
              <a:rPr lang="ru-RU" dirty="0" smtClean="0"/>
              <a:t>GND — земля вертикальной </a:t>
            </a:r>
            <a:r>
              <a:rPr lang="ru-RU" dirty="0"/>
              <a:t>и</a:t>
            </a:r>
            <a:r>
              <a:rPr lang="ru-RU" dirty="0" smtClean="0"/>
              <a:t> горизонтальной синхронизации, земля красного, зелёного и синего каналов (5 сигналов).</a:t>
            </a:r>
          </a:p>
          <a:p>
            <a:pPr marL="0" indent="0" defTabSz="444500">
              <a:buNone/>
              <a:tabLst>
                <a:tab pos="360363" algn="l"/>
              </a:tabLst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1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/>
          <a:lstStyle/>
          <a:p>
            <a:r>
              <a:rPr lang="uk-UA" dirty="0" err="1" smtClean="0"/>
              <a:t>Разрешение</a:t>
            </a:r>
            <a:r>
              <a:rPr lang="uk-UA" dirty="0" smtClean="0"/>
              <a:t> </a:t>
            </a:r>
            <a:r>
              <a:rPr lang="ru-RU" dirty="0"/>
              <a:t>э</a:t>
            </a:r>
            <a:r>
              <a:rPr lang="uk-UA" dirty="0" smtClean="0"/>
              <a:t>крана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6345380"/>
            <a:ext cx="10515600" cy="3303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https://ru.wikipedia.org/wiki</a:t>
            </a:r>
            <a:r>
              <a:rPr lang="ru-RU" dirty="0" smtClean="0"/>
              <a:t>/</a:t>
            </a:r>
            <a:r>
              <a:rPr lang="ru-RU" dirty="0"/>
              <a:t> </a:t>
            </a:r>
            <a:r>
              <a:rPr lang="ru-RU" dirty="0" smtClean="0"/>
              <a:t>Разрешение_ экрана_ монитора</a:t>
            </a:r>
            <a:endParaRPr lang="ru-RU" dirty="0"/>
          </a:p>
        </p:txBody>
      </p:sp>
      <p:pic>
        <p:nvPicPr>
          <p:cNvPr id="2050" name="Picture 2" descr="https://upload.wikimedia.org/wikipedia/commons/thumb/0/0c/Vector_Video_Standards8.svg/1920px-Vector_Video_Standards8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2183"/>
            <a:ext cx="9515234" cy="502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Синхроимпульсы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2057400" y="1868557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2057399" y="2395330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2057397" y="2922103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057397" y="3429000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2057397" y="3975649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2057396" y="4522298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057396" y="5119671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057396" y="5717044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2057396" y="1868557"/>
            <a:ext cx="7742583" cy="4375260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91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Электронно-лучевая трубка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26" y="1869740"/>
            <a:ext cx="5667921" cy="2760983"/>
          </a:xfrm>
          <a:prstGeom prst="rect">
            <a:avLst/>
          </a:prstGeom>
        </p:spPr>
      </p:pic>
      <p:pic>
        <p:nvPicPr>
          <p:cNvPr id="1026" name="Picture 2" descr="https://3dnews.ru/documents/3607/sony_g250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1690688"/>
            <a:ext cx="378142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61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1020"/>
            <a:ext cx="10515600" cy="870822"/>
          </a:xfrm>
        </p:spPr>
        <p:txBody>
          <a:bodyPr/>
          <a:lstStyle/>
          <a:p>
            <a:r>
              <a:rPr lang="ru-RU" dirty="0" smtClean="0"/>
              <a:t>Бордюр в изображении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736545"/>
              </p:ext>
            </p:extLst>
          </p:nvPr>
        </p:nvGraphicFramePr>
        <p:xfrm>
          <a:off x="1443937" y="1195680"/>
          <a:ext cx="7857164" cy="5525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226"/>
                <a:gridCol w="561226"/>
                <a:gridCol w="561226"/>
                <a:gridCol w="561226"/>
                <a:gridCol w="561226"/>
                <a:gridCol w="561226"/>
                <a:gridCol w="561226"/>
                <a:gridCol w="561226"/>
                <a:gridCol w="561226"/>
                <a:gridCol w="561226"/>
                <a:gridCol w="561226"/>
                <a:gridCol w="561226"/>
                <a:gridCol w="561226"/>
                <a:gridCol w="561226"/>
              </a:tblGrid>
              <a:tr h="5023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33</a:t>
            </a:fld>
            <a:endParaRPr lang="ru-RU"/>
          </a:p>
        </p:txBody>
      </p:sp>
      <p:sp>
        <p:nvSpPr>
          <p:cNvPr id="14" name="Выноска 2 (без границы) 13"/>
          <p:cNvSpPr/>
          <p:nvPr/>
        </p:nvSpPr>
        <p:spPr>
          <a:xfrm>
            <a:off x="9976338" y="4682532"/>
            <a:ext cx="1949381" cy="542611"/>
          </a:xfrm>
          <a:prstGeom prst="callout2">
            <a:avLst/>
          </a:prstGeom>
          <a:solidFill>
            <a:schemeClr val="bg1"/>
          </a:solidFill>
          <a:ln w="412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Вертикальный бордюр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Выноска 2 (без границы) 14"/>
          <p:cNvSpPr/>
          <p:nvPr/>
        </p:nvSpPr>
        <p:spPr>
          <a:xfrm>
            <a:off x="8832501" y="529231"/>
            <a:ext cx="1949381" cy="54261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6944"/>
              <a:gd name="adj6" fmla="val -58523"/>
            </a:avLst>
          </a:prstGeom>
          <a:solidFill>
            <a:schemeClr val="bg1"/>
          </a:solidFill>
          <a:ln w="412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Горизонтальный бордюр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Выноска 2 (без границы) 15"/>
          <p:cNvSpPr/>
          <p:nvPr/>
        </p:nvSpPr>
        <p:spPr>
          <a:xfrm>
            <a:off x="9807191" y="2063270"/>
            <a:ext cx="1949381" cy="54261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3981"/>
              <a:gd name="adj6" fmla="val -143059"/>
            </a:avLst>
          </a:prstGeom>
          <a:solidFill>
            <a:schemeClr val="bg1"/>
          </a:solidFill>
          <a:ln w="412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Активная область изображения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1020"/>
            <a:ext cx="10515600" cy="870822"/>
          </a:xfrm>
        </p:spPr>
        <p:txBody>
          <a:bodyPr/>
          <a:lstStyle/>
          <a:p>
            <a:r>
              <a:rPr lang="ru-RU" dirty="0" smtClean="0"/>
              <a:t>Формирование синхроимпульсов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40466"/>
              </p:ext>
            </p:extLst>
          </p:nvPr>
        </p:nvGraphicFramePr>
        <p:xfrm>
          <a:off x="1443937" y="1195680"/>
          <a:ext cx="7857164" cy="5525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226"/>
                <a:gridCol w="561226"/>
                <a:gridCol w="561226"/>
                <a:gridCol w="561226"/>
                <a:gridCol w="561226"/>
                <a:gridCol w="561226"/>
                <a:gridCol w="561226"/>
                <a:gridCol w="561226"/>
                <a:gridCol w="561226"/>
                <a:gridCol w="561226"/>
                <a:gridCol w="561226"/>
                <a:gridCol w="561226"/>
                <a:gridCol w="561226"/>
                <a:gridCol w="561226"/>
              </a:tblGrid>
              <a:tr h="502345"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2345"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34</a:t>
            </a:fld>
            <a:endParaRPr lang="ru-RU"/>
          </a:p>
        </p:txBody>
      </p:sp>
      <p:sp>
        <p:nvSpPr>
          <p:cNvPr id="14" name="Выноска 2 (без границы) 13"/>
          <p:cNvSpPr/>
          <p:nvPr/>
        </p:nvSpPr>
        <p:spPr>
          <a:xfrm>
            <a:off x="9976338" y="4682532"/>
            <a:ext cx="1949381" cy="542611"/>
          </a:xfrm>
          <a:prstGeom prst="callout2">
            <a:avLst/>
          </a:prstGeom>
          <a:solidFill>
            <a:schemeClr val="bg1"/>
          </a:solidFill>
          <a:ln w="412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Вертикальный бордюр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Выноска 2 (без границы) 14"/>
          <p:cNvSpPr/>
          <p:nvPr/>
        </p:nvSpPr>
        <p:spPr>
          <a:xfrm>
            <a:off x="8832501" y="529231"/>
            <a:ext cx="1949381" cy="54261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6944"/>
              <a:gd name="adj6" fmla="val -58523"/>
            </a:avLst>
          </a:prstGeom>
          <a:solidFill>
            <a:schemeClr val="bg1"/>
          </a:solidFill>
          <a:ln w="412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Горизонтальный бордюр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35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7" y="148319"/>
            <a:ext cx="8882743" cy="65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4"/>
          </a:xfrm>
        </p:spPr>
        <p:txBody>
          <a:bodyPr/>
          <a:lstStyle/>
          <a:p>
            <a:r>
              <a:rPr lang="ru-RU" dirty="0" smtClean="0"/>
              <a:t>Горизонтальный синхроимпульс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36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199" y="3627455"/>
            <a:ext cx="10958565" cy="2549507"/>
          </a:xfrm>
        </p:spPr>
        <p:txBody>
          <a:bodyPr/>
          <a:lstStyle/>
          <a:p>
            <a:r>
              <a:rPr lang="ru-RU" dirty="0" smtClean="0"/>
              <a:t>Активная область (</a:t>
            </a:r>
            <a:r>
              <a:rPr lang="en-US" dirty="0" smtClean="0"/>
              <a:t>Display width</a:t>
            </a:r>
            <a:r>
              <a:rPr lang="ru-RU" dirty="0" smtClean="0"/>
              <a:t>) – выводится информация на экран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Левый бордюр</a:t>
            </a:r>
            <a:r>
              <a:rPr lang="en-US" dirty="0" smtClean="0"/>
              <a:t> (Front porch) – </a:t>
            </a:r>
            <a:r>
              <a:rPr lang="ru-RU" dirty="0" smtClean="0"/>
              <a:t>экран погашен. Черная полоса слева.</a:t>
            </a:r>
          </a:p>
          <a:p>
            <a:r>
              <a:rPr lang="ru-RU" dirty="0" smtClean="0"/>
              <a:t>Правый бордюр</a:t>
            </a:r>
            <a:r>
              <a:rPr lang="en-US" dirty="0" smtClean="0"/>
              <a:t> (Back porch</a:t>
            </a:r>
            <a:r>
              <a:rPr lang="en-US" dirty="0"/>
              <a:t>) – </a:t>
            </a:r>
            <a:r>
              <a:rPr lang="ru-RU" dirty="0"/>
              <a:t>экран погашен. Черная полоса </a:t>
            </a:r>
            <a:r>
              <a:rPr lang="ru-RU" dirty="0" smtClean="0"/>
              <a:t>справа.</a:t>
            </a:r>
          </a:p>
          <a:p>
            <a:r>
              <a:rPr lang="ru-RU" dirty="0" smtClean="0"/>
              <a:t>Импульс гашения (</a:t>
            </a:r>
            <a:r>
              <a:rPr lang="en-US" dirty="0" err="1" smtClean="0"/>
              <a:t>Hsync</a:t>
            </a:r>
            <a:r>
              <a:rPr lang="en-US" dirty="0" smtClean="0"/>
              <a:t>) – </a:t>
            </a:r>
            <a:r>
              <a:rPr lang="ru-RU" dirty="0" smtClean="0"/>
              <a:t>сигнал перевода луча в начало следующей строки.</a:t>
            </a:r>
            <a:endParaRPr lang="ru-RU" dirty="0"/>
          </a:p>
          <a:p>
            <a:endParaRPr lang="ru-RU" dirty="0"/>
          </a:p>
        </p:txBody>
      </p:sp>
      <p:pic>
        <p:nvPicPr>
          <p:cNvPr id="8" name="Объект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74" y="1336429"/>
            <a:ext cx="10472526" cy="201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ru-RU" dirty="0" smtClean="0"/>
              <a:t>Вертикальный синхроимпульс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37</a:t>
            </a:fld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3806843"/>
            <a:ext cx="11189678" cy="254950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Активная область (</a:t>
            </a:r>
            <a:r>
              <a:rPr lang="en-US" dirty="0" smtClean="0"/>
              <a:t>Display height</a:t>
            </a:r>
            <a:r>
              <a:rPr lang="ru-RU" dirty="0" smtClean="0"/>
              <a:t>) – выводится информация на экран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Верхний</a:t>
            </a:r>
            <a:r>
              <a:rPr lang="uk-UA" dirty="0" smtClean="0"/>
              <a:t> </a:t>
            </a:r>
            <a:r>
              <a:rPr lang="ru-RU" dirty="0" smtClean="0"/>
              <a:t>бордюр</a:t>
            </a:r>
            <a:r>
              <a:rPr lang="en-US" dirty="0" smtClean="0"/>
              <a:t> (Top porch) – </a:t>
            </a:r>
            <a:r>
              <a:rPr lang="ru-RU" dirty="0" smtClean="0"/>
              <a:t>экран погашен. Черная полоса сверху.</a:t>
            </a:r>
          </a:p>
          <a:p>
            <a:r>
              <a:rPr lang="ru-RU" dirty="0" smtClean="0"/>
              <a:t>Нижний бордюр</a:t>
            </a:r>
            <a:r>
              <a:rPr lang="en-US" dirty="0" smtClean="0"/>
              <a:t> (Bottom porch</a:t>
            </a:r>
            <a:r>
              <a:rPr lang="en-US" dirty="0"/>
              <a:t>) – </a:t>
            </a:r>
            <a:r>
              <a:rPr lang="ru-RU" dirty="0"/>
              <a:t>экран погашен. Черная полоса </a:t>
            </a:r>
            <a:r>
              <a:rPr lang="ru-RU" dirty="0" smtClean="0"/>
              <a:t>внизу.</a:t>
            </a:r>
          </a:p>
          <a:p>
            <a:r>
              <a:rPr lang="ru-RU" dirty="0" smtClean="0"/>
              <a:t>Импульс гашения (</a:t>
            </a:r>
            <a:r>
              <a:rPr lang="en-US" dirty="0" err="1"/>
              <a:t>V</a:t>
            </a:r>
            <a:r>
              <a:rPr lang="en-US" dirty="0" err="1" smtClean="0"/>
              <a:t>sync</a:t>
            </a:r>
            <a:r>
              <a:rPr lang="en-US" dirty="0" smtClean="0"/>
              <a:t>) – </a:t>
            </a:r>
            <a:r>
              <a:rPr lang="ru-RU" dirty="0" smtClean="0"/>
              <a:t>сигнал перевода луча в начало экрана для вывода следующего кадра.</a:t>
            </a:r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8" y="1256045"/>
            <a:ext cx="8706405" cy="22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Временные соотношения в синхросигналах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22031" y="1825625"/>
            <a:ext cx="5597769" cy="4351338"/>
          </a:xfrm>
        </p:spPr>
        <p:txBody>
          <a:bodyPr/>
          <a:lstStyle/>
          <a:p>
            <a:r>
              <a:rPr lang="ru-RU" dirty="0" smtClean="0"/>
              <a:t>Горизонтальный синхроимпульс</a:t>
            </a:r>
          </a:p>
          <a:p>
            <a:pPr lvl="1"/>
            <a:r>
              <a:rPr lang="ru-RU" dirty="0" smtClean="0"/>
              <a:t>Измеряется в периодах частоты 25МГц.</a:t>
            </a:r>
          </a:p>
          <a:p>
            <a:pPr lvl="1"/>
            <a:r>
              <a:rPr lang="ru-RU" dirty="0" smtClean="0"/>
              <a:t>Общая длительность – 800 тактов. </a:t>
            </a:r>
          </a:p>
          <a:p>
            <a:pPr lvl="1"/>
            <a:r>
              <a:rPr lang="ru-RU" dirty="0" smtClean="0"/>
              <a:t>Активная область – 640 тактов.</a:t>
            </a:r>
          </a:p>
          <a:p>
            <a:pPr lvl="1"/>
            <a:r>
              <a:rPr lang="ru-RU" dirty="0" smtClean="0"/>
              <a:t>Левый бордюр – 16 тактов.</a:t>
            </a:r>
          </a:p>
          <a:p>
            <a:pPr lvl="1"/>
            <a:r>
              <a:rPr lang="ru-RU" dirty="0" smtClean="0"/>
              <a:t>Правый бордюр – 48 тактов.</a:t>
            </a:r>
          </a:p>
          <a:p>
            <a:pPr lvl="1"/>
            <a:r>
              <a:rPr lang="ru-RU" dirty="0" smtClean="0"/>
              <a:t>Импульс гашения – 96 тактов.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03985" cy="4351338"/>
          </a:xfrm>
        </p:spPr>
        <p:txBody>
          <a:bodyPr/>
          <a:lstStyle/>
          <a:p>
            <a:r>
              <a:rPr lang="ru-RU" dirty="0" smtClean="0"/>
              <a:t>Вертикальный синхроимпульс</a:t>
            </a:r>
          </a:p>
          <a:p>
            <a:pPr lvl="1"/>
            <a:r>
              <a:rPr lang="ru-RU" dirty="0" smtClean="0"/>
              <a:t>Измеряется в строках, т.е. 800 тактов на 1 строку.</a:t>
            </a:r>
          </a:p>
          <a:p>
            <a:pPr lvl="1"/>
            <a:r>
              <a:rPr lang="ru-RU" dirty="0" smtClean="0"/>
              <a:t>Общая длительность – 525 строк.</a:t>
            </a:r>
          </a:p>
          <a:p>
            <a:pPr lvl="1"/>
            <a:r>
              <a:rPr lang="ru-RU" dirty="0"/>
              <a:t>Активная область – </a:t>
            </a:r>
            <a:r>
              <a:rPr lang="ru-RU" dirty="0" smtClean="0"/>
              <a:t>480 строк.</a:t>
            </a:r>
            <a:endParaRPr lang="ru-RU" dirty="0"/>
          </a:p>
          <a:p>
            <a:pPr lvl="1"/>
            <a:r>
              <a:rPr lang="ru-RU" dirty="0" smtClean="0"/>
              <a:t>Верхний бордюр – </a:t>
            </a:r>
            <a:r>
              <a:rPr lang="en-US" dirty="0" smtClean="0"/>
              <a:t>33 </a:t>
            </a:r>
            <a:r>
              <a:rPr lang="ru-RU" dirty="0" smtClean="0"/>
              <a:t>строки.</a:t>
            </a:r>
            <a:endParaRPr lang="ru-RU" dirty="0"/>
          </a:p>
          <a:p>
            <a:pPr lvl="1"/>
            <a:r>
              <a:rPr lang="ru-RU" dirty="0" smtClean="0"/>
              <a:t>Нижний бордюр </a:t>
            </a:r>
            <a:r>
              <a:rPr lang="ru-RU" dirty="0"/>
              <a:t>– </a:t>
            </a:r>
            <a:r>
              <a:rPr lang="ru-RU" dirty="0" smtClean="0"/>
              <a:t>10 строк.</a:t>
            </a:r>
            <a:endParaRPr lang="ru-RU" dirty="0"/>
          </a:p>
          <a:p>
            <a:pPr lvl="1"/>
            <a:r>
              <a:rPr lang="ru-RU" dirty="0"/>
              <a:t>Импульс гашения – </a:t>
            </a:r>
            <a:r>
              <a:rPr lang="ru-RU" dirty="0" smtClean="0"/>
              <a:t>2 строки.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39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7" y="148319"/>
            <a:ext cx="8882743" cy="65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Пиксель, строка</a:t>
            </a:r>
            <a:r>
              <a:rPr lang="ru-RU" dirty="0" smtClean="0"/>
              <a:t>, </a:t>
            </a:r>
            <a:r>
              <a:rPr lang="ru-RU" dirty="0"/>
              <a:t>кадр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9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на плате </a:t>
            </a:r>
            <a:r>
              <a:rPr lang="en-US" dirty="0" smtClean="0"/>
              <a:t>OMDAZZ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060981"/>
              </p:ext>
            </p:extLst>
          </p:nvPr>
        </p:nvGraphicFramePr>
        <p:xfrm>
          <a:off x="6530111" y="1825623"/>
          <a:ext cx="4823691" cy="360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97"/>
                <a:gridCol w="1607897"/>
                <a:gridCol w="1607897"/>
              </a:tblGrid>
              <a:tr h="600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FPGA</a:t>
                      </a:r>
                      <a:r>
                        <a:rPr lang="en-US" baseline="0" dirty="0" smtClean="0"/>
                        <a:t> Pin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I/O </a:t>
                      </a:r>
                      <a:r>
                        <a:rPr lang="en-US" dirty="0" err="1" smtClean="0"/>
                        <a:t>Standart</a:t>
                      </a:r>
                      <a:endParaRPr lang="ru-RU" dirty="0"/>
                    </a:p>
                  </a:txBody>
                  <a:tcPr/>
                </a:tc>
              </a:tr>
              <a:tr h="600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 LVTTL</a:t>
                      </a:r>
                      <a:endParaRPr lang="ru-RU" dirty="0"/>
                    </a:p>
                  </a:txBody>
                  <a:tcPr/>
                </a:tc>
              </a:tr>
              <a:tr h="600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 LVTTL</a:t>
                      </a:r>
                      <a:endParaRPr lang="ru-RU" dirty="0" smtClean="0"/>
                    </a:p>
                  </a:txBody>
                  <a:tcPr/>
                </a:tc>
              </a:tr>
              <a:tr h="600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 LVTTL</a:t>
                      </a:r>
                      <a:endParaRPr lang="ru-RU" dirty="0" smtClean="0"/>
                    </a:p>
                  </a:txBody>
                  <a:tcPr/>
                </a:tc>
              </a:tr>
              <a:tr h="600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 LVTTL</a:t>
                      </a:r>
                      <a:endParaRPr lang="ru-RU" dirty="0" smtClean="0"/>
                    </a:p>
                  </a:txBody>
                  <a:tcPr/>
                </a:tc>
              </a:tr>
              <a:tr h="600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 LVTTL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40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60096" cy="47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на плате </a:t>
            </a:r>
            <a:r>
              <a:rPr lang="en-US" dirty="0" smtClean="0"/>
              <a:t>DE10-Lite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62" y="1606987"/>
            <a:ext cx="7582911" cy="483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r>
              <a:rPr lang="ru-RU" dirty="0" smtClean="0"/>
              <a:t>Реализация на плате </a:t>
            </a:r>
            <a:r>
              <a:rPr lang="en-US" dirty="0" smtClean="0"/>
              <a:t>DE10-Lite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471732"/>
              </p:ext>
            </p:extLst>
          </p:nvPr>
        </p:nvGraphicFramePr>
        <p:xfrm>
          <a:off x="1108363" y="1126836"/>
          <a:ext cx="889692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642"/>
                <a:gridCol w="2965642"/>
                <a:gridCol w="2965642"/>
              </a:tblGrid>
              <a:tr h="314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FPGA</a:t>
                      </a:r>
                      <a:r>
                        <a:rPr lang="en-US" baseline="0" dirty="0" smtClean="0"/>
                        <a:t> Pin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I/O </a:t>
                      </a:r>
                      <a:r>
                        <a:rPr lang="en-US" dirty="0" err="1" smtClean="0"/>
                        <a:t>Standart</a:t>
                      </a:r>
                      <a:endParaRPr lang="ru-RU" dirty="0"/>
                    </a:p>
                  </a:txBody>
                  <a:tcPr/>
                </a:tc>
              </a:tr>
              <a:tr h="314248">
                <a:tc>
                  <a:txBody>
                    <a:bodyPr/>
                    <a:lstStyle/>
                    <a:p>
                      <a:pPr marL="0" indent="6286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VGA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AA1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 LVTTL</a:t>
                      </a:r>
                      <a:endParaRPr lang="ru-RU" dirty="0"/>
                    </a:p>
                  </a:txBody>
                  <a:tcPr/>
                </a:tc>
              </a:tr>
              <a:tr h="314248">
                <a:tc>
                  <a:txBody>
                    <a:bodyPr/>
                    <a:lstStyle/>
                    <a:p>
                      <a:pPr marL="0" indent="6286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VGA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 LVTTL</a:t>
                      </a:r>
                      <a:endParaRPr lang="ru-RU" dirty="0" smtClean="0"/>
                    </a:p>
                  </a:txBody>
                  <a:tcPr/>
                </a:tc>
              </a:tr>
              <a:tr h="314248">
                <a:tc>
                  <a:txBody>
                    <a:bodyPr/>
                    <a:lstStyle/>
                    <a:p>
                      <a:pPr marL="0" indent="6286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VGA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Y2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 LVTTL</a:t>
                      </a:r>
                      <a:endParaRPr lang="ru-RU" dirty="0"/>
                    </a:p>
                  </a:txBody>
                  <a:tcPr/>
                </a:tc>
              </a:tr>
              <a:tr h="314248">
                <a:tc>
                  <a:txBody>
                    <a:bodyPr/>
                    <a:lstStyle/>
                    <a:p>
                      <a:pPr marL="0" indent="6286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VGA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Y1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 LVTTL</a:t>
                      </a:r>
                      <a:endParaRPr lang="ru-RU" dirty="0" smtClean="0"/>
                    </a:p>
                  </a:txBody>
                  <a:tcPr/>
                </a:tc>
              </a:tr>
              <a:tr h="314248">
                <a:tc>
                  <a:txBody>
                    <a:bodyPr/>
                    <a:lstStyle/>
                    <a:p>
                      <a:pPr marL="0" indent="6286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VGA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W1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 LVTTL</a:t>
                      </a:r>
                      <a:endParaRPr lang="ru-RU" dirty="0"/>
                    </a:p>
                  </a:txBody>
                  <a:tcPr/>
                </a:tc>
              </a:tr>
              <a:tr h="314248">
                <a:tc>
                  <a:txBody>
                    <a:bodyPr/>
                    <a:lstStyle/>
                    <a:p>
                      <a:pPr marL="0" indent="6286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VGA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 LVTTL</a:t>
                      </a:r>
                      <a:endParaRPr lang="ru-RU" dirty="0" smtClean="0"/>
                    </a:p>
                  </a:txBody>
                  <a:tcPr/>
                </a:tc>
              </a:tr>
              <a:tr h="314248">
                <a:tc>
                  <a:txBody>
                    <a:bodyPr/>
                    <a:lstStyle/>
                    <a:p>
                      <a:pPr marL="0" indent="6286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VGA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R2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 LVTTL</a:t>
                      </a:r>
                      <a:endParaRPr lang="ru-RU" dirty="0"/>
                    </a:p>
                  </a:txBody>
                  <a:tcPr/>
                </a:tc>
              </a:tr>
              <a:tr h="314248">
                <a:tc>
                  <a:txBody>
                    <a:bodyPr/>
                    <a:lstStyle/>
                    <a:p>
                      <a:pPr marL="0" indent="6286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VGA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R1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 LVTTL</a:t>
                      </a:r>
                      <a:endParaRPr lang="ru-RU" dirty="0" smtClean="0"/>
                    </a:p>
                  </a:txBody>
                  <a:tcPr/>
                </a:tc>
              </a:tr>
              <a:tr h="314248">
                <a:tc>
                  <a:txBody>
                    <a:bodyPr/>
                    <a:lstStyle/>
                    <a:p>
                      <a:pPr marL="0" indent="6286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VGA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P1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 LVTTL</a:t>
                      </a:r>
                      <a:endParaRPr lang="ru-RU" dirty="0"/>
                    </a:p>
                  </a:txBody>
                  <a:tcPr/>
                </a:tc>
              </a:tr>
              <a:tr h="314248">
                <a:tc>
                  <a:txBody>
                    <a:bodyPr/>
                    <a:lstStyle/>
                    <a:p>
                      <a:pPr marL="0" indent="6286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VGA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T1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 LVTTL</a:t>
                      </a:r>
                      <a:endParaRPr lang="ru-RU" dirty="0" smtClean="0"/>
                    </a:p>
                  </a:txBody>
                  <a:tcPr/>
                </a:tc>
              </a:tr>
              <a:tr h="314248">
                <a:tc>
                  <a:txBody>
                    <a:bodyPr/>
                    <a:lstStyle/>
                    <a:p>
                      <a:pPr marL="0" indent="6286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VGA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 LVTTL</a:t>
                      </a:r>
                      <a:endParaRPr lang="ru-RU" dirty="0"/>
                    </a:p>
                  </a:txBody>
                  <a:tcPr/>
                </a:tc>
              </a:tr>
              <a:tr h="314248">
                <a:tc>
                  <a:txBody>
                    <a:bodyPr/>
                    <a:lstStyle/>
                    <a:p>
                      <a:pPr marL="0" indent="6286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VGA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N2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 LVTTL</a:t>
                      </a:r>
                      <a:endParaRPr lang="ru-RU" dirty="0" smtClean="0"/>
                    </a:p>
                  </a:txBody>
                  <a:tcPr/>
                </a:tc>
              </a:tr>
              <a:tr h="314248">
                <a:tc>
                  <a:txBody>
                    <a:bodyPr/>
                    <a:lstStyle/>
                    <a:p>
                      <a:pPr marL="0" indent="6286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VGA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Horizontal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N3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 LVTTL</a:t>
                      </a:r>
                      <a:endParaRPr lang="ru-RU" dirty="0"/>
                    </a:p>
                  </a:txBody>
                  <a:tcPr/>
                </a:tc>
              </a:tr>
              <a:tr h="314248">
                <a:tc>
                  <a:txBody>
                    <a:bodyPr/>
                    <a:lstStyle/>
                    <a:p>
                      <a:pPr marL="0" indent="6286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VGA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Vertical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N1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 LVTTL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70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ru-RU" dirty="0" smtClean="0"/>
              <a:t>Цвет </a:t>
            </a:r>
            <a:endParaRPr lang="ru-RU" alt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Видимый свет</a:t>
            </a:r>
          </a:p>
        </p:txBody>
      </p:sp>
      <p:graphicFrame>
        <p:nvGraphicFramePr>
          <p:cNvPr id="31747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414140"/>
              </p:ext>
            </p:extLst>
          </p:nvPr>
        </p:nvGraphicFramePr>
        <p:xfrm>
          <a:off x="1585519" y="1568943"/>
          <a:ext cx="8405890" cy="528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Image" r:id="rId3" imgW="6984127" imgH="4393651" progId="Photoshop.Image.10">
                  <p:embed/>
                </p:oleObj>
              </mc:Choice>
              <mc:Fallback>
                <p:oleObj name="Image" r:id="rId3" imgW="6984127" imgH="4393651" progId="Photoshop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519" y="1568943"/>
                        <a:ext cx="8405890" cy="5289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Цветовое пространство RGB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1"/>
            <a:ext cx="8229600" cy="4327525"/>
          </a:xfrm>
        </p:spPr>
        <p:txBody>
          <a:bodyPr/>
          <a:lstStyle/>
          <a:p>
            <a:r>
              <a:rPr lang="ru-RU" altLang="ru-RU" dirty="0" err="1" smtClean="0"/>
              <a:t>Red</a:t>
            </a:r>
            <a:r>
              <a:rPr lang="en-US" altLang="ru-RU" dirty="0" smtClean="0"/>
              <a:t> - </a:t>
            </a:r>
            <a:r>
              <a:rPr lang="ru-RU" altLang="ru-RU" dirty="0" smtClean="0"/>
              <a:t>красный, </a:t>
            </a:r>
            <a:r>
              <a:rPr lang="ru-RU" altLang="ru-RU" dirty="0" err="1" smtClean="0"/>
              <a:t>Green</a:t>
            </a:r>
            <a:r>
              <a:rPr lang="ru-RU" altLang="ru-RU" dirty="0" smtClean="0"/>
              <a:t> - зеленый, </a:t>
            </a:r>
            <a:r>
              <a:rPr lang="ru-RU" altLang="ru-RU" dirty="0" err="1" smtClean="0"/>
              <a:t>Blue</a:t>
            </a:r>
            <a:r>
              <a:rPr lang="ru-RU" altLang="ru-RU" dirty="0" smtClean="0"/>
              <a:t> – синий. Это основные цвета.</a:t>
            </a:r>
            <a:endParaRPr lang="ru-RU" altLang="ru-RU" dirty="0"/>
          </a:p>
          <a:p>
            <a:r>
              <a:rPr lang="ru-RU" altLang="ru-RU" dirty="0" smtClean="0"/>
              <a:t>Введена в 1861 г. </a:t>
            </a:r>
            <a:r>
              <a:rPr lang="ru-RU" dirty="0"/>
              <a:t>Джеймсом </a:t>
            </a:r>
            <a:r>
              <a:rPr lang="ru-RU" altLang="ru-RU" dirty="0" smtClean="0"/>
              <a:t>Максвеллом.</a:t>
            </a:r>
          </a:p>
          <a:p>
            <a:r>
              <a:rPr lang="ru-RU" altLang="ru-RU" dirty="0" smtClean="0"/>
              <a:t>Выбор цветов определяется физиологией сетчатки глаза.</a:t>
            </a:r>
          </a:p>
          <a:p>
            <a:r>
              <a:rPr lang="ru-RU" altLang="ru-RU" dirty="0" smtClean="0"/>
              <a:t>Наиболее распространенная система – мониторы, телевизоры, экраны мобильных </a:t>
            </a:r>
            <a:r>
              <a:rPr lang="ru-RU" altLang="ru-RU" dirty="0" smtClean="0"/>
              <a:t>телефонов.</a:t>
            </a:r>
            <a:endParaRPr lang="ru-RU" alt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2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767" y="1071467"/>
            <a:ext cx="5514059" cy="551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Смешение цветов в </a:t>
            </a:r>
            <a:r>
              <a:rPr lang="en-US" altLang="ru-RU"/>
              <a:t>RGB</a:t>
            </a:r>
            <a:endParaRPr lang="ru-RU" altLang="ru-RU"/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00" y="1462328"/>
            <a:ext cx="5123307" cy="473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44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Цветовое пространство </a:t>
            </a:r>
            <a:r>
              <a:rPr lang="en-US" altLang="ru-RU"/>
              <a:t>CYMK</a:t>
            </a:r>
            <a:endParaRPr lang="ru-RU" alt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dirty="0" smtClean="0"/>
              <a:t>Cyan</a:t>
            </a:r>
            <a:r>
              <a:rPr lang="ru-RU" altLang="ru-RU" dirty="0" smtClean="0"/>
              <a:t> - пурпурный</a:t>
            </a:r>
            <a:r>
              <a:rPr lang="en-US" altLang="ru-RU" dirty="0" smtClean="0"/>
              <a:t>, Magenta</a:t>
            </a:r>
            <a:r>
              <a:rPr lang="ru-RU" altLang="ru-RU" dirty="0" smtClean="0"/>
              <a:t> - циановый</a:t>
            </a:r>
            <a:r>
              <a:rPr lang="en-US" altLang="ru-RU" dirty="0" smtClean="0"/>
              <a:t>, Yellow</a:t>
            </a:r>
            <a:r>
              <a:rPr lang="ru-RU" altLang="ru-RU" dirty="0" smtClean="0"/>
              <a:t> - желтый</a:t>
            </a:r>
            <a:r>
              <a:rPr lang="en-US" altLang="ru-RU" dirty="0" smtClean="0"/>
              <a:t>, </a:t>
            </a:r>
            <a:r>
              <a:rPr lang="en-US" altLang="ru-RU" dirty="0" err="1"/>
              <a:t>blacK</a:t>
            </a:r>
            <a:r>
              <a:rPr lang="ru-RU" altLang="ru-RU" dirty="0"/>
              <a:t> (</a:t>
            </a:r>
            <a:r>
              <a:rPr lang="en-US" altLang="ru-RU" dirty="0"/>
              <a:t>Key</a:t>
            </a:r>
            <a:r>
              <a:rPr lang="ru-RU" altLang="ru-RU" dirty="0" smtClean="0"/>
              <a:t>).</a:t>
            </a:r>
          </a:p>
          <a:p>
            <a:r>
              <a:rPr lang="ru-RU" altLang="ru-RU" dirty="0" smtClean="0"/>
              <a:t>Это цветоразностные цвета.</a:t>
            </a:r>
            <a:endParaRPr lang="ru-RU" altLang="ru-RU" dirty="0"/>
          </a:p>
          <a:p>
            <a:r>
              <a:rPr lang="ru-RU" altLang="ru-RU" dirty="0" smtClean="0"/>
              <a:t>Предложена в 1951 г. Энди Мюллером.</a:t>
            </a:r>
          </a:p>
          <a:p>
            <a:r>
              <a:rPr lang="ru-RU" altLang="ru-RU" dirty="0" smtClean="0"/>
              <a:t>Наиболее распространена в  полиграфии и цветной фотографии.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8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Смешение цветов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22472" y="1182255"/>
            <a:ext cx="4731327" cy="5174095"/>
          </a:xfrm>
        </p:spPr>
        <p:txBody>
          <a:bodyPr>
            <a:normAutofit/>
          </a:bodyPr>
          <a:lstStyle/>
          <a:p>
            <a:r>
              <a:rPr lang="en-US" dirty="0" smtClean="0"/>
              <a:t>R,255 + G,255 + B,255 = W</a:t>
            </a:r>
          </a:p>
          <a:p>
            <a:endParaRPr lang="en-US" dirty="0" smtClean="0"/>
          </a:p>
          <a:p>
            <a:r>
              <a:rPr lang="en-US" dirty="0" smtClean="0"/>
              <a:t>W - R,255 = C,255</a:t>
            </a:r>
          </a:p>
          <a:p>
            <a:r>
              <a:rPr lang="en-US" dirty="0" smtClean="0"/>
              <a:t>G,255 </a:t>
            </a:r>
            <a:r>
              <a:rPr lang="en-US" dirty="0"/>
              <a:t>+ </a:t>
            </a:r>
            <a:r>
              <a:rPr lang="en-US" dirty="0" smtClean="0"/>
              <a:t>B,255 = C,255</a:t>
            </a:r>
          </a:p>
          <a:p>
            <a:endParaRPr lang="en-US" dirty="0"/>
          </a:p>
          <a:p>
            <a:r>
              <a:rPr lang="en-US" dirty="0"/>
              <a:t>W - G</a:t>
            </a:r>
            <a:r>
              <a:rPr lang="en-US" dirty="0" smtClean="0"/>
              <a:t>,255 </a:t>
            </a:r>
            <a:r>
              <a:rPr lang="en-US" dirty="0"/>
              <a:t>= </a:t>
            </a:r>
            <a:r>
              <a:rPr lang="en-US" dirty="0" smtClean="0"/>
              <a:t>M,255</a:t>
            </a:r>
            <a:endParaRPr lang="en-US" dirty="0"/>
          </a:p>
          <a:p>
            <a:r>
              <a:rPr lang="en-US" dirty="0"/>
              <a:t>R,255 + </a:t>
            </a:r>
            <a:r>
              <a:rPr lang="en-US" dirty="0" smtClean="0"/>
              <a:t>B,255 = M,255</a:t>
            </a:r>
          </a:p>
          <a:p>
            <a:endParaRPr lang="en-US" dirty="0"/>
          </a:p>
          <a:p>
            <a:r>
              <a:rPr lang="en-US" dirty="0"/>
              <a:t>W - </a:t>
            </a:r>
            <a:r>
              <a:rPr lang="en-US" dirty="0" smtClean="0"/>
              <a:t>B,255 </a:t>
            </a:r>
            <a:r>
              <a:rPr lang="en-US" dirty="0"/>
              <a:t>= </a:t>
            </a:r>
            <a:r>
              <a:rPr lang="en-US" dirty="0" smtClean="0"/>
              <a:t>Y,255</a:t>
            </a:r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,255 </a:t>
            </a:r>
            <a:r>
              <a:rPr lang="en-US" dirty="0"/>
              <a:t>+ B,255 = </a:t>
            </a:r>
            <a:r>
              <a:rPr lang="en-US" dirty="0" smtClean="0"/>
              <a:t>Y,255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48</a:t>
            </a:fld>
            <a:endParaRPr lang="ru-RU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3" y="1343940"/>
            <a:ext cx="5514059" cy="551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2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ru-RU" dirty="0" smtClean="0"/>
              <a:t>Изменение яркости цвета</a:t>
            </a:r>
            <a:endParaRPr lang="ru-RU" altLang="ru-RU" dirty="0"/>
          </a:p>
        </p:txBody>
      </p:sp>
      <p:graphicFrame>
        <p:nvGraphicFramePr>
          <p:cNvPr id="41987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04937912"/>
              </p:ext>
            </p:extLst>
          </p:nvPr>
        </p:nvGraphicFramePr>
        <p:xfrm>
          <a:off x="3050609" y="1470943"/>
          <a:ext cx="6090782" cy="487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Image" r:id="rId3" imgW="9523810" imgH="7619048" progId="Photoshop.Image.10">
                  <p:embed/>
                </p:oleObj>
              </mc:Choice>
              <mc:Fallback>
                <p:oleObj name="Image" r:id="rId3" imgW="9523810" imgH="7619048" progId="Photoshop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609" y="1470943"/>
                        <a:ext cx="6090782" cy="4871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1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Пиксель (</a:t>
            </a:r>
            <a:r>
              <a:rPr lang="en-US" dirty="0"/>
              <a:t>pixel, picture </a:t>
            </a:r>
            <a:r>
              <a:rPr lang="en-US" dirty="0" smtClean="0"/>
              <a:t>cell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886710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8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Кодирование цвета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компьютере – 8 бит на канал, т.е. глубина цвета – 8 бит.</a:t>
            </a:r>
          </a:p>
          <a:p>
            <a:pPr lvl="1"/>
            <a:r>
              <a:rPr lang="ru-RU" dirty="0" smtClean="0"/>
              <a:t>2</a:t>
            </a:r>
            <a:r>
              <a:rPr lang="en-US" dirty="0" smtClean="0"/>
              <a:t>^</a:t>
            </a:r>
            <a:r>
              <a:rPr lang="ru-RU" dirty="0" smtClean="0"/>
              <a:t>8 = 256 цветов.</a:t>
            </a:r>
          </a:p>
          <a:p>
            <a:r>
              <a:rPr lang="ru-RU" dirty="0" smtClean="0"/>
              <a:t>В интерфейсе </a:t>
            </a:r>
            <a:r>
              <a:rPr lang="en-US" dirty="0" smtClean="0"/>
              <a:t>VGA – </a:t>
            </a:r>
            <a:r>
              <a:rPr lang="ru-RU" dirty="0" smtClean="0"/>
              <a:t>напряжение от 0 до 0,7 В.</a:t>
            </a:r>
          </a:p>
          <a:p>
            <a:pPr lvl="1"/>
            <a:r>
              <a:rPr lang="ru-RU" dirty="0" smtClean="0"/>
              <a:t>0 В – черный цвет,</a:t>
            </a:r>
          </a:p>
          <a:p>
            <a:pPr lvl="1"/>
            <a:r>
              <a:rPr lang="ru-RU" dirty="0" smtClean="0"/>
              <a:t>0,7 В – максимальная яркость цвета.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Цветные пиксели на экране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3382" y="1825625"/>
            <a:ext cx="4500418" cy="4351338"/>
          </a:xfrm>
        </p:spPr>
        <p:txBody>
          <a:bodyPr/>
          <a:lstStyle/>
          <a:p>
            <a:r>
              <a:rPr lang="ru-RU" dirty="0" smtClean="0"/>
              <a:t>Один пиксель цветного изображения – три пикселя красного, зеленого и синего.</a:t>
            </a:r>
          </a:p>
          <a:p>
            <a:r>
              <a:rPr lang="ru-RU" dirty="0" smtClean="0"/>
              <a:t>Один пиксель на черно-белом мониторе – один пиксель, яркость которого изменяется от 0 до 255.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51</a:t>
            </a:fld>
            <a:endParaRPr lang="ru-RU"/>
          </a:p>
        </p:txBody>
      </p:sp>
      <p:pic>
        <p:nvPicPr>
          <p:cNvPr id="3074" name="Picture 2" descr="http://koi.tspu.ru/kg/images/Pixe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759036" cy="472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основных цветов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Видео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05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изображения отличаются?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Дано:</a:t>
            </a:r>
          </a:p>
          <a:p>
            <a:pPr lvl="1"/>
            <a:r>
              <a:rPr lang="ru-RU" dirty="0" smtClean="0"/>
              <a:t>Напряжение </a:t>
            </a:r>
            <a:r>
              <a:rPr lang="ru-RU" dirty="0"/>
              <a:t>на выходе микросхемы ПЛИС – 3,3 </a:t>
            </a:r>
            <a:r>
              <a:rPr lang="ru-RU" dirty="0" smtClean="0"/>
              <a:t>В.</a:t>
            </a:r>
            <a:endParaRPr lang="ru-RU" dirty="0"/>
          </a:p>
          <a:p>
            <a:pPr lvl="1"/>
            <a:r>
              <a:rPr lang="ru-RU" dirty="0" smtClean="0"/>
              <a:t>На плате перед разъемом расположены резисторы.</a:t>
            </a:r>
          </a:p>
          <a:p>
            <a:pPr lvl="1"/>
            <a:r>
              <a:rPr lang="ru-RU" dirty="0" smtClean="0"/>
              <a:t>Сопротивление аналоговых входов – 75 Ом. </a:t>
            </a:r>
          </a:p>
          <a:p>
            <a:r>
              <a:rPr lang="ru-RU" dirty="0" smtClean="0"/>
              <a:t>Пример для </a:t>
            </a:r>
            <a:r>
              <a:rPr lang="en-US" dirty="0" smtClean="0"/>
              <a:t>OMDAZZ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/>
              <a:t>R</a:t>
            </a:r>
            <a:r>
              <a:rPr lang="ru-RU" dirty="0" err="1" smtClean="0"/>
              <a:t>вых</a:t>
            </a:r>
            <a:r>
              <a:rPr lang="ru-RU" dirty="0" smtClean="0"/>
              <a:t> = 1 кОм, </a:t>
            </a:r>
            <a:r>
              <a:rPr lang="en-US" dirty="0" smtClean="0"/>
              <a:t>R</a:t>
            </a:r>
            <a:r>
              <a:rPr lang="uk-UA" dirty="0" err="1" smtClean="0"/>
              <a:t>вх</a:t>
            </a:r>
            <a:r>
              <a:rPr lang="uk-UA" dirty="0" smtClean="0"/>
              <a:t> = 75 </a:t>
            </a:r>
            <a:r>
              <a:rPr lang="uk-UA" dirty="0" err="1" smtClean="0"/>
              <a:t>Ом</a:t>
            </a:r>
            <a:r>
              <a:rPr lang="uk-UA" dirty="0" smtClean="0"/>
              <a:t>.</a:t>
            </a:r>
          </a:p>
          <a:p>
            <a:pPr lvl="1"/>
            <a:r>
              <a:rPr lang="ru-RU" dirty="0" smtClean="0"/>
              <a:t>Максимальное напряжение </a:t>
            </a:r>
          </a:p>
          <a:p>
            <a:pPr marL="914400" lvl="2" indent="0">
              <a:buNone/>
            </a:pPr>
            <a:r>
              <a:rPr lang="en-US" dirty="0" smtClean="0"/>
              <a:t>U</a:t>
            </a:r>
            <a:r>
              <a:rPr lang="uk-UA" dirty="0" smtClean="0"/>
              <a:t>мах = 3,3 * 75 / (75 + 1000) = 0,23 В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53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30536"/>
          <a:stretch/>
        </p:blipFill>
        <p:spPr>
          <a:xfrm>
            <a:off x="6426200" y="3565236"/>
            <a:ext cx="5260096" cy="3292764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10335491" y="4322618"/>
            <a:ext cx="1265382" cy="12561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2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преобразования </a:t>
            </a:r>
            <a:r>
              <a:rPr lang="uk-UA" dirty="0" smtClean="0"/>
              <a:t>на </a:t>
            </a:r>
            <a:r>
              <a:rPr lang="en-US" dirty="0" smtClean="0"/>
              <a:t>DE10-Lite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Основа – 4-х битный резистивный цифро-аналоговый преобразователь (ЦАП)</a:t>
            </a:r>
            <a:r>
              <a:rPr lang="en-US" dirty="0" smtClean="0"/>
              <a:t> </a:t>
            </a:r>
            <a:r>
              <a:rPr lang="ru-RU" dirty="0" smtClean="0"/>
              <a:t>с сопротивлениями 500, 1к, 2 к и 4кОм.</a:t>
            </a:r>
          </a:p>
          <a:p>
            <a:r>
              <a:rPr lang="ru-RU" dirty="0" smtClean="0"/>
              <a:t>Количество вариантов цвета 2</a:t>
            </a:r>
            <a:r>
              <a:rPr lang="en-US" dirty="0" smtClean="0"/>
              <a:t>^</a:t>
            </a:r>
            <a:r>
              <a:rPr lang="uk-UA" dirty="0" smtClean="0"/>
              <a:t>4 </a:t>
            </a:r>
            <a:r>
              <a:rPr lang="ru-RU" dirty="0" smtClean="0"/>
              <a:t>= 16 цветов для каждого основного цвета.</a:t>
            </a:r>
          </a:p>
          <a:p>
            <a:r>
              <a:rPr lang="ru-RU" dirty="0" smtClean="0"/>
              <a:t>Общее количество цветов </a:t>
            </a:r>
            <a:r>
              <a:rPr lang="en-US" dirty="0" smtClean="0"/>
              <a:t>2^(4+4+4) = 2^12 = 4048 </a:t>
            </a:r>
            <a:r>
              <a:rPr lang="ru-RU" dirty="0" smtClean="0"/>
              <a:t>цветов.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54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22" y="1690688"/>
            <a:ext cx="6030155" cy="414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Упражнение с квадратами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0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602296" y="3727509"/>
            <a:ext cx="26774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602296" y="5117284"/>
            <a:ext cx="26774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707934" y="2223083"/>
            <a:ext cx="26774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файлов проекта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56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90688"/>
            <a:ext cx="2869734" cy="107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top.v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73067" y="3175539"/>
            <a:ext cx="3381112" cy="107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vga.v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73066" y="4576501"/>
            <a:ext cx="3381113" cy="107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c</a:t>
            </a:r>
            <a:r>
              <a:rPr lang="en-US" sz="4000" dirty="0" err="1" smtClean="0"/>
              <a:t>olor_square.v</a:t>
            </a:r>
            <a:endParaRPr lang="ru-RU" sz="4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99115" y="1690688"/>
            <a:ext cx="2869734" cy="10776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config.vh</a:t>
            </a:r>
            <a:endParaRPr lang="ru-RU" sz="40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>
            <a:off x="1602296" y="2768367"/>
            <a:ext cx="0" cy="2348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0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папок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8406"/>
            <a:ext cx="10515600" cy="4837943"/>
          </a:xfrm>
        </p:spPr>
        <p:txBody>
          <a:bodyPr>
            <a:normAutofit/>
          </a:bodyPr>
          <a:lstStyle/>
          <a:p>
            <a:r>
              <a:rPr lang="ru-RU" dirty="0" smtClean="0"/>
              <a:t>Пути прописываются относительно папки </a:t>
            </a:r>
            <a:r>
              <a:rPr lang="en-US" dirty="0" smtClean="0"/>
              <a:t>run</a:t>
            </a:r>
            <a:r>
              <a:rPr lang="ru-RU" dirty="0" smtClean="0"/>
              <a:t>. </a:t>
            </a:r>
          </a:p>
          <a:p>
            <a:r>
              <a:rPr lang="ru-RU" dirty="0" smtClean="0"/>
              <a:t> </a:t>
            </a:r>
            <a:r>
              <a:rPr lang="ru-RU" dirty="0"/>
              <a:t>Файлы проекта, назначений и установок:</a:t>
            </a:r>
            <a:endParaRPr lang="en-US" dirty="0"/>
          </a:p>
          <a:p>
            <a:pPr lvl="1"/>
            <a:r>
              <a:rPr lang="en-US" dirty="0" err="1"/>
              <a:t>top.qpf</a:t>
            </a:r>
            <a:r>
              <a:rPr lang="ru-RU" dirty="0"/>
              <a:t> – файл проекта </a:t>
            </a:r>
            <a:endParaRPr lang="en-US" dirty="0"/>
          </a:p>
          <a:p>
            <a:pPr lvl="1"/>
            <a:r>
              <a:rPr lang="en-US" dirty="0" err="1" smtClean="0"/>
              <a:t>top.qsf</a:t>
            </a:r>
            <a:r>
              <a:rPr lang="ru-RU" dirty="0" smtClean="0"/>
              <a:t> – файл назначений</a:t>
            </a:r>
            <a:endParaRPr lang="en-US" dirty="0"/>
          </a:p>
          <a:p>
            <a:pPr lvl="1"/>
            <a:r>
              <a:rPr lang="en-US" dirty="0" err="1" smtClean="0"/>
              <a:t>top.sdc</a:t>
            </a:r>
            <a:r>
              <a:rPr lang="ru-RU" dirty="0" smtClean="0"/>
              <a:t> – файл временных параметров проекта</a:t>
            </a:r>
          </a:p>
          <a:p>
            <a:r>
              <a:rPr lang="ru-RU" dirty="0" smtClean="0"/>
              <a:t>Файл</a:t>
            </a:r>
            <a:r>
              <a:rPr lang="en-US" dirty="0" smtClean="0"/>
              <a:t> </a:t>
            </a:r>
            <a:r>
              <a:rPr lang="ru-RU" dirty="0" smtClean="0"/>
              <a:t>верхнего уровня проекта</a:t>
            </a:r>
          </a:p>
          <a:p>
            <a:pPr lvl="1"/>
            <a:r>
              <a:rPr lang="en-US" dirty="0"/>
              <a:t>../</a:t>
            </a:r>
            <a:r>
              <a:rPr lang="en-US" dirty="0" err="1" smtClean="0"/>
              <a:t>top.v</a:t>
            </a:r>
          </a:p>
          <a:p>
            <a:r>
              <a:rPr lang="ru-RU" dirty="0" smtClean="0"/>
              <a:t>Общие файлы для различных отладочных плат</a:t>
            </a:r>
          </a:p>
          <a:p>
            <a:pPr lvl="1"/>
            <a:r>
              <a:rPr lang="en-US" dirty="0" smtClean="0"/>
              <a:t>../../../common</a:t>
            </a:r>
            <a:r>
              <a:rPr lang="ru-RU" dirty="0" smtClean="0"/>
              <a:t>/</a:t>
            </a:r>
            <a:r>
              <a:rPr lang="en-US" dirty="0" err="1" smtClean="0"/>
              <a:t>vga.v</a:t>
            </a:r>
            <a:endParaRPr lang="en-US" dirty="0" smtClean="0"/>
          </a:p>
          <a:p>
            <a:pPr lvl="1"/>
            <a:r>
              <a:rPr lang="en-US" dirty="0" smtClean="0"/>
              <a:t>../../../common</a:t>
            </a:r>
            <a:r>
              <a:rPr lang="ru-RU" dirty="0" smtClean="0"/>
              <a:t>/</a:t>
            </a:r>
            <a:r>
              <a:rPr lang="en-US" dirty="0" err="1" smtClean="0"/>
              <a:t>color_square.v</a:t>
            </a:r>
            <a:endParaRPr lang="ru-RU" dirty="0" smtClean="0"/>
          </a:p>
          <a:p>
            <a:pPr lvl="1"/>
            <a:r>
              <a:rPr lang="en-US" dirty="0" smtClean="0"/>
              <a:t>../../../</a:t>
            </a:r>
            <a:r>
              <a:rPr lang="en-US" dirty="0"/>
              <a:t>common</a:t>
            </a:r>
            <a:r>
              <a:rPr lang="ru-RU" dirty="0" smtClean="0"/>
              <a:t>/</a:t>
            </a:r>
            <a:r>
              <a:rPr lang="en-US" dirty="0" err="1" smtClean="0"/>
              <a:t>config.vh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0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top.qsf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58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1216780" cy="210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362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папок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err="1" smtClean="0"/>
              <a:t>Пока</a:t>
            </a:r>
            <a:r>
              <a:rPr lang="ru-RU" dirty="0" err="1" smtClean="0"/>
              <a:t>зщываем</a:t>
            </a:r>
            <a:r>
              <a:rPr lang="ru-RU" dirty="0" smtClean="0"/>
              <a:t> структуру папок и файлов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Показываем содержимое файлов проекта и конфигурации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3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89192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1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r>
              <a:rPr lang="en-US" dirty="0" err="1" smtClean="0"/>
              <a:t>top.v</a:t>
            </a:r>
            <a:r>
              <a:rPr lang="en-US" dirty="0" smtClean="0"/>
              <a:t> (</a:t>
            </a:r>
            <a:r>
              <a:rPr lang="ru-RU" dirty="0" smtClean="0"/>
              <a:t>версия для платы </a:t>
            </a:r>
            <a:r>
              <a:rPr lang="en-US" dirty="0" smtClean="0"/>
              <a:t>OMDAZZ)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60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9626"/>
            <a:ext cx="7248525" cy="52578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1359017" y="1199626"/>
            <a:ext cx="2348917" cy="218113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0129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r>
              <a:rPr lang="en-US" dirty="0" err="1" smtClean="0"/>
              <a:t>top.v</a:t>
            </a:r>
            <a:r>
              <a:rPr lang="en-US" dirty="0" smtClean="0"/>
              <a:t> (</a:t>
            </a:r>
            <a:r>
              <a:rPr lang="ru-RU" dirty="0" smtClean="0"/>
              <a:t>версия для платы </a:t>
            </a:r>
            <a:r>
              <a:rPr lang="en-US" dirty="0" smtClean="0"/>
              <a:t>OMDAZZ)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61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9626"/>
            <a:ext cx="7248525" cy="5257800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1359016" y="1808702"/>
            <a:ext cx="4348448" cy="1215851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491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r>
              <a:rPr lang="en-US" dirty="0" err="1" smtClean="0"/>
              <a:t>top.v</a:t>
            </a:r>
            <a:r>
              <a:rPr lang="en-US" dirty="0" smtClean="0"/>
              <a:t> (</a:t>
            </a:r>
            <a:r>
              <a:rPr lang="ru-RU" dirty="0" smtClean="0"/>
              <a:t>версия для платы </a:t>
            </a:r>
            <a:r>
              <a:rPr lang="en-US" dirty="0" smtClean="0"/>
              <a:t>OMDAZZ)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62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9626"/>
            <a:ext cx="7248525" cy="5257800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1359016" y="3094892"/>
            <a:ext cx="4348448" cy="64309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146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r>
              <a:rPr lang="en-US" dirty="0" err="1" smtClean="0"/>
              <a:t>top.v</a:t>
            </a:r>
            <a:r>
              <a:rPr lang="en-US" dirty="0" smtClean="0"/>
              <a:t> (</a:t>
            </a:r>
            <a:r>
              <a:rPr lang="ru-RU" dirty="0" smtClean="0"/>
              <a:t>версия для платы </a:t>
            </a:r>
            <a:r>
              <a:rPr lang="en-US" dirty="0" smtClean="0"/>
              <a:t>OMDAZZ)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63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9626"/>
            <a:ext cx="7248525" cy="5257800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1359016" y="3737987"/>
            <a:ext cx="4348448" cy="1708219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5906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r>
              <a:rPr lang="en-US" dirty="0" err="1" smtClean="0"/>
              <a:t>top.v</a:t>
            </a:r>
            <a:r>
              <a:rPr lang="en-US" dirty="0" smtClean="0"/>
              <a:t> (</a:t>
            </a:r>
            <a:r>
              <a:rPr lang="ru-RU" dirty="0" smtClean="0"/>
              <a:t>версия для платы </a:t>
            </a:r>
            <a:r>
              <a:rPr lang="en-US" dirty="0" smtClean="0"/>
              <a:t>DE10-Lite)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64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9626"/>
            <a:ext cx="7248525" cy="5257800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1359016" y="5526593"/>
            <a:ext cx="4348448" cy="7465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5166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85" y="1101183"/>
            <a:ext cx="5872163" cy="54831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r>
              <a:rPr lang="en-US" dirty="0" err="1" smtClean="0"/>
              <a:t>top.v</a:t>
            </a:r>
            <a:r>
              <a:rPr lang="en-US" dirty="0" smtClean="0"/>
              <a:t> (</a:t>
            </a:r>
            <a:r>
              <a:rPr lang="ru-RU" dirty="0" smtClean="0"/>
              <a:t>версия для платы </a:t>
            </a:r>
            <a:r>
              <a:rPr lang="en-US" dirty="0"/>
              <a:t>DE10-Lite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65</a:t>
            </a:fld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59016" y="2562329"/>
            <a:ext cx="4348448" cy="683289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0193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85" y="1101183"/>
            <a:ext cx="5872163" cy="54831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r>
              <a:rPr lang="en-US" dirty="0" err="1" smtClean="0"/>
              <a:t>top.v</a:t>
            </a:r>
            <a:r>
              <a:rPr lang="en-US" dirty="0" smtClean="0"/>
              <a:t> (</a:t>
            </a:r>
            <a:r>
              <a:rPr lang="ru-RU" dirty="0" smtClean="0"/>
              <a:t>версия для платы </a:t>
            </a:r>
            <a:r>
              <a:rPr lang="en-US" dirty="0"/>
              <a:t>DE10-Lite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66</a:t>
            </a:fld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359016" y="3245618"/>
            <a:ext cx="4348448" cy="1889089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359016" y="6159640"/>
            <a:ext cx="4348448" cy="321547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3336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85" y="1101183"/>
            <a:ext cx="5872163" cy="54831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r>
              <a:rPr lang="en-US" dirty="0" err="1" smtClean="0"/>
              <a:t>top.v</a:t>
            </a:r>
            <a:r>
              <a:rPr lang="en-US" dirty="0" smtClean="0"/>
              <a:t> (</a:t>
            </a:r>
            <a:r>
              <a:rPr lang="ru-RU" dirty="0" smtClean="0"/>
              <a:t>версия для платы </a:t>
            </a:r>
            <a:r>
              <a:rPr lang="en-US" dirty="0"/>
              <a:t>DE10-Lite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67</a:t>
            </a:fld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359016" y="5114611"/>
            <a:ext cx="4348448" cy="106765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7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top.v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Управление периферийными модулями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OMDAZZ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68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24400" cy="29241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75" y="1027906"/>
            <a:ext cx="4867275" cy="570547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798655" y="3175279"/>
            <a:ext cx="3908809" cy="763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283641" y="3756985"/>
            <a:ext cx="3908809" cy="237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47552" y="3801609"/>
            <a:ext cx="3578074" cy="93116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283641" y="5890767"/>
            <a:ext cx="3578074" cy="93116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DE10-Lite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61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top.v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 smtClean="0"/>
              <a:t>Внутренние сигналы для работы с </a:t>
            </a:r>
            <a:r>
              <a:rPr lang="en-US" dirty="0" smtClean="0"/>
              <a:t>VG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69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24400" cy="29241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75" y="1027906"/>
            <a:ext cx="4867275" cy="570547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734466" y="1690688"/>
            <a:ext cx="3908809" cy="1448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92651" y="3226545"/>
            <a:ext cx="3578074" cy="93116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283641" y="3572133"/>
            <a:ext cx="3578074" cy="253726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694128" y="4245428"/>
            <a:ext cx="3908809" cy="1448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181103" y="6109397"/>
            <a:ext cx="3908809" cy="623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0775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OMDAZZ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283641" y="939356"/>
            <a:ext cx="3908809" cy="2665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72200" y="2474751"/>
            <a:ext cx="5181600" cy="3702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DE10-Lite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3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Кадр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98795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8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top.v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 smtClean="0"/>
              <a:t>Подключение </a:t>
            </a:r>
            <a:r>
              <a:rPr lang="en-US" dirty="0" smtClean="0"/>
              <a:t>VGA </a:t>
            </a:r>
            <a:r>
              <a:rPr lang="ru-RU" dirty="0" smtClean="0"/>
              <a:t>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OMDAZZ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DE10-Lite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70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05350" cy="3724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5926"/>
            <a:ext cx="5257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en-US" dirty="0" err="1"/>
              <a:t>top.v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 smtClean="0"/>
              <a:t>Модуль генерации цветных квадратов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71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48275" cy="4000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1690688"/>
            <a:ext cx="52387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vga.v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72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382"/>
            <a:ext cx="9648825" cy="5248275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2767341" y="2200589"/>
            <a:ext cx="3050655" cy="64309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5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vga.v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73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382"/>
            <a:ext cx="9648825" cy="5248275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2797486" y="3275761"/>
            <a:ext cx="3050655" cy="1085223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24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vga.v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74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382"/>
            <a:ext cx="9648825" cy="5248275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2797486" y="4823207"/>
            <a:ext cx="3050655" cy="1034981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17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vga.v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75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382"/>
            <a:ext cx="9648825" cy="5248275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2777389" y="5895816"/>
            <a:ext cx="3050655" cy="64309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3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vga.v</a:t>
            </a:r>
            <a:r>
              <a:rPr lang="ru-RU" dirty="0" smtClean="0"/>
              <a:t>. Порты модуля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76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04578"/>
            <a:ext cx="7944143" cy="279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1055333" cy="283500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vga.v</a:t>
            </a:r>
            <a:r>
              <a:rPr lang="ru-RU" dirty="0" smtClean="0"/>
              <a:t>. Параметры экрана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77</a:t>
            </a:fld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91307" y="2465094"/>
            <a:ext cx="8302226" cy="96390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91307" y="3536258"/>
            <a:ext cx="8302226" cy="963906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93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273" y="365125"/>
            <a:ext cx="11877870" cy="1325563"/>
          </a:xfrm>
        </p:spPr>
        <p:txBody>
          <a:bodyPr/>
          <a:lstStyle/>
          <a:p>
            <a:r>
              <a:rPr lang="en-US" dirty="0" err="1"/>
              <a:t>vga.v</a:t>
            </a:r>
            <a:r>
              <a:rPr lang="ru-RU" dirty="0"/>
              <a:t>. </a:t>
            </a:r>
            <a:r>
              <a:rPr lang="ru-RU" dirty="0" smtClean="0"/>
              <a:t>Вычисление следующей позиции на экране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78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48525" cy="4819650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380514" y="1825625"/>
            <a:ext cx="3973286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Горизонтальный синхроимпульс</a:t>
            </a:r>
          </a:p>
          <a:p>
            <a:pPr lvl="1"/>
            <a:r>
              <a:rPr lang="ru-RU" dirty="0" smtClean="0"/>
              <a:t>Измеряется в периодах частоты 25МГц.</a:t>
            </a:r>
          </a:p>
          <a:p>
            <a:pPr lvl="1"/>
            <a:r>
              <a:rPr lang="ru-RU" dirty="0" smtClean="0"/>
              <a:t>Общая </a:t>
            </a:r>
            <a:r>
              <a:rPr lang="ru-RU" dirty="0"/>
              <a:t>длительность – 800 тактов</a:t>
            </a:r>
            <a:r>
              <a:rPr lang="ru-RU" dirty="0" smtClean="0"/>
              <a:t>.</a:t>
            </a:r>
          </a:p>
          <a:p>
            <a:pPr lvl="1"/>
            <a:endParaRPr lang="ru-RU" dirty="0"/>
          </a:p>
          <a:p>
            <a:r>
              <a:rPr lang="ru-RU" dirty="0"/>
              <a:t>Вертикальный синхроимпульс</a:t>
            </a:r>
          </a:p>
          <a:p>
            <a:pPr lvl="1"/>
            <a:r>
              <a:rPr lang="ru-RU" dirty="0"/>
              <a:t>Измеряется в строках, т.е. 800 тактов на 1 строку.</a:t>
            </a:r>
          </a:p>
          <a:p>
            <a:pPr lvl="1"/>
            <a:r>
              <a:rPr lang="ru-RU" dirty="0"/>
              <a:t>Общая длительность – 525 строк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9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кадра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2057400" y="1868557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2057399" y="2395330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2057397" y="2922103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057397" y="3429000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2057397" y="3975649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2057396" y="4522298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057396" y="5119671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057396" y="5717044"/>
            <a:ext cx="7742583" cy="52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2057396" y="1868557"/>
            <a:ext cx="7742583" cy="4375260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2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01097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5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67" y="365125"/>
            <a:ext cx="11896531" cy="1325563"/>
          </a:xfrm>
        </p:spPr>
        <p:txBody>
          <a:bodyPr/>
          <a:lstStyle/>
          <a:p>
            <a:r>
              <a:rPr lang="en-US" dirty="0" err="1"/>
              <a:t>vga.v</a:t>
            </a:r>
            <a:r>
              <a:rPr lang="ru-RU" dirty="0"/>
              <a:t>. </a:t>
            </a:r>
            <a:r>
              <a:rPr lang="ru-RU" dirty="0" smtClean="0"/>
              <a:t>Вычисление следующей позиции на экране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80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48525" cy="481965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2229038" y="5392444"/>
            <a:ext cx="2865476" cy="96390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229038" y="3247053"/>
            <a:ext cx="8302226" cy="718457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229038" y="4100513"/>
            <a:ext cx="8302226" cy="947348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18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vga.v</a:t>
            </a:r>
            <a:r>
              <a:rPr lang="ru-RU" dirty="0"/>
              <a:t>. </a:t>
            </a:r>
            <a:r>
              <a:rPr lang="ru-RU" dirty="0" smtClean="0"/>
              <a:t>Формирование сигнала разрешения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81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58150" cy="4171950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2210377" y="3016251"/>
            <a:ext cx="2865476" cy="72532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7968342" y="1690688"/>
            <a:ext cx="3918857" cy="4351338"/>
          </a:xfrm>
        </p:spPr>
        <p:txBody>
          <a:bodyPr/>
          <a:lstStyle/>
          <a:p>
            <a:r>
              <a:rPr lang="en-US" dirty="0"/>
              <a:t>VGA_CLOCK </a:t>
            </a:r>
            <a:r>
              <a:rPr lang="en-US" dirty="0" smtClean="0"/>
              <a:t>= 25</a:t>
            </a:r>
            <a:r>
              <a:rPr lang="ru-RU" dirty="0" smtClean="0"/>
              <a:t> – параметр, заданный в модуле </a:t>
            </a:r>
            <a:r>
              <a:rPr lang="en-US" dirty="0" err="1" smtClean="0"/>
              <a:t>VGA.v</a:t>
            </a:r>
            <a:r>
              <a:rPr lang="en-US" dirty="0" smtClean="0"/>
              <a:t>.</a:t>
            </a:r>
            <a:r>
              <a:rPr lang="ru-RU" dirty="0" smtClean="0"/>
              <a:t> Зависит от режима работы монитора.</a:t>
            </a:r>
          </a:p>
          <a:p>
            <a:r>
              <a:rPr lang="en-US" dirty="0" err="1"/>
              <a:t>clk_mhz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50 </a:t>
            </a:r>
            <a:r>
              <a:rPr lang="ru-RU" dirty="0" smtClean="0"/>
              <a:t> - параметр, заданный в модуле </a:t>
            </a:r>
            <a:r>
              <a:rPr lang="en-US" dirty="0" err="1" smtClean="0"/>
              <a:t>top.v</a:t>
            </a:r>
            <a:r>
              <a:rPr lang="en-US" dirty="0" smtClean="0"/>
              <a:t>. </a:t>
            </a:r>
            <a:r>
              <a:rPr lang="ru-RU" dirty="0" smtClean="0"/>
              <a:t>Зависит от частоты генератора на отладочной плате.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80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vga.v</a:t>
            </a:r>
            <a:r>
              <a:rPr lang="ru-RU" dirty="0"/>
              <a:t>. </a:t>
            </a:r>
            <a:r>
              <a:rPr lang="ru-RU" dirty="0" smtClean="0"/>
              <a:t>Формирование сигнала разрешения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82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58150" cy="4171950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2648915" y="3865336"/>
            <a:ext cx="5114153" cy="1387799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5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vga.v</a:t>
            </a:r>
            <a:r>
              <a:rPr lang="ru-RU" dirty="0"/>
              <a:t>. </a:t>
            </a:r>
            <a:r>
              <a:rPr lang="ru-RU" dirty="0" smtClean="0"/>
              <a:t>Формирование синхроимпульсов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83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1473"/>
            <a:ext cx="7441649" cy="5230002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2145595" y="1915238"/>
            <a:ext cx="5114153" cy="1588407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15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vga.v</a:t>
            </a:r>
            <a:r>
              <a:rPr lang="ru-RU" dirty="0"/>
              <a:t>. </a:t>
            </a:r>
            <a:r>
              <a:rPr lang="ru-RU" dirty="0" smtClean="0"/>
              <a:t>Формирование синхроимпульсов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84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1473"/>
            <a:ext cx="7441649" cy="5230002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2275691" y="3965510"/>
            <a:ext cx="8302226" cy="587829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275691" y="4599994"/>
            <a:ext cx="8302226" cy="541173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19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861" y="365125"/>
            <a:ext cx="1171614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vga.v</a:t>
            </a:r>
            <a:r>
              <a:rPr lang="ru-RU" sz="4000" dirty="0"/>
              <a:t>. </a:t>
            </a:r>
            <a:r>
              <a:rPr lang="ru-RU" sz="4000" dirty="0" smtClean="0"/>
              <a:t>Формирование импульса вывода информации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85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1473"/>
            <a:ext cx="7441649" cy="5230002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2630254" y="5140033"/>
            <a:ext cx="5039509" cy="587829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630254" y="5768521"/>
            <a:ext cx="5048840" cy="587829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3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color_square.v</a:t>
            </a:r>
            <a:r>
              <a:rPr lang="ru-RU" dirty="0" smtClean="0"/>
              <a:t>. Параметры и порты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86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77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color_square.v</a:t>
            </a:r>
            <a:r>
              <a:rPr lang="ru-RU" dirty="0" smtClean="0"/>
              <a:t>. Режимы вывода на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Кнопка 3 – красный.</a:t>
            </a:r>
          </a:p>
          <a:p>
            <a:r>
              <a:rPr lang="ru-RU" dirty="0" smtClean="0"/>
              <a:t>Кнопка 2 – зеленый.</a:t>
            </a:r>
          </a:p>
          <a:p>
            <a:r>
              <a:rPr lang="ru-RU" dirty="0" smtClean="0"/>
              <a:t>Кнопка 1 – синий.</a:t>
            </a:r>
          </a:p>
          <a:p>
            <a:r>
              <a:rPr lang="ru-RU" dirty="0" smtClean="0"/>
              <a:t>Кнопка 0 – цветные квадраты.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543164"/>
              </p:ext>
            </p:extLst>
          </p:nvPr>
        </p:nvGraphicFramePr>
        <p:xfrm>
          <a:off x="1250301" y="699795"/>
          <a:ext cx="9526557" cy="544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519"/>
                <a:gridCol w="3175519"/>
                <a:gridCol w="3175519"/>
              </a:tblGrid>
              <a:tr h="1816360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18163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</a:tr>
              <a:tr h="18163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7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Управление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89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166"/>
            <a:ext cx="5657850" cy="25717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1006475"/>
            <a:ext cx="5038725" cy="5715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29208" y="2621902"/>
            <a:ext cx="5756988" cy="2062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71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02485"/>
              </p:ext>
            </p:extLst>
          </p:nvPr>
        </p:nvGraphicFramePr>
        <p:xfrm>
          <a:off x="1714815" y="1567179"/>
          <a:ext cx="8403216" cy="489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  <a:gridCol w="700268"/>
              </a:tblGrid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36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8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демонстрация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2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спасибо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6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730</TotalTime>
  <Words>1227</Words>
  <Application>Microsoft Office PowerPoint</Application>
  <PresentationFormat>Широкоэкранный</PresentationFormat>
  <Paragraphs>401</Paragraphs>
  <Slides>91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91</vt:i4>
      </vt:variant>
    </vt:vector>
  </HeadingPairs>
  <TitlesOfParts>
    <vt:vector size="96" baseType="lpstr">
      <vt:lpstr>Arial</vt:lpstr>
      <vt:lpstr>Calibri</vt:lpstr>
      <vt:lpstr>Calibri Light</vt:lpstr>
      <vt:lpstr>Тема Office</vt:lpstr>
      <vt:lpstr>Image</vt:lpstr>
      <vt:lpstr>Презентация PowerPoint</vt:lpstr>
      <vt:lpstr>VGA разъем</vt:lpstr>
      <vt:lpstr>Минимальные требования к VGA</vt:lpstr>
      <vt:lpstr>Пиксель, строка, кадр</vt:lpstr>
      <vt:lpstr>Пиксель (pixel, picture cell)</vt:lpstr>
      <vt:lpstr>Строка</vt:lpstr>
      <vt:lpstr>Кадр</vt:lpstr>
      <vt:lpstr>Вывод строки</vt:lpstr>
      <vt:lpstr>Вывод строки</vt:lpstr>
      <vt:lpstr>Вывод строки</vt:lpstr>
      <vt:lpstr>Вывод строки</vt:lpstr>
      <vt:lpstr>Вывод строки</vt:lpstr>
      <vt:lpstr>Вывод строки</vt:lpstr>
      <vt:lpstr>Вывод строки</vt:lpstr>
      <vt:lpstr>Вывод строки</vt:lpstr>
      <vt:lpstr>Вывод строки</vt:lpstr>
      <vt:lpstr>Вывод строки</vt:lpstr>
      <vt:lpstr>Вывод строки</vt:lpstr>
      <vt:lpstr>Вывод строки</vt:lpstr>
      <vt:lpstr>Вывод строки</vt:lpstr>
      <vt:lpstr>Вывод строки</vt:lpstr>
      <vt:lpstr>Вывод строки</vt:lpstr>
      <vt:lpstr>Вывод строки</vt:lpstr>
      <vt:lpstr>Вывод строки</vt:lpstr>
      <vt:lpstr>Вывод строки</vt:lpstr>
      <vt:lpstr>Вывод строки</vt:lpstr>
      <vt:lpstr>Вывод кадра</vt:lpstr>
      <vt:lpstr>Вывод кадра</vt:lpstr>
      <vt:lpstr>Вывод кадра</vt:lpstr>
      <vt:lpstr>Разрешение экрана</vt:lpstr>
      <vt:lpstr>Синхроимпульсы</vt:lpstr>
      <vt:lpstr>Электронно-лучевая трубка</vt:lpstr>
      <vt:lpstr>Бордюр в изображении</vt:lpstr>
      <vt:lpstr>Формирование синхроимпульсов</vt:lpstr>
      <vt:lpstr>Презентация PowerPoint</vt:lpstr>
      <vt:lpstr>Горизонтальный синхроимпульс</vt:lpstr>
      <vt:lpstr>Вертикальный синхроимпульс</vt:lpstr>
      <vt:lpstr>Временные соотношения в синхросигналах</vt:lpstr>
      <vt:lpstr>Презентация PowerPoint</vt:lpstr>
      <vt:lpstr>Реализация на плате OMDAZZ</vt:lpstr>
      <vt:lpstr>Реализация на плате DE10-Lite</vt:lpstr>
      <vt:lpstr>Реализация на плате DE10-Lite</vt:lpstr>
      <vt:lpstr>Цвет </vt:lpstr>
      <vt:lpstr>Видимый свет</vt:lpstr>
      <vt:lpstr>Цветовое пространство RGB</vt:lpstr>
      <vt:lpstr>Смешение цветов в RGB</vt:lpstr>
      <vt:lpstr>Цветовое пространство CYMK</vt:lpstr>
      <vt:lpstr>Смешение цветов</vt:lpstr>
      <vt:lpstr>Изменение яркости цвета</vt:lpstr>
      <vt:lpstr>Кодирование цвета</vt:lpstr>
      <vt:lpstr>Цветные пиксели на экране</vt:lpstr>
      <vt:lpstr>Пример реализации основных цветов </vt:lpstr>
      <vt:lpstr>Почему изображения отличаются?</vt:lpstr>
      <vt:lpstr>Реализация преобразования на DE10-Lite</vt:lpstr>
      <vt:lpstr>Упражнение с квадратами</vt:lpstr>
      <vt:lpstr>Структура файлов проекта</vt:lpstr>
      <vt:lpstr>Структура папок проекта</vt:lpstr>
      <vt:lpstr>top.qsf</vt:lpstr>
      <vt:lpstr>Структура папок проекта</vt:lpstr>
      <vt:lpstr>top.v (версия для платы OMDAZZ)</vt:lpstr>
      <vt:lpstr>top.v (версия для платы OMDAZZ)</vt:lpstr>
      <vt:lpstr>top.v (версия для платы OMDAZZ)</vt:lpstr>
      <vt:lpstr>top.v (версия для платы OMDAZZ)</vt:lpstr>
      <vt:lpstr>top.v (версия для платы DE10-Lite)</vt:lpstr>
      <vt:lpstr>top.v (версия для платы DE10-Lite)</vt:lpstr>
      <vt:lpstr>top.v (версия для платы DE10-Lite)</vt:lpstr>
      <vt:lpstr>top.v (версия для платы DE10-Lite)</vt:lpstr>
      <vt:lpstr>top.v. Управление периферийными модулями</vt:lpstr>
      <vt:lpstr>top.v. Внутренние сигналы для работы с VGА</vt:lpstr>
      <vt:lpstr>top.v. Подключение VGA модуля</vt:lpstr>
      <vt:lpstr>top.v. Модуль генерации цветных квадратов</vt:lpstr>
      <vt:lpstr>vga.v</vt:lpstr>
      <vt:lpstr>vga.v</vt:lpstr>
      <vt:lpstr>vga.v</vt:lpstr>
      <vt:lpstr>vga.v</vt:lpstr>
      <vt:lpstr>vga.v. Порты модуля</vt:lpstr>
      <vt:lpstr>vga.v. Параметры экрана</vt:lpstr>
      <vt:lpstr>vga.v. Вычисление следующей позиции на экране</vt:lpstr>
      <vt:lpstr>Вывод кадра</vt:lpstr>
      <vt:lpstr>vga.v. Вычисление следующей позиции на экране</vt:lpstr>
      <vt:lpstr>vga.v. Формирование сигнала разрешения </vt:lpstr>
      <vt:lpstr>vga.v. Формирование сигнала разрешения </vt:lpstr>
      <vt:lpstr>vga.v. Формирование синхроимпульсов</vt:lpstr>
      <vt:lpstr>vga.v. Формирование синхроимпульсов</vt:lpstr>
      <vt:lpstr>vga.v. Формирование импульса вывода информации</vt:lpstr>
      <vt:lpstr>color_square.v. Параметры и порты</vt:lpstr>
      <vt:lpstr>color_square.v. Режимы вывода на экран</vt:lpstr>
      <vt:lpstr>Презентация PowerPoint</vt:lpstr>
      <vt:lpstr>Управление</vt:lpstr>
      <vt:lpstr>демонстрация</vt:lpstr>
      <vt:lpstr>спасибо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Графика на VGA</dc:title>
  <dc:creator>i am</dc:creator>
  <cp:lastModifiedBy>i am</cp:lastModifiedBy>
  <cp:revision>53</cp:revision>
  <dcterms:created xsi:type="dcterms:W3CDTF">2020-09-10T16:04:51Z</dcterms:created>
  <dcterms:modified xsi:type="dcterms:W3CDTF">2020-09-12T17:30:45Z</dcterms:modified>
</cp:coreProperties>
</file>