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54" r:id="rId3"/>
    <p:sldId id="435" r:id="rId4"/>
    <p:sldId id="359" r:id="rId5"/>
    <p:sldId id="436" r:id="rId6"/>
    <p:sldId id="437" r:id="rId7"/>
    <p:sldId id="439" r:id="rId8"/>
    <p:sldId id="467" r:id="rId9"/>
    <p:sldId id="442" r:id="rId10"/>
    <p:sldId id="441" r:id="rId11"/>
    <p:sldId id="443" r:id="rId12"/>
    <p:sldId id="477" r:id="rId13"/>
    <p:sldId id="478" r:id="rId14"/>
    <p:sldId id="438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8" r:id="rId33"/>
    <p:sldId id="469" r:id="rId34"/>
    <p:sldId id="476" r:id="rId35"/>
    <p:sldId id="470" r:id="rId36"/>
    <p:sldId id="472" r:id="rId37"/>
    <p:sldId id="475" r:id="rId38"/>
    <p:sldId id="471" r:id="rId39"/>
    <p:sldId id="474" r:id="rId40"/>
    <p:sldId id="473" r:id="rId41"/>
    <p:sldId id="461" r:id="rId42"/>
    <p:sldId id="462" r:id="rId43"/>
    <p:sldId id="463" r:id="rId44"/>
    <p:sldId id="464" r:id="rId45"/>
    <p:sldId id="465" r:id="rId46"/>
    <p:sldId id="466" r:id="rId47"/>
    <p:sldId id="35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88"/>
    <a:srgbClr val="FFF2CC"/>
    <a:srgbClr val="9FBDD9"/>
    <a:srgbClr val="A3CC94"/>
    <a:srgbClr val="7FB96B"/>
    <a:srgbClr val="D29B00"/>
    <a:srgbClr val="CE9178"/>
    <a:srgbClr val="D8A793"/>
    <a:srgbClr val="F8F9FA"/>
    <a:srgbClr val="91C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1" autoAdjust="0"/>
    <p:restoredTop sz="79649" autoAdjust="0"/>
  </p:normalViewPr>
  <p:slideViewPr>
    <p:cSldViewPr snapToGrid="0">
      <p:cViewPr varScale="1">
        <p:scale>
          <a:sx n="129" d="100"/>
          <a:sy n="129" d="100"/>
        </p:scale>
        <p:origin x="1182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3AE93-1172-458C-A90F-DF9923910E45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4B996-E1B5-455A-8698-C8691678E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7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6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62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1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0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44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1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5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23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39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195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68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1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3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0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8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8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4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169FC-A0A8-41C0-8CBD-80C2B1A6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9C0972-0786-46A8-8D7F-574B6FEF5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18DD9-51E0-434C-93C9-3929E391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3503-BFC4-49C1-A92E-283F3235C36F}" type="datetime1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5C6FF-DD8E-4325-843D-1F40C87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FB734-13EC-4027-A0AE-5469C00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FD133-9348-4D51-814F-273E2B5C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ADEDFF-E5A4-4FDA-AB36-803C63C2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DD6F4-E41A-407F-BFE5-50379425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3B0E-809C-40BB-9253-4838954A6442}" type="datetime1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BE836-3BAB-4A6A-BE26-99B938B3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CD7C0-F98E-4515-B43A-908830A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8DD807-D36D-4059-A437-998D9883C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9013E3-DB63-40A8-BD43-612C0FC8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29084-184E-4B02-AA02-A43DFE3F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A5B1-127C-4A7D-BC7B-044BB929F246}" type="datetime1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F9859-F5A3-4A16-B5F3-AA0807B5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EC70E-B8FD-477A-BA97-AF4A5C91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EA8D-C92C-4D53-B9B2-3861915E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617C7-36F0-4C07-88FE-CD1298FC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40AB-AAD0-418A-904A-B4EBD42D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95C-BF9B-4AFC-84DB-59ADF99387C9}" type="datetime1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E2247-AA27-45E7-961C-A557FF06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C15BD-B235-406F-B810-2ABEC0B6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2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2D4CA-A85A-428F-A9E2-0AD4ECBD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C8A748-C022-4B4D-B77F-0B55F861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4684A-6CD8-4990-A49B-D0815E2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676F-F51A-419E-9D51-4D1F6A77CD7F}" type="datetime1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568A0-845D-4057-932C-CB12AC5A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5BF19D-33FE-496C-BDBE-3A1A560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C640-CB33-4644-8E8C-C053E302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CE0C1-748A-4E59-BFC0-DBDF4F015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F7BD45-26D4-429F-BF5C-D6AC4EA3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483EA-2CBB-45B8-A87E-87165D9E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F609-BAFA-4761-9658-09C13CF77B0D}" type="datetime1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74ED11-E9C8-48F1-8B2C-A569C25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2BD41-DA9C-420B-A0DB-FC88995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775C9-C02B-4C4A-80C8-260956C4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5C8C5-40D3-437F-9FBB-11627D05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6658D-2AFB-4087-B17A-B6EF5C65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F5E6E8-1D14-425B-8A06-7893DF5DE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5B809-DD43-4DE2-B96C-C451FDB8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7D8432-F70A-432E-AD0B-EF045082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8070-46CD-41B8-96B6-7CAF8B8180ED}" type="datetime1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AD5641-8585-46EC-B85C-735FC63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6C8CCC-8BF6-47A7-BC46-661814B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E3D71-FFA2-4B9B-8243-57FF8913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F6F59-7C4B-4086-83DE-12D049DF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1541-B65F-4552-B050-AA16F03F87D8}" type="datetime1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304CB5-15D5-4E32-8027-F03A3836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53AC1C-5D8A-4AAE-9586-62B31531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C64DFE-5F1F-45A3-A48E-206B1C32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43F3-4B38-4B84-AC20-DF954B9F9417}" type="datetime1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A32F86-B05B-4809-BC67-44058B6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8161A-7ACB-4C1C-B4C8-7C1DDC1A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C0921-5F34-4B69-AF0B-3387A631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40D8-6E80-446A-A4F5-4F064084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05141-E81D-42C7-983E-A97E7697E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41CC2A-F89F-40E0-B878-F9EE1F12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8A1E-5B64-482F-AA7E-F5C8AB05D2CA}" type="datetime1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CD690-AB02-4536-B609-BAE65FB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45887-882A-4BC1-84DD-58FC9602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75375-0999-4D37-BE8A-B9E6AF8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E78AB9-7BC7-4588-9208-49AAE2A3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04E67-99BB-4ABA-86A5-4D4D8792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63903B-1728-4745-9D10-3DC650C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AAB-D29B-4A01-8373-F40C16FC9926}" type="datetime1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786B75-C2A2-40FA-A25F-4F6D14EA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6899A1-9C38-455D-B48E-5F2FAB5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CEB4D-CAF4-4BDC-B653-130DF468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E1A14-1D61-4EB7-ACA7-8519664F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2E7CD-6EC7-4004-A3DA-BCBD07855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8B75-2469-4E87-9038-625B247756DB}" type="datetime1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C905C-E730-4104-9A0D-93D48F37E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800C7-D001-454C-95FF-EB51226E9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018D-0389-4FF0-A2C6-9403E107C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6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A626-46FE-49B2-8732-CE03C1B2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1578423"/>
            <a:ext cx="10866268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Асинхронные частоты, пересечение </a:t>
            </a:r>
            <a:r>
              <a:rPr lang="ru-RU" sz="5400" b="1" dirty="0" err="1">
                <a:solidFill>
                  <a:srgbClr val="366088"/>
                </a:solidFill>
              </a:rPr>
              <a:t>клоковых</a:t>
            </a:r>
            <a:r>
              <a:rPr lang="ru-RU" sz="5400" b="1" dirty="0">
                <a:solidFill>
                  <a:srgbClr val="366088"/>
                </a:solidFill>
              </a:rPr>
              <a:t> доменов и синхронизация</a:t>
            </a:r>
          </a:p>
        </p:txBody>
      </p:sp>
      <p:pic>
        <p:nvPicPr>
          <p:cNvPr id="6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730BF5-2CB6-4D10-800E-B24F23C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 err="1">
                <a:solidFill>
                  <a:srgbClr val="366088"/>
                </a:solidFill>
              </a:rPr>
              <a:t>Метастабильность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10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40593F-37C9-4BD2-93C9-D4CC20F9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1285875"/>
            <a:ext cx="7743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02_three_clocks_failure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11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788EA6-76BE-4AD2-8A2B-8FBE3D2C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8" y="1484561"/>
            <a:ext cx="4371975" cy="46577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E6DB42-362C-466C-8CC1-35238FDD1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731" y="1484561"/>
            <a:ext cx="4813328" cy="45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02_three_clocks_failure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12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529F18-2DE7-4DD9-A34F-B34A866E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1305372"/>
            <a:ext cx="6677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3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02_three_clocks_failure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13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8F87A4-9433-419A-9AC2-FFF9FEEE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624" y="2077204"/>
            <a:ext cx="8382176" cy="27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4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86712-836C-43C4-91FC-E5CF4020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79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Синхронизатор на двойном триггере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1165B7-1C75-4F41-B856-DDBB6DFE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86" y="1129061"/>
            <a:ext cx="7962900" cy="5105400"/>
          </a:xfrm>
          <a:prstGeom prst="rect">
            <a:avLst/>
          </a:prstGeom>
        </p:spPr>
      </p:pic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90BF53-A56A-4E06-A13F-2A4B200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1" y="3719048"/>
            <a:ext cx="8433169" cy="21241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048565-B2FD-4D14-BFD1-B5D7FAA79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49" y="1958896"/>
            <a:ext cx="6746808" cy="126573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27E06FF-C131-40A6-B99F-1FD9E3BC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79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Синхронизатор на тройном триггере</a:t>
            </a:r>
          </a:p>
        </p:txBody>
      </p:sp>
    </p:spTree>
    <p:extLst>
      <p:ext uri="{BB962C8B-B14F-4D97-AF65-F5344CB8AC3E}">
        <p14:creationId xmlns:p14="http://schemas.microsoft.com/office/powerpoint/2010/main" val="216258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3B75B8-4F16-4799-88E9-181F1D0D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046064"/>
            <a:ext cx="8058150" cy="502920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BB1FACB-D20D-4EE4-AAB1-7209802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54"/>
            <a:ext cx="10515600" cy="1325563"/>
          </a:xfrm>
        </p:spPr>
        <p:txBody>
          <a:bodyPr/>
          <a:lstStyle/>
          <a:p>
            <a:r>
              <a:rPr lang="ru-RU" sz="4900" b="1" dirty="0" err="1">
                <a:solidFill>
                  <a:srgbClr val="366088"/>
                </a:solidFill>
              </a:rPr>
              <a:t>Нерегистрованный</a:t>
            </a:r>
            <a:r>
              <a:rPr lang="ru-RU" sz="4900" b="1" dirty="0">
                <a:solidFill>
                  <a:srgbClr val="366088"/>
                </a:solidFill>
              </a:rPr>
              <a:t> сигнал</a:t>
            </a:r>
          </a:p>
        </p:txBody>
      </p:sp>
    </p:spTree>
    <p:extLst>
      <p:ext uri="{BB962C8B-B14F-4D97-AF65-F5344CB8AC3E}">
        <p14:creationId xmlns:p14="http://schemas.microsoft.com/office/powerpoint/2010/main" val="398722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CF1B24-5CF2-494A-AA0F-D5F5CC58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000125"/>
            <a:ext cx="8153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197428-FA15-4792-8F6C-F12F38E1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023937"/>
            <a:ext cx="8048625" cy="481012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357788E-D964-4437-B446-E21DBDCA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79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355772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D54E06-2A86-4492-8095-228A61F3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143000"/>
            <a:ext cx="8334375" cy="4572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F36FE0-50A2-4A94-9780-3F556463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954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14405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7BD9B36-7116-46FD-B9D7-7FF46D757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4949" y="762677"/>
            <a:ext cx="9870465" cy="4597343"/>
          </a:xfrm>
        </p:spPr>
      </p:pic>
    </p:spTree>
    <p:extLst>
      <p:ext uri="{BB962C8B-B14F-4D97-AF65-F5344CB8AC3E}">
        <p14:creationId xmlns:p14="http://schemas.microsoft.com/office/powerpoint/2010/main" val="219436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53112B-E0AE-4AA5-A6A9-5D50154D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01" y="1550889"/>
            <a:ext cx="7905750" cy="45243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6DDA57-E897-43FF-B469-722181DA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54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31262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AD655F-4D4D-4F00-9B0A-CC19DC11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4" y="1052025"/>
            <a:ext cx="7353183" cy="50344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8294822-5DD3-4E45-A79F-4DE5F2F1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44"/>
            <a:ext cx="10515600" cy="1325563"/>
          </a:xfrm>
        </p:spPr>
        <p:txBody>
          <a:bodyPr/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быстрых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112289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E2F4A-F6C5-4792-969B-54442C5A3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1085850"/>
            <a:ext cx="7839075" cy="46863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7D9A23-589B-4179-8EE9-1AC371F3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53544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9EBD34-6B50-4DEC-8407-11479A38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1138237"/>
            <a:ext cx="7762875" cy="45815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331648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66DB28-D950-4CCA-8F8D-8F686567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923925"/>
            <a:ext cx="8267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5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55A480-FEC8-42E8-B858-7ECC8AB6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1000125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90F71A-470D-434B-A979-D86D55B7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462087"/>
            <a:ext cx="7686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2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Синхронизация многоразрядных сигналов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90F71A-470D-434B-A979-D86D55B7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462087"/>
            <a:ext cx="7686675" cy="39338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6272B-B247-4CDB-867A-5659D23E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092819"/>
            <a:ext cx="8534400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43DC8E-BA62-4129-A62D-263E5904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0" y="1133475"/>
            <a:ext cx="7439025" cy="2295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C1FFE7-2BBD-499C-BE8E-06008EB8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35" y="3661519"/>
            <a:ext cx="7820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66B8AE-2133-4B87-A739-FC644CF2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33" y="1571625"/>
            <a:ext cx="6991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4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D94833-4178-4177-A9B6-42F17FC17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48" y="993226"/>
            <a:ext cx="7647142" cy="4306281"/>
          </a:xfrm>
        </p:spPr>
      </p:pic>
    </p:spTree>
    <p:extLst>
      <p:ext uri="{BB962C8B-B14F-4D97-AF65-F5344CB8AC3E}">
        <p14:creationId xmlns:p14="http://schemas.microsoft.com/office/powerpoint/2010/main" val="2146035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66B8AE-2133-4B87-A739-FC644CF2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33" y="1571625"/>
            <a:ext cx="6991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366088"/>
                </a:solidFill>
              </a:rPr>
              <a:t>Multi-Cycle Path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3C9544-A58C-4B50-A727-082EE1D8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104900"/>
            <a:ext cx="81248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24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4"/>
            <a:ext cx="10515600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03_sync_enable_using_toggle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32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70AD2A-61CA-473B-B3EB-7C77C5582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523" y="1719338"/>
            <a:ext cx="6762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4"/>
            <a:ext cx="10515600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03_sync_enable_using_toggle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33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48215E-02D0-4D89-8DE6-ADA50D4D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88" y="1580569"/>
            <a:ext cx="3886200" cy="3057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C77326-D9CF-46AE-ACCC-0C532303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580569"/>
            <a:ext cx="3924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5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44"/>
            <a:ext cx="10515600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03_sync_enable_using_toggle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34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CDBCF5-846E-4D66-BC54-0FE3BF54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1588331"/>
            <a:ext cx="9228172" cy="34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04_added_hier_sync2_toggle_to_pulse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35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27036-A304-4F90-BFD3-45A8DC33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333500"/>
            <a:ext cx="5934075" cy="4191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A4FF19-D683-43DD-AAD4-FFFD639C5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79" y="1365307"/>
            <a:ext cx="4124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9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04_added_hier_sync2_toggle_to_pulse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36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A4FF19-D683-43DD-AAD4-FFFD639C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79" y="1365307"/>
            <a:ext cx="4124325" cy="4276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5E515F-1863-42F7-AF99-BBA377A26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35" y="1531201"/>
            <a:ext cx="3638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04_added_hier_sync2_toggle_to_pulse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37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28DFA-52EC-4FE8-AD74-8D1720D67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674" y="1657350"/>
            <a:ext cx="80105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9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05_restructured_code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38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6E5E78-92A8-4586-94F8-A03FC3FD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56" y="1140560"/>
            <a:ext cx="7696200" cy="1647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22F502-9B2F-4001-8FEA-340946156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493" y="2945557"/>
            <a:ext cx="5419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8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05_restructured_code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39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00D1E5-D13C-4672-B904-F7D7D935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822643"/>
            <a:ext cx="10972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1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Запуск упражнений в симуляторе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497212"/>
            <a:ext cx="10515600" cy="4351338"/>
          </a:xfrm>
        </p:spPr>
        <p:txBody>
          <a:bodyPr>
            <a:normAutofit/>
          </a:bodyPr>
          <a:lstStyle/>
          <a:p>
            <a:r>
              <a:rPr lang="ru-RU" sz="3500" dirty="0"/>
              <a:t>Для запуска симуляции в </a:t>
            </a:r>
            <a:r>
              <a:rPr lang="en-US" sz="3500" dirty="0"/>
              <a:t>Icarus Verilog </a:t>
            </a:r>
            <a:r>
              <a:rPr lang="ru-RU" sz="3500" dirty="0"/>
              <a:t>для упражнений с 1 по 6 в командной стоке запустите скрипт .</a:t>
            </a:r>
            <a:r>
              <a:rPr lang="en-US" sz="3500" dirty="0"/>
              <a:t>/</a:t>
            </a:r>
            <a:r>
              <a:rPr lang="en-US" sz="3500" dirty="0" err="1"/>
              <a:t>rr</a:t>
            </a:r>
            <a:endParaRPr lang="ru-RU" sz="3500" dirty="0"/>
          </a:p>
          <a:p>
            <a:r>
              <a:rPr lang="ru-RU" sz="3500" dirty="0"/>
              <a:t>Лог моделирования и </a:t>
            </a:r>
            <a:r>
              <a:rPr lang="en-US" sz="3500" dirty="0" err="1"/>
              <a:t>vcd</a:t>
            </a:r>
            <a:r>
              <a:rPr lang="en-US" sz="3500" dirty="0"/>
              <a:t> </a:t>
            </a:r>
            <a:r>
              <a:rPr lang="ru-RU" sz="3500" dirty="0"/>
              <a:t>дамп для </a:t>
            </a:r>
            <a:r>
              <a:rPr lang="en-US" sz="3500" dirty="0" err="1"/>
              <a:t>GTKWave</a:t>
            </a:r>
            <a:r>
              <a:rPr lang="en-US" sz="3500" dirty="0"/>
              <a:t> </a:t>
            </a:r>
            <a:r>
              <a:rPr lang="ru-RU" sz="3500" dirty="0"/>
              <a:t>будет расположен в папке </a:t>
            </a:r>
            <a:r>
              <a:rPr lang="en-US" sz="3500" dirty="0"/>
              <a:t>sim.</a:t>
            </a:r>
            <a:endParaRPr lang="ru-RU" sz="35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72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39744"/>
            <a:ext cx="11902068" cy="132556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Упражнение </a:t>
            </a:r>
            <a:r>
              <a:rPr lang="en-US" b="1" dirty="0">
                <a:solidFill>
                  <a:srgbClr val="366088"/>
                </a:solidFill>
              </a:rPr>
              <a:t>06_added_feedback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40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2C894-6E2E-4D47-9D2F-B43864D2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229149"/>
            <a:ext cx="7353300" cy="1695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E1F9EF-E54A-443F-A322-7D4688E92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302" y="3437770"/>
            <a:ext cx="8867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77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Ошибки при синхронизации счетчиков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B18664-F028-4ECA-AAF0-CEB4F116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1533525"/>
            <a:ext cx="8258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Код Грея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59859-5F2F-4E41-A030-B69B6E13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738312"/>
            <a:ext cx="8058150" cy="3381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4B15D4-0D88-47E7-86BC-DBCA0C8B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890712"/>
            <a:ext cx="8058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6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Асинхронное </a:t>
            </a:r>
            <a:r>
              <a:rPr lang="en-US" sz="4900" b="1" dirty="0">
                <a:solidFill>
                  <a:srgbClr val="366088"/>
                </a:solidFill>
              </a:rPr>
              <a:t>FIFO </a:t>
            </a:r>
            <a:r>
              <a:rPr lang="ru-RU" sz="4900" b="1" dirty="0">
                <a:solidFill>
                  <a:srgbClr val="366088"/>
                </a:solidFill>
              </a:rPr>
              <a:t>глубиной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D4FCC4-52E3-41F1-836B-C5F0303C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690687"/>
            <a:ext cx="782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6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Асинхронное </a:t>
            </a:r>
            <a:r>
              <a:rPr lang="en-US" sz="4900" b="1" dirty="0">
                <a:solidFill>
                  <a:srgbClr val="366088"/>
                </a:solidFill>
              </a:rPr>
              <a:t>FIFO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92EB24-BC8F-4F7B-8771-B278EDE1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36" y="1043336"/>
            <a:ext cx="7426903" cy="477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24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Асинхронное </a:t>
            </a:r>
            <a:r>
              <a:rPr lang="en-US" sz="4900" b="1" dirty="0">
                <a:solidFill>
                  <a:srgbClr val="366088"/>
                </a:solidFill>
              </a:rPr>
              <a:t>FIFO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6C63A3-C257-4618-824D-0019EFC1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1185862"/>
            <a:ext cx="8353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9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1CBE3CDA-0813-4CAA-BE06-1C0592A4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06A8EE-4D92-45CE-8574-1C73CBD0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60" y="1"/>
            <a:ext cx="10515600" cy="825190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366088"/>
                </a:solidFill>
              </a:rPr>
              <a:t>Микроархитектурное планирование </a:t>
            </a:r>
            <a:r>
              <a:rPr lang="en-US" sz="4900" b="1" dirty="0">
                <a:solidFill>
                  <a:srgbClr val="366088"/>
                </a:solidFill>
              </a:rPr>
              <a:t>CDC</a:t>
            </a:r>
            <a:endParaRPr lang="ru-RU" sz="4900" b="1" dirty="0">
              <a:solidFill>
                <a:srgbClr val="366088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B68E5C-862F-4435-90D0-59E0C28D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98" y="825191"/>
            <a:ext cx="10071969" cy="54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39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A626-46FE-49B2-8732-CE03C1B2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2" y="1578423"/>
            <a:ext cx="10866268" cy="2387600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Спасибо за внимание.</a:t>
            </a:r>
            <a:endParaRPr lang="ru-RU" sz="5400" b="1" dirty="0">
              <a:solidFill>
                <a:srgbClr val="366088"/>
              </a:solidFill>
              <a:cs typeface="Helvetica" panose="020B0604020202020204" pitchFamily="34" charset="0"/>
            </a:endParaRPr>
          </a:p>
        </p:txBody>
      </p:sp>
      <p:pic>
        <p:nvPicPr>
          <p:cNvPr id="6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730BF5-2CB6-4D10-800E-B24F23C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E0C779-6F2C-4F49-AC63-CD826F11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3254" y="1526884"/>
            <a:ext cx="4370937" cy="435133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5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F3AD9C-3E17-43D8-98E2-EA6E725A2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695" y="1526884"/>
            <a:ext cx="1943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3" y="22602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6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AB45C5-9FFF-437D-801B-B1DCDB7D8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5" y="1300976"/>
            <a:ext cx="4296138" cy="47206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C9287D-2A7D-44F0-8B36-A7552FC4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349" y="1300976"/>
            <a:ext cx="4194189" cy="48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7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FDDA7B-369E-4D5F-8958-32A29DB4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2" y="1300976"/>
            <a:ext cx="4478606" cy="43384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50C39D-3EB4-4F96-A955-846891AE2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8618"/>
            <a:ext cx="4866673" cy="49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366088"/>
                </a:solidFill>
              </a:rPr>
              <a:t>Упражнение </a:t>
            </a:r>
            <a:r>
              <a:rPr lang="en-US" sz="5400" b="1" dirty="0">
                <a:solidFill>
                  <a:srgbClr val="366088"/>
                </a:solidFill>
              </a:rPr>
              <a:t>01_one_clock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8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8B6075-0A02-41BF-BD4F-AC508A4F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" y="1379991"/>
            <a:ext cx="3267075" cy="2266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D0F862-95B1-4F2B-B9E6-3AEAFE8D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376" y="1218618"/>
            <a:ext cx="7248525" cy="29051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2807F6-1F19-4482-925E-8A8D4CE14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4334136"/>
            <a:ext cx="5752978" cy="18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22" y="113505"/>
            <a:ext cx="10515600" cy="1105113"/>
          </a:xfrm>
        </p:spPr>
        <p:txBody>
          <a:bodyPr>
            <a:normAutofit/>
          </a:bodyPr>
          <a:lstStyle/>
          <a:p>
            <a:r>
              <a:rPr lang="ru-RU" sz="5400" b="1" dirty="0" err="1">
                <a:solidFill>
                  <a:srgbClr val="366088"/>
                </a:solidFill>
              </a:rPr>
              <a:t>Метастабильность</a:t>
            </a:r>
            <a:endParaRPr lang="ru-RU" sz="54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9</a:t>
            </a:fld>
            <a:endParaRPr lang="ru-RU"/>
          </a:p>
        </p:txBody>
      </p:sp>
      <p:pic>
        <p:nvPicPr>
          <p:cNvPr id="8" name="Picture 7" descr="C:\Users\srg_chs\Desktop\logo_en.jpg">
            <a:extLst>
              <a:ext uri="{FF2B5EF4-FFF2-40B4-BE49-F238E27FC236}">
                <a16:creationId xmlns:a16="http://schemas.microsoft.com/office/drawing/2014/main" id="{D362764D-8F45-45B1-BF04-7A35F9C8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" y="6075264"/>
            <a:ext cx="3509521" cy="5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C4E36A-D7EE-4372-9EEC-CB2F9CE79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8" y="1857026"/>
            <a:ext cx="5591175" cy="3248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A0D09C-231E-4FDE-8BC1-2D3BB10D0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52" y="3312370"/>
            <a:ext cx="3700646" cy="236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B106EF-7921-438C-9FD1-45CF73B6F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30" y="1218617"/>
            <a:ext cx="4721291" cy="17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8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</TotalTime>
  <Words>300</Words>
  <Application>Microsoft Office PowerPoint</Application>
  <PresentationFormat>Широкоэкранный</PresentationFormat>
  <Paragraphs>92</Paragraphs>
  <Slides>47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Тема Office</vt:lpstr>
      <vt:lpstr>Асинхронные частоты, пересечение клоковых доменов и синхронизация</vt:lpstr>
      <vt:lpstr>Презентация PowerPoint</vt:lpstr>
      <vt:lpstr>Презентация PowerPoint</vt:lpstr>
      <vt:lpstr>Запуск упражнений в симуляторе</vt:lpstr>
      <vt:lpstr>Упражнение 01_one_clock</vt:lpstr>
      <vt:lpstr>Упражнение 01_one_clock</vt:lpstr>
      <vt:lpstr>Упражнение 01_one_clock</vt:lpstr>
      <vt:lpstr>Упражнение 01_one_clock</vt:lpstr>
      <vt:lpstr>Метастабильность</vt:lpstr>
      <vt:lpstr>Метастабильность</vt:lpstr>
      <vt:lpstr>Упражнение 02_three_clocks_failure</vt:lpstr>
      <vt:lpstr>Упражнение 02_three_clocks_failure</vt:lpstr>
      <vt:lpstr>Упражнение 02_three_clocks_failure</vt:lpstr>
      <vt:lpstr>Синхронизатор на двойном триггере</vt:lpstr>
      <vt:lpstr>Синхронизатор на тройном триггере</vt:lpstr>
      <vt:lpstr>Нерегистрованный сигнал</vt:lpstr>
      <vt:lpstr>Презентация PowerPoint</vt:lpstr>
      <vt:lpstr>Синхронизация быстрых сигналов</vt:lpstr>
      <vt:lpstr>Синхронизация быстрых сигналов</vt:lpstr>
      <vt:lpstr>Синхронизация быстрых сигналов</vt:lpstr>
      <vt:lpstr>Синхронизация быстрых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Синхронизация многоразрядных сигналов</vt:lpstr>
      <vt:lpstr>Multi-Cycle Path</vt:lpstr>
      <vt:lpstr>Multi-Cycle Path</vt:lpstr>
      <vt:lpstr>Multi-Cycle Path</vt:lpstr>
      <vt:lpstr>Multi-Cycle Path</vt:lpstr>
      <vt:lpstr>Упражнение 03_sync_enable_using_toggle</vt:lpstr>
      <vt:lpstr>Упражнение 03_sync_enable_using_toggle</vt:lpstr>
      <vt:lpstr>Упражнение 03_sync_enable_using_toggle</vt:lpstr>
      <vt:lpstr>Упражнение 04_added_hier_sync2_toggle_to_pulse</vt:lpstr>
      <vt:lpstr>Упражнение 04_added_hier_sync2_toggle_to_pulse</vt:lpstr>
      <vt:lpstr>Упражнение 04_added_hier_sync2_toggle_to_pulse</vt:lpstr>
      <vt:lpstr>Упражнение 05_restructured_code</vt:lpstr>
      <vt:lpstr>Упражнение 05_restructured_code</vt:lpstr>
      <vt:lpstr>Упражнение 06_added_feedback</vt:lpstr>
      <vt:lpstr>Ошибки при синхронизации счетчиков</vt:lpstr>
      <vt:lpstr>Код Грея</vt:lpstr>
      <vt:lpstr>Асинхронное FIFO глубиной 1</vt:lpstr>
      <vt:lpstr>Асинхронное FIFO</vt:lpstr>
      <vt:lpstr>Асинхронное FIFO</vt:lpstr>
      <vt:lpstr>Микроархитектурное планирование CDC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Sergey_Chusov</dc:creator>
  <cp:lastModifiedBy>Александр Силантьев</cp:lastModifiedBy>
  <cp:revision>501</cp:revision>
  <dcterms:created xsi:type="dcterms:W3CDTF">2021-07-07T09:10:54Z</dcterms:created>
  <dcterms:modified xsi:type="dcterms:W3CDTF">2022-03-12T07:31:17Z</dcterms:modified>
</cp:coreProperties>
</file>