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72" r:id="rId5"/>
    <p:sldId id="258" r:id="rId6"/>
    <p:sldId id="273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66" r:id="rId16"/>
    <p:sldId id="276" r:id="rId17"/>
    <p:sldId id="277" r:id="rId18"/>
    <p:sldId id="271" r:id="rId19"/>
    <p:sldId id="270" r:id="rId20"/>
    <p:sldId id="279" r:id="rId21"/>
    <p:sldId id="278" r:id="rId22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-61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EB7C3E2-675B-4384-B078-6ACFD68DA7ED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talDesignSchool/ce2020labs/tree/master/day_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talDesignSchool/ce2020labs/tree/master/next_step/dsmv/test_template/chip-expo-2021-template-1-para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646685/" TargetMode="External"/><Relationship Id="rId2" Type="http://schemas.openxmlformats.org/officeDocument/2006/relationships/hyperlink" Target="https://github.com/DigitalDesignSchool/ce2020labs/blob/master/next_step/Ivanets/Presentation/FIFO.ppt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igitalDesignSchool/ce2020labs/tree/master/next_step/dsmv/test_template/chip-expo-2021-template-1-param" TargetMode="External"/><Relationship Id="rId5" Type="http://schemas.openxmlformats.org/officeDocument/2006/relationships/hyperlink" Target="https://habr.com/en/post/321674/" TargetMode="External"/><Relationship Id="rId4" Type="http://schemas.openxmlformats.org/officeDocument/2006/relationships/hyperlink" Target="https://github.com/DigitalDesignSchool/ce2020labs/blob/master/next_step/dsmv/presentation/pr_1_crd.ppt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Стандартные блоки и приёмы проектирования.</a:t>
            </a:r>
          </a:p>
          <a:p>
            <a:pPr algn="ctr"/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Очереди FIFO и кредитные счётчики</a:t>
            </a:r>
          </a:p>
          <a:p>
            <a:pPr algn="ctr"/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https://github.com/DigitalDesignSchool/ce2020labs/tree/master/day_5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Dmitry Smekhov,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336000" y="1944000"/>
            <a:ext cx="3672000" cy="2592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520000" y="864000"/>
            <a:ext cx="3456000" cy="2448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TextShape 3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Подключение АЦП — однократный режим</a:t>
            </a:r>
          </a:p>
        </p:txBody>
      </p:sp>
      <p:sp>
        <p:nvSpPr>
          <p:cNvPr id="78" name="TextShape 4"/>
          <p:cNvSpPr txBox="1"/>
          <p:nvPr/>
        </p:nvSpPr>
        <p:spPr>
          <a:xfrm>
            <a:off x="360360" y="3744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АЦП порождает непрерывный поток данных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сохраняет первые N отсчётов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повторения цикла требуется сбросить FIFO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3456000" y="1008000"/>
            <a:ext cx="2088000" cy="1296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</a:p>
        </p:txBody>
      </p:sp>
      <p:sp>
        <p:nvSpPr>
          <p:cNvPr id="80" name="CustomShape 6"/>
          <p:cNvSpPr/>
          <p:nvPr/>
        </p:nvSpPr>
        <p:spPr>
          <a:xfrm>
            <a:off x="8856000" y="2232000"/>
            <a:ext cx="1008000" cy="864000"/>
          </a:xfrm>
          <a:prstGeom prst="rect">
            <a:avLst/>
          </a:prstGeom>
          <a:solidFill>
            <a:srgbClr val="BEBD3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</a:t>
            </a:r>
          </a:p>
        </p:txBody>
      </p:sp>
      <p:sp>
        <p:nvSpPr>
          <p:cNvPr id="81" name="CustomShape 7"/>
          <p:cNvSpPr/>
          <p:nvPr/>
        </p:nvSpPr>
        <p:spPr>
          <a:xfrm>
            <a:off x="576000" y="1224000"/>
            <a:ext cx="1512000" cy="1224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АЦП</a:t>
            </a:r>
          </a:p>
        </p:txBody>
      </p:sp>
      <p:sp>
        <p:nvSpPr>
          <p:cNvPr id="82" name="Line 8"/>
          <p:cNvSpPr/>
          <p:nvPr/>
        </p:nvSpPr>
        <p:spPr>
          <a:xfrm>
            <a:off x="2088000" y="1872000"/>
            <a:ext cx="1368000" cy="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9"/>
          <p:cNvSpPr/>
          <p:nvPr/>
        </p:nvSpPr>
        <p:spPr>
          <a:xfrm>
            <a:off x="5544000" y="2880000"/>
            <a:ext cx="1080000" cy="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10"/>
          <p:cNvSpPr/>
          <p:nvPr/>
        </p:nvSpPr>
        <p:spPr>
          <a:xfrm>
            <a:off x="3240000" y="2592000"/>
            <a:ext cx="2304000" cy="648000"/>
          </a:xfrm>
          <a:custGeom>
            <a:avLst/>
            <a:gdLst/>
            <a:ahLst/>
            <a:cxnLst/>
            <a:rect l="0" t="0" r="r" b="b"/>
            <a:pathLst>
              <a:path w="64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6100" y="1800"/>
                </a:lnTo>
                <a:cubicBezTo>
                  <a:pt x="6250" y="1800"/>
                  <a:pt x="6401" y="1650"/>
                  <a:pt x="6401" y="1500"/>
                </a:cubicBezTo>
                <a:lnTo>
                  <a:pt x="6401" y="300"/>
                </a:lnTo>
                <a:cubicBezTo>
                  <a:pt x="6401" y="150"/>
                  <a:pt x="6250" y="0"/>
                  <a:pt x="61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DMA</a:t>
            </a:r>
          </a:p>
        </p:txBody>
      </p:sp>
      <p:sp>
        <p:nvSpPr>
          <p:cNvPr id="85" name="Line 11"/>
          <p:cNvSpPr/>
          <p:nvPr/>
        </p:nvSpPr>
        <p:spPr>
          <a:xfrm flipV="1">
            <a:off x="4536000" y="2304000"/>
            <a:ext cx="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Freeform 12"/>
          <p:cNvSpPr/>
          <p:nvPr/>
        </p:nvSpPr>
        <p:spPr>
          <a:xfrm>
            <a:off x="7559280" y="287280"/>
            <a:ext cx="1873800" cy="1585080"/>
          </a:xfrm>
          <a:custGeom>
            <a:avLst/>
            <a:gdLst/>
            <a:ahLst/>
            <a:cxnLst/>
            <a:rect l="0" t="0" r="r" b="b"/>
            <a:pathLst>
              <a:path w="5205" h="4403">
                <a:moveTo>
                  <a:pt x="5194" y="2181"/>
                </a:moveTo>
                <a:cubicBezTo>
                  <a:pt x="5189" y="3332"/>
                  <a:pt x="5186" y="3488"/>
                  <a:pt x="5181" y="3509"/>
                </a:cubicBezTo>
                <a:cubicBezTo>
                  <a:pt x="5165" y="3574"/>
                  <a:pt x="5122" y="3623"/>
                  <a:pt x="5058" y="3647"/>
                </a:cubicBezTo>
                <a:lnTo>
                  <a:pt x="5035" y="3657"/>
                </a:lnTo>
                <a:lnTo>
                  <a:pt x="4108" y="3654"/>
                </a:lnTo>
                <a:lnTo>
                  <a:pt x="3181" y="3649"/>
                </a:lnTo>
                <a:lnTo>
                  <a:pt x="3179" y="3954"/>
                </a:lnTo>
                <a:lnTo>
                  <a:pt x="3178" y="4258"/>
                </a:lnTo>
                <a:lnTo>
                  <a:pt x="3283" y="4259"/>
                </a:lnTo>
                <a:cubicBezTo>
                  <a:pt x="3340" y="4259"/>
                  <a:pt x="3394" y="4260"/>
                  <a:pt x="3401" y="4261"/>
                </a:cubicBezTo>
                <a:cubicBezTo>
                  <a:pt x="3419" y="4267"/>
                  <a:pt x="3444" y="4292"/>
                  <a:pt x="3449" y="4314"/>
                </a:cubicBezTo>
                <a:cubicBezTo>
                  <a:pt x="3456" y="4347"/>
                  <a:pt x="3439" y="4386"/>
                  <a:pt x="3409" y="4399"/>
                </a:cubicBezTo>
                <a:cubicBezTo>
                  <a:pt x="3402" y="4401"/>
                  <a:pt x="3211" y="4402"/>
                  <a:pt x="2962" y="4402"/>
                </a:cubicBezTo>
                <a:lnTo>
                  <a:pt x="2215" y="4398"/>
                </a:lnTo>
                <a:cubicBezTo>
                  <a:pt x="1966" y="4395"/>
                  <a:pt x="1776" y="4393"/>
                  <a:pt x="1769" y="4390"/>
                </a:cubicBezTo>
                <a:cubicBezTo>
                  <a:pt x="1739" y="4377"/>
                  <a:pt x="1721" y="4338"/>
                  <a:pt x="1731" y="4306"/>
                </a:cubicBezTo>
                <a:cubicBezTo>
                  <a:pt x="1737" y="4283"/>
                  <a:pt x="1760" y="4257"/>
                  <a:pt x="1780" y="4253"/>
                </a:cubicBezTo>
                <a:cubicBezTo>
                  <a:pt x="1787" y="4252"/>
                  <a:pt x="1840" y="4251"/>
                  <a:pt x="1898" y="4251"/>
                </a:cubicBezTo>
                <a:lnTo>
                  <a:pt x="2002" y="4251"/>
                </a:lnTo>
                <a:lnTo>
                  <a:pt x="2003" y="3947"/>
                </a:lnTo>
                <a:lnTo>
                  <a:pt x="2005" y="3642"/>
                </a:lnTo>
                <a:lnTo>
                  <a:pt x="1078" y="3637"/>
                </a:lnTo>
                <a:lnTo>
                  <a:pt x="151" y="3630"/>
                </a:lnTo>
                <a:lnTo>
                  <a:pt x="128" y="3621"/>
                </a:lnTo>
                <a:cubicBezTo>
                  <a:pt x="64" y="3595"/>
                  <a:pt x="21" y="3545"/>
                  <a:pt x="5" y="3480"/>
                </a:cubicBezTo>
                <a:cubicBezTo>
                  <a:pt x="0" y="3457"/>
                  <a:pt x="1" y="3274"/>
                  <a:pt x="8" y="1814"/>
                </a:cubicBezTo>
                <a:cubicBezTo>
                  <a:pt x="15" y="374"/>
                  <a:pt x="17" y="170"/>
                  <a:pt x="22" y="149"/>
                </a:cubicBezTo>
                <a:cubicBezTo>
                  <a:pt x="40" y="77"/>
                  <a:pt x="91" y="24"/>
                  <a:pt x="159" y="5"/>
                </a:cubicBezTo>
                <a:cubicBezTo>
                  <a:pt x="178" y="0"/>
                  <a:pt x="502" y="1"/>
                  <a:pt x="2609" y="12"/>
                </a:cubicBezTo>
                <a:cubicBezTo>
                  <a:pt x="4749" y="23"/>
                  <a:pt x="5040" y="26"/>
                  <a:pt x="5060" y="31"/>
                </a:cubicBezTo>
                <a:cubicBezTo>
                  <a:pt x="5130" y="52"/>
                  <a:pt x="5180" y="104"/>
                  <a:pt x="5198" y="177"/>
                </a:cubicBezTo>
                <a:cubicBezTo>
                  <a:pt x="5203" y="197"/>
                  <a:pt x="5204" y="336"/>
                  <a:pt x="5198" y="1310"/>
                </a:cubicBezTo>
                <a:lnTo>
                  <a:pt x="5194" y="2181"/>
                </a:lnTo>
                <a:moveTo>
                  <a:pt x="4956" y="1830"/>
                </a:moveTo>
                <a:lnTo>
                  <a:pt x="4965" y="272"/>
                </a:lnTo>
                <a:lnTo>
                  <a:pt x="2610" y="259"/>
                </a:lnTo>
                <a:lnTo>
                  <a:pt x="255" y="246"/>
                </a:lnTo>
                <a:lnTo>
                  <a:pt x="248" y="1804"/>
                </a:lnTo>
                <a:lnTo>
                  <a:pt x="242" y="3362"/>
                </a:lnTo>
                <a:lnTo>
                  <a:pt x="2595" y="3375"/>
                </a:lnTo>
                <a:lnTo>
                  <a:pt x="4948" y="3388"/>
                </a:lnTo>
                <a:lnTo>
                  <a:pt x="4956" y="183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87" name="CustomShape 13"/>
          <p:cNvSpPr/>
          <p:nvPr/>
        </p:nvSpPr>
        <p:spPr>
          <a:xfrm>
            <a:off x="7992000" y="3240000"/>
            <a:ext cx="1008000" cy="864000"/>
          </a:xfrm>
          <a:prstGeom prst="rect">
            <a:avLst/>
          </a:prstGeom>
          <a:solidFill>
            <a:srgbClr val="BEBD3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</a:t>
            </a:r>
          </a:p>
        </p:txBody>
      </p:sp>
      <p:sp>
        <p:nvSpPr>
          <p:cNvPr id="88" name="CustomShape 14"/>
          <p:cNvSpPr/>
          <p:nvPr/>
        </p:nvSpPr>
        <p:spPr>
          <a:xfrm>
            <a:off x="6624000" y="2232000"/>
            <a:ext cx="1656000" cy="864000"/>
          </a:xfrm>
          <a:prstGeom prst="rect">
            <a:avLst/>
          </a:prstGeom>
          <a:solidFill>
            <a:srgbClr val="BEBD3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 Express</a:t>
            </a:r>
          </a:p>
        </p:txBody>
      </p:sp>
      <p:sp>
        <p:nvSpPr>
          <p:cNvPr id="89" name="TextShape 15"/>
          <p:cNvSpPr txBox="1"/>
          <p:nvPr/>
        </p:nvSpPr>
        <p:spPr>
          <a:xfrm>
            <a:off x="6768000" y="4104000"/>
            <a:ext cx="8161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</a:p>
        </p:txBody>
      </p:sp>
      <p:sp>
        <p:nvSpPr>
          <p:cNvPr id="90" name="Line 16"/>
          <p:cNvSpPr/>
          <p:nvPr/>
        </p:nvSpPr>
        <p:spPr>
          <a:xfrm>
            <a:off x="8280000" y="2664000"/>
            <a:ext cx="576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17"/>
          <p:cNvSpPr/>
          <p:nvPr/>
        </p:nvSpPr>
        <p:spPr>
          <a:xfrm flipV="1">
            <a:off x="8568000" y="2664000"/>
            <a:ext cx="0" cy="57600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18"/>
          <p:cNvSpPr txBox="1"/>
          <p:nvPr/>
        </p:nvSpPr>
        <p:spPr>
          <a:xfrm>
            <a:off x="2592000" y="952560"/>
            <a:ext cx="8038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FPGA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Подключение АЦП — непрерывный режим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360360" y="3528000"/>
            <a:ext cx="9071640" cy="136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АЦП порождает непрерывный поток данных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используется для буферизации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Возможны задержки 100 мкс.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компенсации задержки 100 мкс требуется размер 400 кБайт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456000" y="1224000"/>
            <a:ext cx="2088000" cy="1296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</a:p>
        </p:txBody>
      </p:sp>
      <p:sp>
        <p:nvSpPr>
          <p:cNvPr id="96" name="CustomShape 4"/>
          <p:cNvSpPr/>
          <p:nvPr/>
        </p:nvSpPr>
        <p:spPr>
          <a:xfrm>
            <a:off x="576000" y="1224000"/>
            <a:ext cx="1512000" cy="1224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АЦП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500 МГц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бит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канала</a:t>
            </a:r>
          </a:p>
        </p:txBody>
      </p:sp>
      <p:sp>
        <p:nvSpPr>
          <p:cNvPr id="97" name="Line 5"/>
          <p:cNvSpPr/>
          <p:nvPr/>
        </p:nvSpPr>
        <p:spPr>
          <a:xfrm>
            <a:off x="2088000" y="1872000"/>
            <a:ext cx="1368000" cy="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6192000" y="1512000"/>
            <a:ext cx="1224000" cy="720000"/>
          </a:xfrm>
          <a:custGeom>
            <a:avLst/>
            <a:gdLst/>
            <a:ahLst/>
            <a:cxnLst/>
            <a:rect l="0" t="0" r="r" b="b"/>
            <a:pathLst>
              <a:path w="34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067" y="2001"/>
                </a:lnTo>
                <a:cubicBezTo>
                  <a:pt x="3234" y="2001"/>
                  <a:pt x="3401" y="1834"/>
                  <a:pt x="3401" y="1667"/>
                </a:cubicBezTo>
                <a:lnTo>
                  <a:pt x="3401" y="333"/>
                </a:lnTo>
                <a:cubicBezTo>
                  <a:pt x="3401" y="166"/>
                  <a:pt x="3234" y="0"/>
                  <a:pt x="30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DMA</a:t>
            </a:r>
          </a:p>
        </p:txBody>
      </p:sp>
      <p:sp>
        <p:nvSpPr>
          <p:cNvPr id="99" name="CustomShape 7"/>
          <p:cNvSpPr/>
          <p:nvPr/>
        </p:nvSpPr>
        <p:spPr>
          <a:xfrm>
            <a:off x="8208000" y="1440000"/>
            <a:ext cx="1656000" cy="864000"/>
          </a:xfrm>
          <a:prstGeom prst="rect">
            <a:avLst/>
          </a:prstGeom>
          <a:solidFill>
            <a:srgbClr val="BEBD3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 Express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v3.0 x8</a:t>
            </a:r>
          </a:p>
        </p:txBody>
      </p:sp>
      <p:sp>
        <p:nvSpPr>
          <p:cNvPr id="100" name="TextShape 8"/>
          <p:cNvSpPr txBox="1"/>
          <p:nvPr/>
        </p:nvSpPr>
        <p:spPr>
          <a:xfrm>
            <a:off x="690120" y="2634480"/>
            <a:ext cx="11818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ГБайт/c</a:t>
            </a:r>
          </a:p>
        </p:txBody>
      </p:sp>
      <p:sp>
        <p:nvSpPr>
          <p:cNvPr id="101" name="TextShape 9"/>
          <p:cNvSpPr txBox="1"/>
          <p:nvPr/>
        </p:nvSpPr>
        <p:spPr>
          <a:xfrm>
            <a:off x="7056000" y="792000"/>
            <a:ext cx="11818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ГБайт/c</a:t>
            </a:r>
          </a:p>
        </p:txBody>
      </p:sp>
      <p:sp>
        <p:nvSpPr>
          <p:cNvPr id="102" name="CustomShape 10"/>
          <p:cNvSpPr/>
          <p:nvPr/>
        </p:nvSpPr>
        <p:spPr>
          <a:xfrm>
            <a:off x="6840000" y="2592000"/>
            <a:ext cx="2160000" cy="648000"/>
          </a:xfrm>
          <a:custGeom>
            <a:avLst/>
            <a:gdLst/>
            <a:ahLst/>
            <a:cxnLst/>
            <a:rect l="0" t="0" r="r" b="b"/>
            <a:pathLst>
              <a:path w="6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5700" y="1800"/>
                </a:lnTo>
                <a:cubicBezTo>
                  <a:pt x="5850" y="1800"/>
                  <a:pt x="6001" y="1650"/>
                  <a:pt x="6001" y="1500"/>
                </a:cubicBezTo>
                <a:lnTo>
                  <a:pt x="6001" y="300"/>
                </a:lnTo>
                <a:cubicBezTo>
                  <a:pt x="6001" y="150"/>
                  <a:pt x="5850" y="0"/>
                  <a:pt x="5700" y="0"/>
                </a:cubicBezTo>
                <a:lnTo>
                  <a:pt x="300" y="0"/>
                </a:lnTo>
              </a:path>
            </a:pathLst>
          </a:custGeom>
          <a:solidFill>
            <a:srgbClr val="2BD27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Пакеты PCIe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256 байт</a:t>
            </a:r>
          </a:p>
        </p:txBody>
      </p:sp>
      <p:cxnSp>
        <p:nvCxnSpPr>
          <p:cNvPr id="103" name="Line 11"/>
          <p:cNvCxnSpPr>
            <a:stCxn id="98" idx="3"/>
            <a:endCxn id="99" idx="1"/>
          </p:cNvCxnSpPr>
          <p:nvPr/>
        </p:nvCxnSpPr>
        <p:spPr>
          <a:xfrm>
            <a:off x="7416000" y="1872000"/>
            <a:ext cx="792360" cy="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sp>
        <p:nvSpPr>
          <p:cNvPr id="104" name="CustomShape 12"/>
          <p:cNvSpPr/>
          <p:nvPr/>
        </p:nvSpPr>
        <p:spPr>
          <a:xfrm>
            <a:off x="7776000" y="1944000"/>
            <a:ext cx="144000" cy="504000"/>
          </a:xfrm>
          <a:custGeom>
            <a:avLst/>
            <a:gdLst/>
            <a:ahLst/>
            <a:cxnLst/>
            <a:rect l="0" t="0" r="r" b="b"/>
            <a:pathLst>
              <a:path w="402" h="1401">
                <a:moveTo>
                  <a:pt x="100" y="1400"/>
                </a:moveTo>
                <a:lnTo>
                  <a:pt x="100" y="350"/>
                </a:lnTo>
                <a:lnTo>
                  <a:pt x="0" y="350"/>
                </a:lnTo>
                <a:lnTo>
                  <a:pt x="200" y="0"/>
                </a:lnTo>
                <a:lnTo>
                  <a:pt x="401" y="350"/>
                </a:lnTo>
                <a:lnTo>
                  <a:pt x="300" y="350"/>
                </a:lnTo>
                <a:lnTo>
                  <a:pt x="300" y="1400"/>
                </a:lnTo>
                <a:lnTo>
                  <a:pt x="100" y="1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05" name="Line 13"/>
          <p:cNvCxnSpPr>
            <a:stCxn id="95" idx="3"/>
            <a:endCxn id="98" idx="1"/>
          </p:cNvCxnSpPr>
          <p:nvPr/>
        </p:nvCxnSpPr>
        <p:spPr>
          <a:xfrm>
            <a:off x="5544000" y="1872000"/>
            <a:ext cx="648360" cy="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32000" y="612000"/>
            <a:ext cx="3888000" cy="2592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TextShape 2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Подключение АЦП — использование DDR</a:t>
            </a:r>
          </a:p>
        </p:txBody>
      </p:sp>
      <p:sp>
        <p:nvSpPr>
          <p:cNvPr id="108" name="TextShape 3"/>
          <p:cNvSpPr txBox="1"/>
          <p:nvPr/>
        </p:nvSpPr>
        <p:spPr>
          <a:xfrm>
            <a:off x="360360" y="3528000"/>
            <a:ext cx="9071640" cy="136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буферизации используется память DDR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Вся схема работает как большое FIFO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Обмен с DDR ведётся блоками по 16 кБайт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Размеры FIFO_0, FIFO_1 — 32 кБайта</a:t>
            </a:r>
          </a:p>
        </p:txBody>
      </p:sp>
      <p:sp>
        <p:nvSpPr>
          <p:cNvPr id="109" name="CustomShape 4"/>
          <p:cNvSpPr/>
          <p:nvPr/>
        </p:nvSpPr>
        <p:spPr>
          <a:xfrm>
            <a:off x="2376000" y="1224000"/>
            <a:ext cx="792000" cy="1224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10" name="CustomShape 5"/>
          <p:cNvSpPr/>
          <p:nvPr/>
        </p:nvSpPr>
        <p:spPr>
          <a:xfrm>
            <a:off x="576000" y="1224000"/>
            <a:ext cx="1512000" cy="1224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АЦП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500 МГц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бит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канала</a:t>
            </a:r>
          </a:p>
        </p:txBody>
      </p:sp>
      <p:sp>
        <p:nvSpPr>
          <p:cNvPr id="111" name="CustomShape 6"/>
          <p:cNvSpPr/>
          <p:nvPr/>
        </p:nvSpPr>
        <p:spPr>
          <a:xfrm>
            <a:off x="6192000" y="1512000"/>
            <a:ext cx="1224000" cy="720000"/>
          </a:xfrm>
          <a:custGeom>
            <a:avLst/>
            <a:gdLst/>
            <a:ahLst/>
            <a:cxnLst/>
            <a:rect l="0" t="0" r="r" b="b"/>
            <a:pathLst>
              <a:path w="34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067" y="2001"/>
                </a:lnTo>
                <a:cubicBezTo>
                  <a:pt x="3234" y="2001"/>
                  <a:pt x="3401" y="1834"/>
                  <a:pt x="3401" y="1667"/>
                </a:cubicBezTo>
                <a:lnTo>
                  <a:pt x="3401" y="333"/>
                </a:lnTo>
                <a:cubicBezTo>
                  <a:pt x="3401" y="166"/>
                  <a:pt x="3234" y="0"/>
                  <a:pt x="30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DMA</a:t>
            </a:r>
          </a:p>
        </p:txBody>
      </p:sp>
      <p:sp>
        <p:nvSpPr>
          <p:cNvPr id="112" name="CustomShape 7"/>
          <p:cNvSpPr/>
          <p:nvPr/>
        </p:nvSpPr>
        <p:spPr>
          <a:xfrm>
            <a:off x="8208000" y="1440000"/>
            <a:ext cx="1656000" cy="864000"/>
          </a:xfrm>
          <a:prstGeom prst="rect">
            <a:avLst/>
          </a:prstGeom>
          <a:solidFill>
            <a:srgbClr val="BEBD3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 Express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v3.0 x8</a:t>
            </a:r>
          </a:p>
        </p:txBody>
      </p:sp>
      <p:sp>
        <p:nvSpPr>
          <p:cNvPr id="113" name="TextShape 8"/>
          <p:cNvSpPr txBox="1"/>
          <p:nvPr/>
        </p:nvSpPr>
        <p:spPr>
          <a:xfrm>
            <a:off x="690120" y="2634480"/>
            <a:ext cx="11818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ГБайт/c</a:t>
            </a:r>
          </a:p>
        </p:txBody>
      </p:sp>
      <p:sp>
        <p:nvSpPr>
          <p:cNvPr id="114" name="TextShape 9"/>
          <p:cNvSpPr txBox="1"/>
          <p:nvPr/>
        </p:nvSpPr>
        <p:spPr>
          <a:xfrm>
            <a:off x="7056000" y="792000"/>
            <a:ext cx="11818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ГБайт/c</a:t>
            </a:r>
          </a:p>
        </p:txBody>
      </p:sp>
      <p:sp>
        <p:nvSpPr>
          <p:cNvPr id="115" name="CustomShape 10"/>
          <p:cNvSpPr/>
          <p:nvPr/>
        </p:nvSpPr>
        <p:spPr>
          <a:xfrm>
            <a:off x="6840000" y="2592000"/>
            <a:ext cx="2160000" cy="648000"/>
          </a:xfrm>
          <a:custGeom>
            <a:avLst/>
            <a:gdLst/>
            <a:ahLst/>
            <a:cxnLst/>
            <a:rect l="0" t="0" r="r" b="b"/>
            <a:pathLst>
              <a:path w="6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5700" y="1800"/>
                </a:lnTo>
                <a:cubicBezTo>
                  <a:pt x="5850" y="1800"/>
                  <a:pt x="6001" y="1650"/>
                  <a:pt x="6001" y="1500"/>
                </a:cubicBezTo>
                <a:lnTo>
                  <a:pt x="6001" y="300"/>
                </a:lnTo>
                <a:cubicBezTo>
                  <a:pt x="6001" y="150"/>
                  <a:pt x="5850" y="0"/>
                  <a:pt x="5700" y="0"/>
                </a:cubicBezTo>
                <a:lnTo>
                  <a:pt x="300" y="0"/>
                </a:lnTo>
              </a:path>
            </a:pathLst>
          </a:custGeom>
          <a:solidFill>
            <a:srgbClr val="2BD27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Пакеты PCIe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256 байт</a:t>
            </a:r>
          </a:p>
        </p:txBody>
      </p:sp>
      <p:cxnSp>
        <p:nvCxnSpPr>
          <p:cNvPr id="116" name="Line 11"/>
          <p:cNvCxnSpPr>
            <a:stCxn id="111" idx="3"/>
            <a:endCxn id="112" idx="1"/>
          </p:cNvCxnSpPr>
          <p:nvPr/>
        </p:nvCxnSpPr>
        <p:spPr>
          <a:xfrm>
            <a:off x="7416000" y="1872000"/>
            <a:ext cx="792360" cy="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sp>
        <p:nvSpPr>
          <p:cNvPr id="117" name="CustomShape 12"/>
          <p:cNvSpPr/>
          <p:nvPr/>
        </p:nvSpPr>
        <p:spPr>
          <a:xfrm>
            <a:off x="7776000" y="1944000"/>
            <a:ext cx="144000" cy="504000"/>
          </a:xfrm>
          <a:custGeom>
            <a:avLst/>
            <a:gdLst/>
            <a:ahLst/>
            <a:cxnLst/>
            <a:rect l="0" t="0" r="r" b="b"/>
            <a:pathLst>
              <a:path w="402" h="1401">
                <a:moveTo>
                  <a:pt x="100" y="1400"/>
                </a:moveTo>
                <a:lnTo>
                  <a:pt x="100" y="350"/>
                </a:lnTo>
                <a:lnTo>
                  <a:pt x="0" y="350"/>
                </a:lnTo>
                <a:lnTo>
                  <a:pt x="200" y="0"/>
                </a:lnTo>
                <a:lnTo>
                  <a:pt x="401" y="350"/>
                </a:lnTo>
                <a:lnTo>
                  <a:pt x="300" y="350"/>
                </a:lnTo>
                <a:lnTo>
                  <a:pt x="300" y="1400"/>
                </a:lnTo>
                <a:lnTo>
                  <a:pt x="100" y="1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18" name="Line 13"/>
          <p:cNvCxnSpPr>
            <a:endCxn id="111" idx="1"/>
          </p:cNvCxnSpPr>
          <p:nvPr/>
        </p:nvCxnSpPr>
        <p:spPr>
          <a:xfrm>
            <a:off x="5832000" y="1872000"/>
            <a:ext cx="360360" cy="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sp>
        <p:nvSpPr>
          <p:cNvPr id="119" name="CustomShape 14"/>
          <p:cNvSpPr/>
          <p:nvPr/>
        </p:nvSpPr>
        <p:spPr>
          <a:xfrm>
            <a:off x="5184000" y="1224000"/>
            <a:ext cx="648000" cy="1296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20" name="CustomShape 15"/>
          <p:cNvSpPr/>
          <p:nvPr/>
        </p:nvSpPr>
        <p:spPr>
          <a:xfrm>
            <a:off x="3456000" y="1728000"/>
            <a:ext cx="1440000" cy="720000"/>
          </a:xfrm>
          <a:custGeom>
            <a:avLst/>
            <a:gdLst/>
            <a:ahLst/>
            <a:cxnLst/>
            <a:rect l="0" t="0" r="r" b="b"/>
            <a:pathLst>
              <a:path w="40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667" y="2001"/>
                </a:lnTo>
                <a:cubicBezTo>
                  <a:pt x="3833" y="2001"/>
                  <a:pt x="4000" y="1834"/>
                  <a:pt x="4000" y="1667"/>
                </a:cubicBezTo>
                <a:lnTo>
                  <a:pt x="4000" y="333"/>
                </a:lnTo>
                <a:cubicBezTo>
                  <a:pt x="4000" y="166"/>
                  <a:pt x="3833" y="0"/>
                  <a:pt x="3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Контроллер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DDR</a:t>
            </a:r>
          </a:p>
        </p:txBody>
      </p:sp>
      <p:sp>
        <p:nvSpPr>
          <p:cNvPr id="121" name="CustomShape 16"/>
          <p:cNvSpPr/>
          <p:nvPr/>
        </p:nvSpPr>
        <p:spPr>
          <a:xfrm>
            <a:off x="3420000" y="648000"/>
            <a:ext cx="1512000" cy="648000"/>
          </a:xfrm>
          <a:custGeom>
            <a:avLst/>
            <a:gdLst/>
            <a:ahLst/>
            <a:cxnLst/>
            <a:rect l="0" t="0" r="r" b="b"/>
            <a:pathLst>
              <a:path w="4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3900" y="1800"/>
                </a:lnTo>
                <a:cubicBezTo>
                  <a:pt x="4050" y="1800"/>
                  <a:pt x="4201" y="1650"/>
                  <a:pt x="4201" y="1500"/>
                </a:cubicBezTo>
                <a:lnTo>
                  <a:pt x="4201" y="300"/>
                </a:lnTo>
                <a:cubicBezTo>
                  <a:pt x="4201" y="150"/>
                  <a:pt x="4050" y="0"/>
                  <a:pt x="3900" y="0"/>
                </a:cubicBezTo>
                <a:lnTo>
                  <a:pt x="300" y="0"/>
                </a:lnTo>
              </a:path>
            </a:pathLst>
          </a:custGeom>
          <a:solidFill>
            <a:srgbClr val="2BD27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Память DDR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ГБ</a:t>
            </a:r>
          </a:p>
        </p:txBody>
      </p:sp>
      <p:cxnSp>
        <p:nvCxnSpPr>
          <p:cNvPr id="122" name="Line 17"/>
          <p:cNvCxnSpPr>
            <a:stCxn id="110" idx="3"/>
            <a:endCxn id="109" idx="1"/>
          </p:cNvCxnSpPr>
          <p:nvPr/>
        </p:nvCxnSpPr>
        <p:spPr>
          <a:xfrm>
            <a:off x="2088000" y="1836000"/>
            <a:ext cx="288360" cy="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cxnSp>
        <p:nvCxnSpPr>
          <p:cNvPr id="123" name="Line 18"/>
          <p:cNvCxnSpPr>
            <a:stCxn id="109" idx="3"/>
            <a:endCxn id="120" idx="1"/>
          </p:cNvCxnSpPr>
          <p:nvPr/>
        </p:nvCxnSpPr>
        <p:spPr>
          <a:xfrm>
            <a:off x="3168000" y="1836000"/>
            <a:ext cx="288360" cy="252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cxnSp>
        <p:nvCxnSpPr>
          <p:cNvPr id="124" name="Line 19"/>
          <p:cNvCxnSpPr>
            <a:stCxn id="119" idx="1"/>
            <a:endCxn id="120" idx="3"/>
          </p:cNvCxnSpPr>
          <p:nvPr/>
        </p:nvCxnSpPr>
        <p:spPr>
          <a:xfrm flipH="1">
            <a:off x="4896000" y="1872000"/>
            <a:ext cx="288360" cy="216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cxnSp>
        <p:nvCxnSpPr>
          <p:cNvPr id="125" name="Line 20"/>
          <p:cNvCxnSpPr>
            <a:stCxn id="121" idx="2"/>
            <a:endCxn id="120" idx="0"/>
          </p:cNvCxnSpPr>
          <p:nvPr/>
        </p:nvCxnSpPr>
        <p:spPr>
          <a:xfrm>
            <a:off x="4176000" y="1296000"/>
            <a:ext cx="360" cy="432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sp>
        <p:nvSpPr>
          <p:cNvPr id="126" name="TextShape 21"/>
          <p:cNvSpPr txBox="1"/>
          <p:nvPr/>
        </p:nvSpPr>
        <p:spPr>
          <a:xfrm>
            <a:off x="3498120" y="2736000"/>
            <a:ext cx="17276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Большое FIFO</a:t>
            </a:r>
          </a:p>
        </p:txBody>
      </p:sp>
      <p:sp>
        <p:nvSpPr>
          <p:cNvPr id="127" name="TextShape 22"/>
          <p:cNvSpPr txBox="1"/>
          <p:nvPr/>
        </p:nvSpPr>
        <p:spPr>
          <a:xfrm>
            <a:off x="5732640" y="4392000"/>
            <a:ext cx="4059360" cy="8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Особенности: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небольшое количество экземпляров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большой размер 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Формирование пакетов 10G Ethernet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360360" y="3528000"/>
            <a:ext cx="9071640" cy="136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выходе MAC есть строб данных пакета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Только по завершении пакета MAC известна его длина 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признак корректности CRC</a:t>
            </a:r>
          </a:p>
        </p:txBody>
      </p:sp>
      <p:sp>
        <p:nvSpPr>
          <p:cNvPr id="130" name="CustomShape 3"/>
          <p:cNvSpPr/>
          <p:nvPr/>
        </p:nvSpPr>
        <p:spPr>
          <a:xfrm>
            <a:off x="360000" y="1368000"/>
            <a:ext cx="792000" cy="1224000"/>
          </a:xfrm>
          <a:prstGeom prst="rect">
            <a:avLst/>
          </a:prstGeom>
          <a:solidFill>
            <a:srgbClr val="2BD27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</a:t>
            </a:r>
          </a:p>
        </p:txBody>
      </p:sp>
      <p:sp>
        <p:nvSpPr>
          <p:cNvPr id="131" name="CustomShape 4"/>
          <p:cNvSpPr/>
          <p:nvPr/>
        </p:nvSpPr>
        <p:spPr>
          <a:xfrm>
            <a:off x="1548000" y="1368000"/>
            <a:ext cx="1008000" cy="1224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5976000" y="1260000"/>
            <a:ext cx="1872000" cy="1296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Автомат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пакетирования</a:t>
            </a:r>
          </a:p>
        </p:txBody>
      </p:sp>
      <p:sp>
        <p:nvSpPr>
          <p:cNvPr id="133" name="CustomShape 6"/>
          <p:cNvSpPr/>
          <p:nvPr/>
        </p:nvSpPr>
        <p:spPr>
          <a:xfrm>
            <a:off x="3960000" y="2124000"/>
            <a:ext cx="1440000" cy="720000"/>
          </a:xfrm>
          <a:custGeom>
            <a:avLst/>
            <a:gdLst/>
            <a:ahLst/>
            <a:cxnLst/>
            <a:rect l="0" t="0" r="r" b="b"/>
            <a:pathLst>
              <a:path w="40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667" y="2001"/>
                </a:lnTo>
                <a:cubicBezTo>
                  <a:pt x="3833" y="2001"/>
                  <a:pt x="4000" y="1834"/>
                  <a:pt x="4000" y="1667"/>
                </a:cubicBezTo>
                <a:lnTo>
                  <a:pt x="4000" y="333"/>
                </a:lnTo>
                <a:cubicBezTo>
                  <a:pt x="4000" y="166"/>
                  <a:pt x="3833" y="0"/>
                  <a:pt x="3667" y="0"/>
                </a:cubicBezTo>
                <a:lnTo>
                  <a:pt x="333" y="0"/>
                </a:lnTo>
              </a:path>
            </a:pathLst>
          </a:cu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DATA</a:t>
            </a:r>
          </a:p>
        </p:txBody>
      </p:sp>
      <p:sp>
        <p:nvSpPr>
          <p:cNvPr id="134" name="CustomShape 7"/>
          <p:cNvSpPr/>
          <p:nvPr/>
        </p:nvSpPr>
        <p:spPr>
          <a:xfrm>
            <a:off x="3924000" y="1044000"/>
            <a:ext cx="1512000" cy="648000"/>
          </a:xfrm>
          <a:custGeom>
            <a:avLst/>
            <a:gdLst/>
            <a:ahLst/>
            <a:cxnLst/>
            <a:rect l="0" t="0" r="r" b="b"/>
            <a:pathLst>
              <a:path w="42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3900" y="1800"/>
                </a:lnTo>
                <a:cubicBezTo>
                  <a:pt x="4050" y="1800"/>
                  <a:pt x="4201" y="1650"/>
                  <a:pt x="4201" y="1500"/>
                </a:cubicBezTo>
                <a:lnTo>
                  <a:pt x="4201" y="300"/>
                </a:lnTo>
                <a:cubicBezTo>
                  <a:pt x="4201" y="150"/>
                  <a:pt x="4050" y="0"/>
                  <a:pt x="3900" y="0"/>
                </a:cubicBezTo>
                <a:lnTo>
                  <a:pt x="300" y="0"/>
                </a:lnTo>
              </a:path>
            </a:pathLst>
          </a:cu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SIZE</a:t>
            </a:r>
          </a:p>
        </p:txBody>
      </p:sp>
      <p:sp>
        <p:nvSpPr>
          <p:cNvPr id="135" name="TextShape 8"/>
          <p:cNvSpPr txBox="1"/>
          <p:nvPr/>
        </p:nvSpPr>
        <p:spPr>
          <a:xfrm>
            <a:off x="8136000" y="2102400"/>
            <a:ext cx="1656000" cy="214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Пакеты с заголовком</a:t>
            </a:r>
          </a:p>
        </p:txBody>
      </p:sp>
      <p:cxnSp>
        <p:nvCxnSpPr>
          <p:cNvPr id="136" name="Line 9"/>
          <p:cNvCxnSpPr>
            <a:stCxn id="131" idx="3"/>
            <a:endCxn id="133" idx="1"/>
          </p:cNvCxnSpPr>
          <p:nvPr/>
        </p:nvCxnSpPr>
        <p:spPr>
          <a:xfrm>
            <a:off x="2556000" y="1980000"/>
            <a:ext cx="1404360" cy="504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cxnSp>
        <p:nvCxnSpPr>
          <p:cNvPr id="137" name="Line 10"/>
          <p:cNvCxnSpPr>
            <a:endCxn id="134" idx="1"/>
          </p:cNvCxnSpPr>
          <p:nvPr/>
        </p:nvCxnSpPr>
        <p:spPr>
          <a:xfrm flipV="1">
            <a:off x="3245760" y="1368000"/>
            <a:ext cx="678600" cy="566640"/>
          </a:xfrm>
          <a:prstGeom prst="bentConnector3">
            <a:avLst/>
          </a:prstGeom>
          <a:ln w="36000">
            <a:solidFill>
              <a:srgbClr val="3465A4"/>
            </a:solidFill>
            <a:round/>
          </a:ln>
        </p:spPr>
      </p:cxnSp>
      <p:cxnSp>
        <p:nvCxnSpPr>
          <p:cNvPr id="138" name="Line 11"/>
          <p:cNvCxnSpPr>
            <a:stCxn id="134" idx="3"/>
            <a:endCxn id="132" idx="1"/>
          </p:cNvCxnSpPr>
          <p:nvPr/>
        </p:nvCxnSpPr>
        <p:spPr>
          <a:xfrm>
            <a:off x="5436000" y="1368000"/>
            <a:ext cx="540360" cy="540360"/>
          </a:xfrm>
          <a:prstGeom prst="bentConnector3">
            <a:avLst/>
          </a:prstGeom>
          <a:ln w="36000">
            <a:solidFill>
              <a:srgbClr val="3465A4"/>
            </a:solidFill>
            <a:round/>
          </a:ln>
        </p:spPr>
      </p:cxnSp>
      <p:cxnSp>
        <p:nvCxnSpPr>
          <p:cNvPr id="139" name="Line 12"/>
          <p:cNvCxnSpPr>
            <a:stCxn id="133" idx="3"/>
            <a:endCxn id="132" idx="1"/>
          </p:cNvCxnSpPr>
          <p:nvPr/>
        </p:nvCxnSpPr>
        <p:spPr>
          <a:xfrm flipV="1">
            <a:off x="5400000" y="1908000"/>
            <a:ext cx="576360" cy="576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cxnSp>
        <p:nvCxnSpPr>
          <p:cNvPr id="140" name="Line 13"/>
          <p:cNvCxnSpPr>
            <a:stCxn id="130" idx="3"/>
            <a:endCxn id="131" idx="1"/>
          </p:cNvCxnSpPr>
          <p:nvPr/>
        </p:nvCxnSpPr>
        <p:spPr>
          <a:xfrm>
            <a:off x="1152000" y="1980000"/>
            <a:ext cx="396360" cy="360"/>
          </a:xfrm>
          <a:prstGeom prst="bentConnector3">
            <a:avLst/>
          </a:prstGeom>
          <a:ln w="72000">
            <a:solidFill>
              <a:srgbClr val="3465A4"/>
            </a:solidFill>
            <a:round/>
          </a:ln>
        </p:spPr>
      </p:cxnSp>
      <p:sp>
        <p:nvSpPr>
          <p:cNvPr id="141" name="CustomShape 14"/>
          <p:cNvSpPr/>
          <p:nvPr/>
        </p:nvSpPr>
        <p:spPr>
          <a:xfrm>
            <a:off x="7848000" y="1728000"/>
            <a:ext cx="792000" cy="288000"/>
          </a:xfrm>
          <a:custGeom>
            <a:avLst/>
            <a:gdLst/>
            <a:ahLst/>
            <a:cxn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Подключение памяти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через 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AXI Memory Map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0302" y="4749156"/>
            <a:ext cx="3795914" cy="4765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Кто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нибуть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видит здесь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797972" y="932438"/>
            <a:ext cx="1512168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797972" y="2979291"/>
            <a:ext cx="1512168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19832" y="932438"/>
            <a:ext cx="1512168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19832" y="2979291"/>
            <a:ext cx="1512168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888184" y="932438"/>
            <a:ext cx="2736304" cy="3126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INTERCONNECT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/>
          <p:cNvCxnSpPr>
            <a:stCxn id="18" idx="3"/>
          </p:cNvCxnSpPr>
          <p:nvPr/>
        </p:nvCxnSpPr>
        <p:spPr>
          <a:xfrm>
            <a:off x="2232000" y="1472498"/>
            <a:ext cx="165618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232000" y="3505949"/>
            <a:ext cx="165618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624488" y="1459096"/>
            <a:ext cx="117348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624488" y="3519351"/>
            <a:ext cx="117348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50444" y="4647033"/>
            <a:ext cx="41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Может быть до 40 экземпляров </a:t>
            </a:r>
            <a:r>
              <a:rPr lang="en-US" dirty="0" smtClean="0"/>
              <a:t>FIFO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0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32000" y="828000"/>
            <a:ext cx="4104000" cy="3492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4248000" y="864000"/>
            <a:ext cx="2088000" cy="1440000"/>
          </a:xfrm>
          <a:prstGeom prst="rect">
            <a:avLst/>
          </a:prstGeom>
          <a:solidFill>
            <a:srgbClr val="3FBE7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TextShape 3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Применение внутри  цифровых схем - интерконнект</a:t>
            </a:r>
          </a:p>
        </p:txBody>
      </p:sp>
      <p:sp>
        <p:nvSpPr>
          <p:cNvPr id="145" name="TextShape 4"/>
          <p:cNvSpPr txBox="1"/>
          <p:nvPr/>
        </p:nvSpPr>
        <p:spPr>
          <a:xfrm>
            <a:off x="6505504" y="3744000"/>
            <a:ext cx="3384832" cy="136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Особенности: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большое количество экземпляров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небольшой размер FIFO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недопускается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переполнение</a:t>
            </a:r>
          </a:p>
        </p:txBody>
      </p:sp>
      <p:sp>
        <p:nvSpPr>
          <p:cNvPr id="146" name="CustomShape 5"/>
          <p:cNvSpPr/>
          <p:nvPr/>
        </p:nvSpPr>
        <p:spPr>
          <a:xfrm>
            <a:off x="2376000" y="1044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AW</a:t>
            </a:r>
          </a:p>
        </p:txBody>
      </p:sp>
      <p:sp>
        <p:nvSpPr>
          <p:cNvPr id="147" name="TextShape 6"/>
          <p:cNvSpPr txBox="1"/>
          <p:nvPr/>
        </p:nvSpPr>
        <p:spPr>
          <a:xfrm>
            <a:off x="184320" y="3760560"/>
            <a:ext cx="11836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 Slave</a:t>
            </a:r>
          </a:p>
        </p:txBody>
      </p:sp>
      <p:sp>
        <p:nvSpPr>
          <p:cNvPr id="148" name="TextShape 7"/>
          <p:cNvSpPr txBox="1"/>
          <p:nvPr/>
        </p:nvSpPr>
        <p:spPr>
          <a:xfrm>
            <a:off x="3672000" y="3816000"/>
            <a:ext cx="18694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 Interconnect</a:t>
            </a:r>
          </a:p>
        </p:txBody>
      </p:sp>
      <p:sp>
        <p:nvSpPr>
          <p:cNvPr id="149" name="CustomShape 8"/>
          <p:cNvSpPr/>
          <p:nvPr/>
        </p:nvSpPr>
        <p:spPr>
          <a:xfrm>
            <a:off x="2376000" y="2448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AR</a:t>
            </a:r>
          </a:p>
        </p:txBody>
      </p:sp>
      <p:sp>
        <p:nvSpPr>
          <p:cNvPr id="150" name="CustomShape 9"/>
          <p:cNvSpPr/>
          <p:nvPr/>
        </p:nvSpPr>
        <p:spPr>
          <a:xfrm>
            <a:off x="2376000" y="1044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AW</a:t>
            </a:r>
          </a:p>
        </p:txBody>
      </p:sp>
      <p:sp>
        <p:nvSpPr>
          <p:cNvPr id="151" name="CustomShape 10"/>
          <p:cNvSpPr/>
          <p:nvPr/>
        </p:nvSpPr>
        <p:spPr>
          <a:xfrm>
            <a:off x="2376000" y="1728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DW</a:t>
            </a:r>
          </a:p>
        </p:txBody>
      </p:sp>
      <p:sp>
        <p:nvSpPr>
          <p:cNvPr id="152" name="CustomShape 11"/>
          <p:cNvSpPr/>
          <p:nvPr/>
        </p:nvSpPr>
        <p:spPr>
          <a:xfrm>
            <a:off x="2376000" y="3132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DR</a:t>
            </a:r>
          </a:p>
        </p:txBody>
      </p:sp>
      <p:sp>
        <p:nvSpPr>
          <p:cNvPr id="153" name="CustomShape 12"/>
          <p:cNvSpPr/>
          <p:nvPr/>
        </p:nvSpPr>
        <p:spPr>
          <a:xfrm>
            <a:off x="1152000" y="1296000"/>
            <a:ext cx="1224000" cy="216000"/>
          </a:xfrm>
          <a:custGeom>
            <a:avLst/>
            <a:gdLst/>
            <a:ahLst/>
            <a:cxnLst/>
            <a:rect l="0" t="0" r="r" b="b"/>
            <a:pathLst>
              <a:path w="3402" h="602">
                <a:moveTo>
                  <a:pt x="0" y="150"/>
                </a:moveTo>
                <a:lnTo>
                  <a:pt x="2550" y="150"/>
                </a:lnTo>
                <a:lnTo>
                  <a:pt x="2550" y="0"/>
                </a:lnTo>
                <a:lnTo>
                  <a:pt x="3401" y="300"/>
                </a:lnTo>
                <a:lnTo>
                  <a:pt x="2550" y="601"/>
                </a:lnTo>
                <a:lnTo>
                  <a:pt x="25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2376000" y="1044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AW</a:t>
            </a:r>
          </a:p>
        </p:txBody>
      </p:sp>
      <p:sp>
        <p:nvSpPr>
          <p:cNvPr id="155" name="CustomShape 14"/>
          <p:cNvSpPr/>
          <p:nvPr/>
        </p:nvSpPr>
        <p:spPr>
          <a:xfrm>
            <a:off x="1152000" y="1944000"/>
            <a:ext cx="1224000" cy="216000"/>
          </a:xfrm>
          <a:custGeom>
            <a:avLst/>
            <a:gdLst/>
            <a:ahLst/>
            <a:cxnLst/>
            <a:rect l="0" t="0" r="r" b="b"/>
            <a:pathLst>
              <a:path w="3402" h="602">
                <a:moveTo>
                  <a:pt x="0" y="150"/>
                </a:moveTo>
                <a:lnTo>
                  <a:pt x="2550" y="150"/>
                </a:lnTo>
                <a:lnTo>
                  <a:pt x="2550" y="0"/>
                </a:lnTo>
                <a:lnTo>
                  <a:pt x="3401" y="300"/>
                </a:lnTo>
                <a:lnTo>
                  <a:pt x="2550" y="601"/>
                </a:lnTo>
                <a:lnTo>
                  <a:pt x="25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"/>
          <p:cNvSpPr/>
          <p:nvPr/>
        </p:nvSpPr>
        <p:spPr>
          <a:xfrm>
            <a:off x="1152000" y="2664000"/>
            <a:ext cx="1224000" cy="216000"/>
          </a:xfrm>
          <a:custGeom>
            <a:avLst/>
            <a:gdLst/>
            <a:ahLst/>
            <a:cxnLst/>
            <a:rect l="0" t="0" r="r" b="b"/>
            <a:pathLst>
              <a:path w="3402" h="602">
                <a:moveTo>
                  <a:pt x="0" y="150"/>
                </a:moveTo>
                <a:lnTo>
                  <a:pt x="2550" y="150"/>
                </a:lnTo>
                <a:lnTo>
                  <a:pt x="2550" y="0"/>
                </a:lnTo>
                <a:lnTo>
                  <a:pt x="3401" y="300"/>
                </a:lnTo>
                <a:lnTo>
                  <a:pt x="2550" y="601"/>
                </a:lnTo>
                <a:lnTo>
                  <a:pt x="25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1152000" y="3312000"/>
            <a:ext cx="1224000" cy="216000"/>
          </a:xfrm>
          <a:custGeom>
            <a:avLst/>
            <a:gdLst/>
            <a:ahLst/>
            <a:cxnLst/>
            <a:rect l="0" t="0" r="r" b="b"/>
            <a:pathLst>
              <a:path w="3402" h="602">
                <a:moveTo>
                  <a:pt x="3401" y="150"/>
                </a:moveTo>
                <a:lnTo>
                  <a:pt x="851" y="150"/>
                </a:lnTo>
                <a:lnTo>
                  <a:pt x="851" y="0"/>
                </a:lnTo>
                <a:lnTo>
                  <a:pt x="0" y="300"/>
                </a:lnTo>
                <a:lnTo>
                  <a:pt x="851" y="601"/>
                </a:lnTo>
                <a:lnTo>
                  <a:pt x="851" y="450"/>
                </a:lnTo>
                <a:lnTo>
                  <a:pt x="3401" y="450"/>
                </a:lnTo>
                <a:lnTo>
                  <a:pt x="34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TextShape 17"/>
          <p:cNvSpPr txBox="1"/>
          <p:nvPr/>
        </p:nvSpPr>
        <p:spPr>
          <a:xfrm>
            <a:off x="504000" y="1024560"/>
            <a:ext cx="16239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Адрес записи</a:t>
            </a:r>
          </a:p>
        </p:txBody>
      </p:sp>
      <p:sp>
        <p:nvSpPr>
          <p:cNvPr id="159" name="TextShape 18"/>
          <p:cNvSpPr txBox="1"/>
          <p:nvPr/>
        </p:nvSpPr>
        <p:spPr>
          <a:xfrm>
            <a:off x="504000" y="1600560"/>
            <a:ext cx="17960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Данные записи</a:t>
            </a:r>
          </a:p>
        </p:txBody>
      </p:sp>
      <p:sp>
        <p:nvSpPr>
          <p:cNvPr id="160" name="TextShape 19"/>
          <p:cNvSpPr txBox="1"/>
          <p:nvPr/>
        </p:nvSpPr>
        <p:spPr>
          <a:xfrm>
            <a:off x="432000" y="2376000"/>
            <a:ext cx="16239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Адрес чтения</a:t>
            </a:r>
          </a:p>
        </p:txBody>
      </p:sp>
      <p:sp>
        <p:nvSpPr>
          <p:cNvPr id="161" name="TextShape 20"/>
          <p:cNvSpPr txBox="1"/>
          <p:nvPr/>
        </p:nvSpPr>
        <p:spPr>
          <a:xfrm>
            <a:off x="154330" y="3007440"/>
            <a:ext cx="2077669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Данные чтения</a:t>
            </a:r>
          </a:p>
        </p:txBody>
      </p:sp>
      <p:sp>
        <p:nvSpPr>
          <p:cNvPr id="162" name="CustomShape 21"/>
          <p:cNvSpPr/>
          <p:nvPr/>
        </p:nvSpPr>
        <p:spPr>
          <a:xfrm>
            <a:off x="4824000" y="1116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AR</a:t>
            </a:r>
          </a:p>
        </p:txBody>
      </p:sp>
      <p:sp>
        <p:nvSpPr>
          <p:cNvPr id="163" name="CustomShape 22"/>
          <p:cNvSpPr/>
          <p:nvPr/>
        </p:nvSpPr>
        <p:spPr>
          <a:xfrm>
            <a:off x="4608000" y="1332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DW</a:t>
            </a:r>
          </a:p>
        </p:txBody>
      </p:sp>
      <p:sp>
        <p:nvSpPr>
          <p:cNvPr id="164" name="CustomShape 23"/>
          <p:cNvSpPr/>
          <p:nvPr/>
        </p:nvSpPr>
        <p:spPr>
          <a:xfrm>
            <a:off x="5040000" y="1008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DR</a:t>
            </a:r>
          </a:p>
        </p:txBody>
      </p:sp>
      <p:sp>
        <p:nvSpPr>
          <p:cNvPr id="165" name="CustomShape 24"/>
          <p:cNvSpPr/>
          <p:nvPr/>
        </p:nvSpPr>
        <p:spPr>
          <a:xfrm>
            <a:off x="4464000" y="1512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AW</a:t>
            </a:r>
          </a:p>
        </p:txBody>
      </p:sp>
      <p:sp>
        <p:nvSpPr>
          <p:cNvPr id="166" name="CustomShape 25"/>
          <p:cNvSpPr/>
          <p:nvPr/>
        </p:nvSpPr>
        <p:spPr>
          <a:xfrm>
            <a:off x="4248000" y="2376000"/>
            <a:ext cx="2088000" cy="1440000"/>
          </a:xfrm>
          <a:prstGeom prst="rect">
            <a:avLst/>
          </a:prstGeom>
          <a:solidFill>
            <a:srgbClr val="3FBE7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6"/>
          <p:cNvSpPr/>
          <p:nvPr/>
        </p:nvSpPr>
        <p:spPr>
          <a:xfrm>
            <a:off x="4824000" y="2628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AR</a:t>
            </a:r>
          </a:p>
        </p:txBody>
      </p:sp>
      <p:sp>
        <p:nvSpPr>
          <p:cNvPr id="168" name="CustomShape 27"/>
          <p:cNvSpPr/>
          <p:nvPr/>
        </p:nvSpPr>
        <p:spPr>
          <a:xfrm>
            <a:off x="4608000" y="2844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DW</a:t>
            </a:r>
          </a:p>
        </p:txBody>
      </p:sp>
      <p:sp>
        <p:nvSpPr>
          <p:cNvPr id="169" name="CustomShape 28"/>
          <p:cNvSpPr/>
          <p:nvPr/>
        </p:nvSpPr>
        <p:spPr>
          <a:xfrm>
            <a:off x="5040000" y="2520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DR</a:t>
            </a:r>
          </a:p>
        </p:txBody>
      </p:sp>
      <p:sp>
        <p:nvSpPr>
          <p:cNvPr id="170" name="CustomShape 29"/>
          <p:cNvSpPr/>
          <p:nvPr/>
        </p:nvSpPr>
        <p:spPr>
          <a:xfrm>
            <a:off x="4464000" y="3024000"/>
            <a:ext cx="1296000" cy="61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AW</a:t>
            </a:r>
          </a:p>
        </p:txBody>
      </p:sp>
      <p:sp>
        <p:nvSpPr>
          <p:cNvPr id="171" name="CustomShape 30"/>
          <p:cNvSpPr/>
          <p:nvPr/>
        </p:nvSpPr>
        <p:spPr>
          <a:xfrm>
            <a:off x="6336000" y="1512000"/>
            <a:ext cx="1008000" cy="288000"/>
          </a:xfrm>
          <a:custGeom>
            <a:avLst/>
            <a:gdLst/>
            <a:ahLst/>
            <a:cxnLst/>
            <a:rect l="0" t="0" r="r" b="b"/>
            <a:pathLst>
              <a:path w="2802" h="802">
                <a:moveTo>
                  <a:pt x="0" y="200"/>
                </a:moveTo>
                <a:lnTo>
                  <a:pt x="2100" y="200"/>
                </a:lnTo>
                <a:lnTo>
                  <a:pt x="2100" y="0"/>
                </a:lnTo>
                <a:lnTo>
                  <a:pt x="2801" y="400"/>
                </a:lnTo>
                <a:lnTo>
                  <a:pt x="2100" y="801"/>
                </a:lnTo>
                <a:lnTo>
                  <a:pt x="210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TextShape 31"/>
          <p:cNvSpPr txBox="1"/>
          <p:nvPr/>
        </p:nvSpPr>
        <p:spPr>
          <a:xfrm>
            <a:off x="6696000" y="1096560"/>
            <a:ext cx="15019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 Master 0</a:t>
            </a:r>
          </a:p>
        </p:txBody>
      </p:sp>
      <p:sp>
        <p:nvSpPr>
          <p:cNvPr id="173" name="CustomShape 32"/>
          <p:cNvSpPr/>
          <p:nvPr/>
        </p:nvSpPr>
        <p:spPr>
          <a:xfrm>
            <a:off x="6336000" y="3079440"/>
            <a:ext cx="1008000" cy="288000"/>
          </a:xfrm>
          <a:custGeom>
            <a:avLst/>
            <a:gdLst/>
            <a:ahLst/>
            <a:cxnLst/>
            <a:rect l="0" t="0" r="r" b="b"/>
            <a:pathLst>
              <a:path w="2802" h="802">
                <a:moveTo>
                  <a:pt x="0" y="200"/>
                </a:moveTo>
                <a:lnTo>
                  <a:pt x="2100" y="200"/>
                </a:lnTo>
                <a:lnTo>
                  <a:pt x="2100" y="0"/>
                </a:lnTo>
                <a:lnTo>
                  <a:pt x="2801" y="400"/>
                </a:lnTo>
                <a:lnTo>
                  <a:pt x="2100" y="801"/>
                </a:lnTo>
                <a:lnTo>
                  <a:pt x="210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TextShape 33"/>
          <p:cNvSpPr txBox="1"/>
          <p:nvPr/>
        </p:nvSpPr>
        <p:spPr>
          <a:xfrm>
            <a:off x="6696000" y="2664000"/>
            <a:ext cx="15019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 Master 1</a:t>
            </a:r>
          </a:p>
        </p:txBody>
      </p:sp>
      <p:sp>
        <p:nvSpPr>
          <p:cNvPr id="175" name="Line 34"/>
          <p:cNvSpPr/>
          <p:nvPr/>
        </p:nvSpPr>
        <p:spPr>
          <a:xfrm>
            <a:off x="3960000" y="1296000"/>
            <a:ext cx="0" cy="2232000"/>
          </a:xfrm>
          <a:prstGeom prst="line">
            <a:avLst/>
          </a:prstGeom>
          <a:ln w="144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35"/>
          <p:cNvSpPr/>
          <p:nvPr/>
        </p:nvSpPr>
        <p:spPr>
          <a:xfrm>
            <a:off x="3672000" y="1368000"/>
            <a:ext cx="28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6"/>
          <p:cNvSpPr/>
          <p:nvPr/>
        </p:nvSpPr>
        <p:spPr>
          <a:xfrm>
            <a:off x="3672000" y="2736000"/>
            <a:ext cx="28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37"/>
          <p:cNvSpPr/>
          <p:nvPr/>
        </p:nvSpPr>
        <p:spPr>
          <a:xfrm>
            <a:off x="3960000" y="1656000"/>
            <a:ext cx="28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38"/>
          <p:cNvSpPr/>
          <p:nvPr/>
        </p:nvSpPr>
        <p:spPr>
          <a:xfrm>
            <a:off x="3672000" y="2016000"/>
            <a:ext cx="28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39"/>
          <p:cNvSpPr/>
          <p:nvPr/>
        </p:nvSpPr>
        <p:spPr>
          <a:xfrm>
            <a:off x="3672000" y="3456000"/>
            <a:ext cx="28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40"/>
          <p:cNvSpPr/>
          <p:nvPr/>
        </p:nvSpPr>
        <p:spPr>
          <a:xfrm>
            <a:off x="3960000" y="3240000"/>
            <a:ext cx="28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3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Хранение данных после конвейера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Line 1"/>
          <p:cNvSpPr/>
          <p:nvPr/>
        </p:nvSpPr>
        <p:spPr>
          <a:xfrm>
            <a:off x="4391992" y="2079927"/>
            <a:ext cx="756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2195992" y="2295567"/>
            <a:ext cx="972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3167992" y="1647567"/>
            <a:ext cx="1224000" cy="900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stage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Line 6"/>
          <p:cNvSpPr/>
          <p:nvPr/>
        </p:nvSpPr>
        <p:spPr>
          <a:xfrm>
            <a:off x="611992" y="2295567"/>
            <a:ext cx="756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5147992" y="1683567"/>
            <a:ext cx="144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8"/>
          <p:cNvSpPr/>
          <p:nvPr/>
        </p:nvSpPr>
        <p:spPr>
          <a:xfrm>
            <a:off x="611992" y="1935567"/>
            <a:ext cx="2556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9"/>
          <p:cNvSpPr/>
          <p:nvPr/>
        </p:nvSpPr>
        <p:spPr>
          <a:xfrm>
            <a:off x="6587992" y="2043567"/>
            <a:ext cx="1692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8135992" y="1323108"/>
            <a:ext cx="1512000" cy="26642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Приёмник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</a:p>
        </p:txBody>
      </p:sp>
      <p:sp>
        <p:nvSpPr>
          <p:cNvPr id="50" name="Line 11"/>
          <p:cNvSpPr/>
          <p:nvPr/>
        </p:nvSpPr>
        <p:spPr>
          <a:xfrm flipH="1">
            <a:off x="539992" y="2691567"/>
            <a:ext cx="1080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12"/>
          <p:cNvSpPr txBox="1"/>
          <p:nvPr/>
        </p:nvSpPr>
        <p:spPr>
          <a:xfrm>
            <a:off x="7158064" y="3322248"/>
            <a:ext cx="1295472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13"/>
          <p:cNvSpPr txBox="1"/>
          <p:nvPr/>
        </p:nvSpPr>
        <p:spPr>
          <a:xfrm>
            <a:off x="215776" y="2348127"/>
            <a:ext cx="110757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15"/>
          <p:cNvSpPr/>
          <p:nvPr/>
        </p:nvSpPr>
        <p:spPr>
          <a:xfrm flipV="1">
            <a:off x="6696495" y="3001598"/>
            <a:ext cx="1608897" cy="37051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16"/>
          <p:cNvSpPr txBox="1"/>
          <p:nvPr/>
        </p:nvSpPr>
        <p:spPr>
          <a:xfrm>
            <a:off x="5489577" y="2866930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17"/>
          <p:cNvSpPr txBox="1"/>
          <p:nvPr/>
        </p:nvSpPr>
        <p:spPr>
          <a:xfrm>
            <a:off x="7055992" y="2628205"/>
            <a:ext cx="11174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5975992" y="3145527"/>
            <a:ext cx="1080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TextShape 20"/>
          <p:cNvSpPr txBox="1"/>
          <p:nvPr/>
        </p:nvSpPr>
        <p:spPr>
          <a:xfrm>
            <a:off x="7055992" y="1628127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o_data</a:t>
            </a:r>
          </a:p>
        </p:txBody>
      </p:sp>
      <p:sp>
        <p:nvSpPr>
          <p:cNvPr id="58" name="CustomShape 21"/>
          <p:cNvSpPr/>
          <p:nvPr/>
        </p:nvSpPr>
        <p:spPr>
          <a:xfrm>
            <a:off x="1403992" y="2007567"/>
            <a:ext cx="864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TextShape 22"/>
          <p:cNvSpPr txBox="1"/>
          <p:nvPr/>
        </p:nvSpPr>
        <p:spPr>
          <a:xfrm>
            <a:off x="827992" y="1575567"/>
            <a:ext cx="927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i_data</a:t>
            </a:r>
          </a:p>
        </p:txBody>
      </p:sp>
      <p:sp>
        <p:nvSpPr>
          <p:cNvPr id="60" name="TextShape 23"/>
          <p:cNvSpPr txBox="1"/>
          <p:nvPr/>
        </p:nvSpPr>
        <p:spPr>
          <a:xfrm>
            <a:off x="215776" y="2004687"/>
            <a:ext cx="104421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4"/>
          <p:cNvSpPr txBox="1"/>
          <p:nvPr/>
        </p:nvSpPr>
        <p:spPr>
          <a:xfrm>
            <a:off x="2376016" y="1899172"/>
            <a:ext cx="720008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7"/>
          <p:cNvSpPr txBox="1"/>
          <p:nvPr/>
        </p:nvSpPr>
        <p:spPr>
          <a:xfrm>
            <a:off x="3345567" y="2998779"/>
            <a:ext cx="1728000" cy="47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prog_full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Полилиния 62"/>
          <p:cNvSpPr/>
          <p:nvPr/>
        </p:nvSpPr>
        <p:spPr>
          <a:xfrm>
            <a:off x="1992766" y="2449322"/>
            <a:ext cx="3736258" cy="1044646"/>
          </a:xfrm>
          <a:custGeom>
            <a:avLst/>
            <a:gdLst>
              <a:gd name="connsiteX0" fmla="*/ 3736258 w 3736258"/>
              <a:gd name="connsiteY0" fmla="*/ 0 h 1044646"/>
              <a:gd name="connsiteX1" fmla="*/ 1868129 w 3736258"/>
              <a:gd name="connsiteY1" fmla="*/ 1042219 h 1044646"/>
              <a:gd name="connsiteX2" fmla="*/ 0 w 3736258"/>
              <a:gd name="connsiteY2" fmla="*/ 294968 h 104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258" h="1044646">
                <a:moveTo>
                  <a:pt x="3736258" y="0"/>
                </a:moveTo>
                <a:cubicBezTo>
                  <a:pt x="3113548" y="496529"/>
                  <a:pt x="2490839" y="993058"/>
                  <a:pt x="1868129" y="1042219"/>
                </a:cubicBezTo>
                <a:cubicBezTo>
                  <a:pt x="1245419" y="1091380"/>
                  <a:pt x="319548" y="378542"/>
                  <a:pt x="0" y="29496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/>
          <p:cNvCxnSpPr/>
          <p:nvPr/>
        </p:nvCxnSpPr>
        <p:spPr>
          <a:xfrm>
            <a:off x="6484129" y="2449322"/>
            <a:ext cx="103863" cy="6962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 flipV="1">
            <a:off x="6192440" y="2519847"/>
            <a:ext cx="144016" cy="70344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ine 15"/>
          <p:cNvSpPr/>
          <p:nvPr/>
        </p:nvSpPr>
        <p:spPr>
          <a:xfrm>
            <a:off x="6929272" y="3756092"/>
            <a:ext cx="1524264" cy="0"/>
          </a:xfrm>
          <a:prstGeom prst="line">
            <a:avLst/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TextShape 17"/>
          <p:cNvSpPr txBox="1"/>
          <p:nvPr/>
        </p:nvSpPr>
        <p:spPr>
          <a:xfrm>
            <a:off x="6484129" y="2375847"/>
            <a:ext cx="11174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~empty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5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3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Применение счётчика кредитов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Line 1"/>
          <p:cNvSpPr/>
          <p:nvPr/>
        </p:nvSpPr>
        <p:spPr>
          <a:xfrm>
            <a:off x="4464000" y="1872360"/>
            <a:ext cx="7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Line 2"/>
          <p:cNvSpPr/>
          <p:nvPr/>
        </p:nvSpPr>
        <p:spPr>
          <a:xfrm>
            <a:off x="2268000" y="2088000"/>
            <a:ext cx="972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5"/>
          <p:cNvSpPr/>
          <p:nvPr/>
        </p:nvSpPr>
        <p:spPr>
          <a:xfrm>
            <a:off x="3240000" y="1440000"/>
            <a:ext cx="1224000" cy="900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stage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Line 6"/>
          <p:cNvSpPr/>
          <p:nvPr/>
        </p:nvSpPr>
        <p:spPr>
          <a:xfrm>
            <a:off x="684000" y="2088000"/>
            <a:ext cx="756000" cy="0"/>
          </a:xfrm>
          <a:prstGeom prst="line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7"/>
          <p:cNvSpPr/>
          <p:nvPr/>
        </p:nvSpPr>
        <p:spPr>
          <a:xfrm>
            <a:off x="5220000" y="1476000"/>
            <a:ext cx="144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Line 8"/>
          <p:cNvSpPr/>
          <p:nvPr/>
        </p:nvSpPr>
        <p:spPr>
          <a:xfrm>
            <a:off x="684000" y="1728000"/>
            <a:ext cx="25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Line 9"/>
          <p:cNvSpPr/>
          <p:nvPr/>
        </p:nvSpPr>
        <p:spPr>
          <a:xfrm>
            <a:off x="6660000" y="1836000"/>
            <a:ext cx="1692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10"/>
          <p:cNvSpPr/>
          <p:nvPr/>
        </p:nvSpPr>
        <p:spPr>
          <a:xfrm>
            <a:off x="8208000" y="1332000"/>
            <a:ext cx="1512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Приёмник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</a:p>
        </p:txBody>
      </p:sp>
      <p:sp>
        <p:nvSpPr>
          <p:cNvPr id="37" name="Line 11"/>
          <p:cNvSpPr/>
          <p:nvPr/>
        </p:nvSpPr>
        <p:spPr>
          <a:xfrm flipH="1">
            <a:off x="432000" y="3672000"/>
            <a:ext cx="1728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TextShape 12"/>
          <p:cNvSpPr txBox="1"/>
          <p:nvPr/>
        </p:nvSpPr>
        <p:spPr>
          <a:xfrm>
            <a:off x="7506000" y="3564000"/>
            <a:ext cx="122037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TextShape 13"/>
          <p:cNvSpPr txBox="1"/>
          <p:nvPr/>
        </p:nvSpPr>
        <p:spPr>
          <a:xfrm>
            <a:off x="152640" y="3240000"/>
            <a:ext cx="1143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15"/>
          <p:cNvSpPr/>
          <p:nvPr/>
        </p:nvSpPr>
        <p:spPr>
          <a:xfrm flipV="1">
            <a:off x="6950160" y="2790722"/>
            <a:ext cx="1330800" cy="36358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TextShape 16"/>
          <p:cNvSpPr txBox="1"/>
          <p:nvPr/>
        </p:nvSpPr>
        <p:spPr>
          <a:xfrm>
            <a:off x="6516600" y="2216550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17"/>
          <p:cNvSpPr txBox="1"/>
          <p:nvPr/>
        </p:nvSpPr>
        <p:spPr>
          <a:xfrm>
            <a:off x="7279920" y="2447285"/>
            <a:ext cx="1224704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8"/>
          <p:cNvSpPr/>
          <p:nvPr/>
        </p:nvSpPr>
        <p:spPr>
          <a:xfrm>
            <a:off x="6336000" y="2937960"/>
            <a:ext cx="1080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TextShape 20"/>
          <p:cNvSpPr txBox="1"/>
          <p:nvPr/>
        </p:nvSpPr>
        <p:spPr>
          <a:xfrm>
            <a:off x="7128000" y="1420560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o_data</a:t>
            </a:r>
          </a:p>
        </p:txBody>
      </p:sp>
      <p:sp>
        <p:nvSpPr>
          <p:cNvPr id="71" name="CustomShape 21"/>
          <p:cNvSpPr/>
          <p:nvPr/>
        </p:nvSpPr>
        <p:spPr>
          <a:xfrm>
            <a:off x="1476000" y="1800000"/>
            <a:ext cx="864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</a:p>
        </p:txBody>
      </p:sp>
      <p:sp>
        <p:nvSpPr>
          <p:cNvPr id="72" name="TextShape 22"/>
          <p:cNvSpPr txBox="1"/>
          <p:nvPr/>
        </p:nvSpPr>
        <p:spPr>
          <a:xfrm>
            <a:off x="584640" y="1368000"/>
            <a:ext cx="927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i_data</a:t>
            </a:r>
          </a:p>
        </p:txBody>
      </p:sp>
      <p:sp>
        <p:nvSpPr>
          <p:cNvPr id="73" name="TextShape 23"/>
          <p:cNvSpPr txBox="1"/>
          <p:nvPr/>
        </p:nvSpPr>
        <p:spPr>
          <a:xfrm>
            <a:off x="353512" y="1744560"/>
            <a:ext cx="927360" cy="343440"/>
          </a:xfrm>
          <a:prstGeom prst="rect">
            <a:avLst/>
          </a:prstGeom>
          <a:noFill/>
          <a:ln w="19050">
            <a:noFill/>
            <a:tailEnd w="lg" len="lg"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4"/>
          <p:cNvSpPr txBox="1"/>
          <p:nvPr/>
        </p:nvSpPr>
        <p:spPr>
          <a:xfrm>
            <a:off x="2448024" y="1763613"/>
            <a:ext cx="79197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5"/>
          <p:cNvSpPr/>
          <p:nvPr/>
        </p:nvSpPr>
        <p:spPr>
          <a:xfrm>
            <a:off x="2160000" y="3096000"/>
            <a:ext cx="1152000" cy="100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</a:t>
            </a:r>
          </a:p>
        </p:txBody>
      </p:sp>
      <p:sp>
        <p:nvSpPr>
          <p:cNvPr id="76" name="Line 26"/>
          <p:cNvSpPr/>
          <p:nvPr/>
        </p:nvSpPr>
        <p:spPr>
          <a:xfrm>
            <a:off x="2808000" y="2143440"/>
            <a:ext cx="0" cy="952560"/>
          </a:xfrm>
          <a:prstGeom prst="line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77" name="Line 27"/>
          <p:cNvCxnSpPr>
            <a:stCxn id="69" idx="1"/>
            <a:endCxn id="75" idx="3"/>
          </p:cNvCxnSpPr>
          <p:nvPr/>
        </p:nvCxnSpPr>
        <p:spPr>
          <a:xfrm flipH="1">
            <a:off x="3312000" y="3322800"/>
            <a:ext cx="3024360" cy="2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</p:cxnSp>
      <p:sp>
        <p:nvSpPr>
          <p:cNvPr id="78" name="TextShape 28"/>
          <p:cNvSpPr txBox="1"/>
          <p:nvPr/>
        </p:nvSpPr>
        <p:spPr>
          <a:xfrm>
            <a:off x="1440000" y="3256560"/>
            <a:ext cx="6318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n!=0</a:t>
            </a:r>
          </a:p>
        </p:txBody>
      </p:sp>
      <p:cxnSp>
        <p:nvCxnSpPr>
          <p:cNvPr id="79" name="Line 29"/>
          <p:cNvCxnSpPr>
            <a:stCxn id="37" idx="1"/>
          </p:cNvCxnSpPr>
          <p:nvPr/>
        </p:nvCxnSpPr>
        <p:spPr>
          <a:xfrm flipV="1">
            <a:off x="1296000" y="2525040"/>
            <a:ext cx="303840" cy="114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</p:cxnSp>
      <p:sp>
        <p:nvSpPr>
          <p:cNvPr id="80" name="TextShape 30"/>
          <p:cNvSpPr txBox="1"/>
          <p:nvPr/>
        </p:nvSpPr>
        <p:spPr>
          <a:xfrm>
            <a:off x="6624000" y="3168720"/>
            <a:ext cx="652320" cy="2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</a:p>
        </p:txBody>
      </p:sp>
      <p:sp>
        <p:nvSpPr>
          <p:cNvPr id="81" name="TextShape 31"/>
          <p:cNvSpPr txBox="1"/>
          <p:nvPr/>
        </p:nvSpPr>
        <p:spPr>
          <a:xfrm>
            <a:off x="4464000" y="3024000"/>
            <a:ext cx="1063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credit</a:t>
            </a:r>
          </a:p>
        </p:txBody>
      </p:sp>
      <p:sp>
        <p:nvSpPr>
          <p:cNvPr id="82" name="TextShape 32"/>
          <p:cNvSpPr txBox="1"/>
          <p:nvPr/>
        </p:nvSpPr>
        <p:spPr>
          <a:xfrm>
            <a:off x="2896920" y="2520000"/>
            <a:ext cx="1351304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3" name="Прямая со стрелкой 82"/>
          <p:cNvCxnSpPr/>
          <p:nvPr/>
        </p:nvCxnSpPr>
        <p:spPr>
          <a:xfrm>
            <a:off x="6361920" y="2252001"/>
            <a:ext cx="514080" cy="691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 flipV="1">
            <a:off x="5832400" y="2252001"/>
            <a:ext cx="648072" cy="763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олилиния 84"/>
          <p:cNvSpPr/>
          <p:nvPr/>
        </p:nvSpPr>
        <p:spPr>
          <a:xfrm>
            <a:off x="7148052" y="3490452"/>
            <a:ext cx="1779638" cy="728990"/>
          </a:xfrm>
          <a:custGeom>
            <a:avLst/>
            <a:gdLst>
              <a:gd name="connsiteX0" fmla="*/ 1779638 w 1779638"/>
              <a:gd name="connsiteY0" fmla="*/ 0 h 728990"/>
              <a:gd name="connsiteX1" fmla="*/ 1042219 w 1779638"/>
              <a:gd name="connsiteY1" fmla="*/ 727587 h 728990"/>
              <a:gd name="connsiteX2" fmla="*/ 0 w 1779638"/>
              <a:gd name="connsiteY2" fmla="*/ 147483 h 72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638" h="728990">
                <a:moveTo>
                  <a:pt x="1779638" y="0"/>
                </a:moveTo>
                <a:cubicBezTo>
                  <a:pt x="1559231" y="351503"/>
                  <a:pt x="1338825" y="703007"/>
                  <a:pt x="1042219" y="727587"/>
                </a:cubicBezTo>
                <a:cubicBezTo>
                  <a:pt x="745613" y="752167"/>
                  <a:pt x="372806" y="449825"/>
                  <a:pt x="0" y="1474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Shape 16"/>
          <p:cNvSpPr txBox="1"/>
          <p:nvPr/>
        </p:nvSpPr>
        <p:spPr>
          <a:xfrm>
            <a:off x="5472360" y="2514662"/>
            <a:ext cx="773680" cy="3760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0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6155944" y="779580"/>
            <a:ext cx="648072" cy="20162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804016" y="779580"/>
            <a:ext cx="648072" cy="20162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452088" y="778323"/>
            <a:ext cx="648072" cy="20162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411528" y="779580"/>
            <a:ext cx="2520280" cy="2016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931808" y="1787692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4" idx="1"/>
          </p:cNvCxnSpPr>
          <p:nvPr/>
        </p:nvCxnSpPr>
        <p:spPr>
          <a:xfrm>
            <a:off x="1133576" y="1787692"/>
            <a:ext cx="1277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>
          <a:xfrm>
            <a:off x="2519540" y="3347518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/>
          <p:cNvCxnSpPr>
            <a:stCxn id="23" idx="3"/>
          </p:cNvCxnSpPr>
          <p:nvPr/>
        </p:nvCxnSpPr>
        <p:spPr>
          <a:xfrm>
            <a:off x="8100160" y="1786435"/>
            <a:ext cx="10446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691448" y="1787692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691448" y="4163956"/>
            <a:ext cx="8280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27" idx="3"/>
          </p:cNvCxnSpPr>
          <p:nvPr/>
        </p:nvCxnSpPr>
        <p:spPr>
          <a:xfrm flipH="1">
            <a:off x="4823796" y="4067598"/>
            <a:ext cx="38524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8100160" y="2507772"/>
            <a:ext cx="10446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8676224" y="2507772"/>
            <a:ext cx="0" cy="15598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8-конечная звезда 33"/>
          <p:cNvSpPr/>
          <p:nvPr/>
        </p:nvSpPr>
        <p:spPr>
          <a:xfrm>
            <a:off x="854640" y="641242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5624" y="3488008"/>
            <a:ext cx="65594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/>
              <a:t>3</a:t>
            </a:r>
            <a:endParaRPr lang="ru-RU" sz="66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5623" y="3488008"/>
            <a:ext cx="65594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/>
              <a:t>2</a:t>
            </a:r>
            <a:endParaRPr lang="ru-RU" sz="6600" dirty="0"/>
          </a:p>
        </p:txBody>
      </p:sp>
      <p:sp>
        <p:nvSpPr>
          <p:cNvPr id="37" name="TextBox 36"/>
          <p:cNvSpPr txBox="1"/>
          <p:nvPr/>
        </p:nvSpPr>
        <p:spPr>
          <a:xfrm>
            <a:off x="3275624" y="3488008"/>
            <a:ext cx="65594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/>
              <a:t>1</a:t>
            </a:r>
            <a:endParaRPr lang="ru-RU" sz="66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5624" y="3515884"/>
            <a:ext cx="65594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/>
              <a:t>0</a:t>
            </a:r>
            <a:endParaRPr lang="ru-RU" sz="6600" dirty="0"/>
          </a:p>
        </p:txBody>
      </p:sp>
      <p:sp>
        <p:nvSpPr>
          <p:cNvPr id="39" name="8-конечная звезда 38"/>
          <p:cNvSpPr/>
          <p:nvPr/>
        </p:nvSpPr>
        <p:spPr>
          <a:xfrm>
            <a:off x="899775" y="1297698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8-конечная звезда 39"/>
          <p:cNvSpPr/>
          <p:nvPr/>
        </p:nvSpPr>
        <p:spPr>
          <a:xfrm>
            <a:off x="899775" y="2003716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8-конечная звезда 40"/>
          <p:cNvSpPr/>
          <p:nvPr/>
        </p:nvSpPr>
        <p:spPr>
          <a:xfrm>
            <a:off x="914130" y="2783629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8-конечная звезда 41"/>
          <p:cNvSpPr/>
          <p:nvPr/>
        </p:nvSpPr>
        <p:spPr>
          <a:xfrm>
            <a:off x="899775" y="3585302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87992" y="3035657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FIFO</a:t>
            </a:r>
            <a:endParaRPr lang="ru-RU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74665" y="4956044"/>
            <a:ext cx="339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Счётчик кредитов</a:t>
            </a:r>
            <a:endParaRPr lang="ru-RU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722498" y="122361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Конвейер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39124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197E-6 2.38925E-6 L 0.32876 0.114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0" y="57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1474E-6 -4.18976E-6 L 0.25094 0.0314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157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1474E-6 -3.1822E-6 L 0.17958 -0.061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9" y="-308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76 0.1144 L 0.66273 0.1183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8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94 0.03149 L 0.59404 0.031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53 -0.06173 L 0.52945 -0.061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72 0.11849 L 0.83065 0.1142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6" y="-22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404 0.03149 L 0.65832 0.0314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961 -0.06171 L 0.59404 -0.0617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693 L 0.02016 -0.12889 C 0.02804 -0.18241 0.11783 -0.22398 0.18052 -0.20718 L 0.32293 -0.16898 " pathEditMode="relative" rAng="6085488" ptsTypes="FfFF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8" y="-810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93 -0.16898 L 0.52819 -0.1649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55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831 0.00252 L 0.82624 0.083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6" y="406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404 -0.06171 L 0.65107 -0.0617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819 -0.16499 L 0.59262 -0.1649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78 L 0.00173 -0.13938 C 0.00173 -0.20004 0.09105 -0.27498 0.16336 -0.27498 L 0.32435 -0.27498 " pathEditMode="relative" rAng="16200000" ptsTypes="FfFF">
                                      <p:cBhvr>
                                        <p:cTn id="7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1" y="-135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35 -0.27498 L 0.52961 -0.2709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55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831 -0.09328 L 0.82624 0.083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6" y="882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262 -0.16499 L 0.6569 -0.1649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961 -0.27099 L 0.59404 -0.2709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965 -0.19916 L 0.83192 0.057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5" y="1282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404 -0.27099 L 0.65107 -0.2709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831 -0.30645 L 0.84058 0.0291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5" y="1677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0" grpId="4" animBg="1"/>
      <p:bldP spid="41" grpId="0" animBg="1"/>
      <p:bldP spid="41" grpId="1" animBg="1"/>
      <p:bldP spid="41" grpId="2" animBg="1"/>
      <p:bldP spid="41" grpId="3" animBg="1"/>
      <p:bldP spid="41" grpId="4" animBg="1"/>
      <p:bldP spid="42" grpId="0" animBg="1"/>
      <p:bldP spid="42" grpId="1" animBg="1"/>
      <p:bldP spid="42" grpId="2" animBg="1"/>
      <p:bldP spid="42" grpId="3" animBg="1"/>
      <p:bldP spid="42" grpId="4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15776" y="38355"/>
            <a:ext cx="9792896" cy="735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Лабораторная работа 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№1 </a:t>
            </a: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— использование счётчика кредитов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67904" y="2043187"/>
            <a:ext cx="2016224" cy="10081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schoolRISKV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976416" y="2043187"/>
            <a:ext cx="2016224" cy="10081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schoolRISKV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12320" y="4203427"/>
            <a:ext cx="1512168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FIFO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 </a:t>
            </a:r>
            <a:r>
              <a:rPr lang="ru-RU" dirty="0" smtClean="0">
                <a:solidFill>
                  <a:schemeClr val="tx1"/>
                </a:solidFill>
              </a:rPr>
              <a:t>слов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Соединительная линия уступом 4"/>
          <p:cNvCxnSpPr>
            <a:stCxn id="3" idx="3"/>
            <a:endCxn id="15" idx="2"/>
          </p:cNvCxnSpPr>
          <p:nvPr/>
        </p:nvCxnSpPr>
        <p:spPr>
          <a:xfrm flipV="1">
            <a:off x="6624488" y="3051299"/>
            <a:ext cx="360040" cy="162018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2" idx="2"/>
            <a:endCxn id="3" idx="1"/>
          </p:cNvCxnSpPr>
          <p:nvPr/>
        </p:nvCxnSpPr>
        <p:spPr>
          <a:xfrm rot="16200000" flipH="1">
            <a:off x="2934078" y="2493237"/>
            <a:ext cx="1620180" cy="273630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87784" y="3411339"/>
            <a:ext cx="1368152" cy="6480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кнопка </a:t>
            </a:r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208664" y="3411339"/>
            <a:ext cx="1368152" cy="6480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кнопка </a:t>
            </a:r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48813" y="891059"/>
            <a:ext cx="180077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0800</a:t>
            </a:r>
            <a:endParaRPr lang="ru-RU" sz="4000" dirty="0">
              <a:solidFill>
                <a:srgbClr val="FF0000"/>
              </a:solidFill>
            </a:endParaRPr>
          </a:p>
        </p:txBody>
      </p:sp>
      <p:cxnSp>
        <p:nvCxnSpPr>
          <p:cNvPr id="13" name="Соединительная линия уступом 12"/>
          <p:cNvCxnSpPr>
            <a:stCxn id="2" idx="0"/>
            <a:endCxn id="9" idx="1"/>
          </p:cNvCxnSpPr>
          <p:nvPr/>
        </p:nvCxnSpPr>
        <p:spPr>
          <a:xfrm rot="5400000" flipH="1" flipV="1">
            <a:off x="2734372" y="928747"/>
            <a:ext cx="756084" cy="147279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5" idx="0"/>
            <a:endCxn id="9" idx="3"/>
          </p:cNvCxnSpPr>
          <p:nvPr/>
        </p:nvCxnSpPr>
        <p:spPr>
          <a:xfrm rot="16200000" flipV="1">
            <a:off x="5939017" y="997675"/>
            <a:ext cx="756084" cy="133493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76994" y="3555355"/>
            <a:ext cx="1872207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credit_counter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Соединительная линия уступом 26"/>
          <p:cNvCxnSpPr>
            <a:stCxn id="19" idx="0"/>
          </p:cNvCxnSpPr>
          <p:nvPr/>
        </p:nvCxnSpPr>
        <p:spPr>
          <a:xfrm rot="5400000" flipH="1" flipV="1">
            <a:off x="3274577" y="2221668"/>
            <a:ext cx="1872208" cy="79516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4749201" y="3861388"/>
            <a:ext cx="2235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9" idx="1"/>
          </p:cNvCxnSpPr>
          <p:nvPr/>
        </p:nvCxnSpPr>
        <p:spPr>
          <a:xfrm>
            <a:off x="2376016" y="3987403"/>
            <a:ext cx="5009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/>
          <p:nvPr/>
        </p:nvCxnSpPr>
        <p:spPr>
          <a:xfrm rot="16200000" flipV="1">
            <a:off x="3068251" y="3095462"/>
            <a:ext cx="504056" cy="41573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226"/>
          <p:cNvCxnSpPr>
            <a:stCxn id="8" idx="0"/>
            <a:endCxn id="2" idx="1"/>
          </p:cNvCxnSpPr>
          <p:nvPr/>
        </p:nvCxnSpPr>
        <p:spPr>
          <a:xfrm rot="5400000" flipH="1" flipV="1">
            <a:off x="737834" y="2781269"/>
            <a:ext cx="864096" cy="396044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242"/>
          <p:cNvCxnSpPr>
            <a:stCxn id="22" idx="0"/>
            <a:endCxn id="15" idx="3"/>
          </p:cNvCxnSpPr>
          <p:nvPr/>
        </p:nvCxnSpPr>
        <p:spPr>
          <a:xfrm rot="16200000" flipV="1">
            <a:off x="8010642" y="2529241"/>
            <a:ext cx="864096" cy="90010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Темы занятия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296000"/>
            <a:ext cx="9071640" cy="331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Понятие FIFO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Типовые схемы применения FIFO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Понятие счётчика кредитов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Лабораторная работа 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FIFO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и счётчик 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кредитов</a:t>
            </a:r>
            <a:endParaRPr lang="ru-R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15776" y="38355"/>
            <a:ext cx="9792896" cy="735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Система </a:t>
            </a:r>
            <a:r>
              <a:rPr lang="ru-RU" sz="2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разаботки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992" y="773835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система:  </a:t>
            </a:r>
            <a:r>
              <a:rPr lang="en-US" dirty="0" smtClean="0"/>
              <a:t>Visual Studio Code </a:t>
            </a:r>
            <a:r>
              <a:rPr lang="ru-RU" dirty="0" smtClean="0"/>
              <a:t>с расширением для </a:t>
            </a:r>
            <a:r>
              <a:rPr lang="en-US" dirty="0" err="1" smtClean="0"/>
              <a:t>SystemVerilog</a:t>
            </a:r>
            <a:endParaRPr lang="en-US" dirty="0" smtClean="0"/>
          </a:p>
          <a:p>
            <a:r>
              <a:rPr lang="en-US" dirty="0" smtClean="0"/>
              <a:t>						</a:t>
            </a:r>
            <a:r>
              <a:rPr lang="ru-RU" dirty="0" smtClean="0"/>
              <a:t>(рекомендую </a:t>
            </a:r>
            <a:r>
              <a:rPr lang="en-US" dirty="0" err="1" smtClean="0"/>
              <a:t>TerosHDL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ru-RU" dirty="0" smtClean="0"/>
              <a:t>Система моделирования</a:t>
            </a:r>
            <a:r>
              <a:rPr lang="en-US" dirty="0" smtClean="0"/>
              <a:t>:  	</a:t>
            </a:r>
            <a:r>
              <a:rPr lang="en-US" dirty="0" err="1" smtClean="0"/>
              <a:t>ModelSim</a:t>
            </a:r>
            <a:r>
              <a:rPr lang="en-US" dirty="0" smtClean="0"/>
              <a:t>, Questa</a:t>
            </a:r>
            <a:endParaRPr lang="ru-RU" dirty="0" smtClean="0"/>
          </a:p>
          <a:p>
            <a:r>
              <a:rPr lang="ru-RU" dirty="0" smtClean="0"/>
              <a:t>Система разработки ПЛИС:  </a:t>
            </a:r>
            <a:r>
              <a:rPr lang="en-US" dirty="0" smtClean="0"/>
              <a:t>	</a:t>
            </a:r>
            <a:r>
              <a:rPr lang="en-US" dirty="0" err="1" smtClean="0"/>
              <a:t>Quartus</a:t>
            </a:r>
            <a:r>
              <a:rPr lang="en-US" dirty="0" smtClean="0"/>
              <a:t> Lite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Компилирование, запуск моделирования, запуск сборки  производится из встроенного терминала </a:t>
            </a:r>
            <a:r>
              <a:rPr lang="en-US" dirty="0" smtClean="0"/>
              <a:t>Visual Studio Code. </a:t>
            </a:r>
            <a:r>
              <a:rPr lang="ru-RU" dirty="0" smtClean="0"/>
              <a:t>Используется до 4-х терминалов.</a:t>
            </a:r>
          </a:p>
          <a:p>
            <a:endParaRPr lang="ru-RU" dirty="0"/>
          </a:p>
          <a:p>
            <a:r>
              <a:rPr lang="ru-RU" dirty="0" smtClean="0"/>
              <a:t>Основные команды: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vlib_init.sh</a:t>
            </a:r>
            <a:r>
              <a:rPr lang="en-US" dirty="0" smtClean="0"/>
              <a:t>  - </a:t>
            </a:r>
            <a:r>
              <a:rPr lang="ru-RU" dirty="0" smtClean="0"/>
              <a:t>инициализация библиотеки моделирования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compile.sh</a:t>
            </a:r>
            <a:r>
              <a:rPr lang="en-US" dirty="0" smtClean="0"/>
              <a:t> – </a:t>
            </a:r>
            <a:r>
              <a:rPr lang="ru-RU" dirty="0" smtClean="0"/>
              <a:t>компиляция проекта для моделирования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c_run_0.sh</a:t>
            </a:r>
            <a:r>
              <a:rPr lang="en-US" dirty="0" smtClean="0"/>
              <a:t> – </a:t>
            </a:r>
            <a:r>
              <a:rPr lang="ru-RU" dirty="0" smtClean="0"/>
              <a:t>запуск моделирования в консольном режиме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g_run_0.sh</a:t>
            </a:r>
            <a:r>
              <a:rPr lang="en-US" dirty="0" smtClean="0"/>
              <a:t> – </a:t>
            </a:r>
            <a:r>
              <a:rPr lang="ru-RU" dirty="0" smtClean="0"/>
              <a:t>запуск моделирования в режиме </a:t>
            </a:r>
            <a:r>
              <a:rPr lang="en-US" dirty="0" smtClean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x_synthesize.h</a:t>
            </a:r>
            <a:r>
              <a:rPr lang="en-US" dirty="0" smtClean="0"/>
              <a:t> – </a:t>
            </a:r>
            <a:r>
              <a:rPr lang="ru-RU" dirty="0" smtClean="0"/>
              <a:t>запуск сборки проекта и загрузка проекта на плату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9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15776" y="38355"/>
            <a:ext cx="9792896" cy="735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этапы лабораторной работы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840" y="963067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Шаг 1 – Использование двух процессоров в проекте</a:t>
            </a:r>
          </a:p>
          <a:p>
            <a:r>
              <a:rPr lang="ru-RU" dirty="0"/>
              <a:t>	</a:t>
            </a:r>
            <a:r>
              <a:rPr lang="ru-RU" dirty="0" smtClean="0"/>
              <a:t>Моделирование в консольном режиме и в режиме </a:t>
            </a:r>
            <a:r>
              <a:rPr lang="en-US" dirty="0" smtClean="0"/>
              <a:t>GUI</a:t>
            </a:r>
          </a:p>
          <a:p>
            <a:r>
              <a:rPr lang="en-US" dirty="0"/>
              <a:t>	</a:t>
            </a:r>
            <a:r>
              <a:rPr lang="ru-RU" dirty="0" smtClean="0"/>
              <a:t>Ввод информации о нажатии клавиши</a:t>
            </a:r>
          </a:p>
          <a:p>
            <a:r>
              <a:rPr lang="ru-RU" dirty="0"/>
              <a:t>	</a:t>
            </a:r>
            <a:r>
              <a:rPr lang="ru-RU" dirty="0" smtClean="0"/>
              <a:t>Вывод на дисплей</a:t>
            </a:r>
          </a:p>
          <a:p>
            <a:endParaRPr lang="ru-RU" dirty="0"/>
          </a:p>
          <a:p>
            <a:r>
              <a:rPr lang="ru-RU" dirty="0" smtClean="0"/>
              <a:t>Шаг 2 – Передача значения из процессора </a:t>
            </a:r>
            <a:r>
              <a:rPr lang="en-US" dirty="0" smtClean="0"/>
              <a:t>P0 </a:t>
            </a:r>
            <a:r>
              <a:rPr lang="ru-RU" dirty="0" smtClean="0"/>
              <a:t>в процессор </a:t>
            </a:r>
            <a:r>
              <a:rPr lang="en-US" dirty="0" smtClean="0"/>
              <a:t>P1</a:t>
            </a:r>
          </a:p>
          <a:p>
            <a:endParaRPr lang="en-US" dirty="0"/>
          </a:p>
          <a:p>
            <a:r>
              <a:rPr lang="ru-RU" dirty="0" smtClean="0"/>
              <a:t>Шаг 3 – Использование кредитного счётчика для контроля заполнения </a:t>
            </a:r>
            <a:r>
              <a:rPr lang="en-US" dirty="0" smtClean="0"/>
              <a:t>FIFO</a:t>
            </a:r>
          </a:p>
          <a:p>
            <a:endParaRPr lang="en-US" dirty="0"/>
          </a:p>
          <a:p>
            <a:r>
              <a:rPr lang="ru-RU" dirty="0" smtClean="0"/>
              <a:t>Особенности:</a:t>
            </a:r>
          </a:p>
          <a:p>
            <a:endParaRPr lang="en-US" dirty="0" smtClean="0"/>
          </a:p>
          <a:p>
            <a:r>
              <a:rPr lang="ru-RU" dirty="0" smtClean="0"/>
              <a:t>Используется компонент </a:t>
            </a:r>
            <a:r>
              <a:rPr lang="en-US" b="1" dirty="0" err="1" smtClean="0"/>
              <a:t>sr_cpu_vc</a:t>
            </a:r>
            <a:r>
              <a:rPr lang="en-US" dirty="0" smtClean="0"/>
              <a:t> </a:t>
            </a:r>
            <a:r>
              <a:rPr lang="ru-RU" dirty="0" smtClean="0"/>
              <a:t>из лабораторной работы </a:t>
            </a:r>
            <a:r>
              <a:rPr lang="en-US" b="1" dirty="0" smtClean="0"/>
              <a:t>day_4</a:t>
            </a:r>
            <a:endParaRPr lang="ru-RU" b="1" dirty="0" smtClean="0"/>
          </a:p>
          <a:p>
            <a:r>
              <a:rPr lang="ru-RU" dirty="0" smtClean="0"/>
              <a:t>Используется шаблон тестирования </a:t>
            </a:r>
            <a:r>
              <a:rPr lang="en-US" dirty="0" smtClean="0"/>
              <a:t> </a:t>
            </a:r>
            <a:r>
              <a:rPr lang="en-US" u="sng" dirty="0" smtClean="0">
                <a:hlinkClick r:id="rId2" tooltip="chip-expo-2021-template-1-param"/>
              </a:rPr>
              <a:t>chip-expo-2021-template-1-param</a:t>
            </a:r>
            <a:endParaRPr lang="ru-RU" u="sng" dirty="0" smtClean="0"/>
          </a:p>
          <a:p>
            <a:r>
              <a:rPr lang="ru-RU" dirty="0" smtClean="0"/>
              <a:t>Руководство по выполнению лабораторной работы</a:t>
            </a:r>
            <a:r>
              <a:rPr lang="ru-RU" b="1" dirty="0" smtClean="0"/>
              <a:t>: </a:t>
            </a:r>
            <a:r>
              <a:rPr lang="en-US" b="1" dirty="0" smtClean="0"/>
              <a:t>doc/lab1_manual.pdf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687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Материалы к лабораторной работе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395304" y="819051"/>
            <a:ext cx="9289032" cy="4635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108000">
              <a:lnSpc>
                <a:spcPct val="14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Сергей Иванец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«Многообразие реализации очередей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». 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Доклад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ChipExpo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2021</a:t>
            </a:r>
          </a:p>
          <a:p>
            <a:pPr marL="108000">
              <a:lnSpc>
                <a:spcPct val="14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://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github.com/DigitalDesignSchool/ce2020labs/blob/master/next_step/Ivanets/Presentation/FIFO.pptx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lnSpc>
                <a:spcPct val="17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Юрий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Панчул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«FIFO для самых маленьких (вместе с вопросами на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интервью)»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://habr.com/ru/post/646685/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7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Дмитрий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Смехов - «Интерфейс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Двойные буфера. Счётчики кредитов. Организация конвейера».  Доклад на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ChipExpo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2021: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7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://github.com/DigitalDesignSchool/ce2020labs/blob/master/next_step/dsmv/presentation/pr_1_crd.pptx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7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Дмитрий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Смехов - «Как работает FIFO»  -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https://habr.com/en/post/321674/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7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Шаблон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тестирования: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https://github.com/DigitalDesignSchool/ce2020labs/tree/master/next_step/dsmv/test_template/chip-expo-2021-template-1-param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215327"/>
            <a:ext cx="4779491" cy="4779491"/>
          </a:xfrm>
          <a:prstGeom prst="rect">
            <a:avLst/>
          </a:prstGeom>
        </p:spPr>
      </p:pic>
      <p:sp>
        <p:nvSpPr>
          <p:cNvPr id="67" name="TextShape 1"/>
          <p:cNvSpPr txBox="1"/>
          <p:nvPr/>
        </p:nvSpPr>
        <p:spPr>
          <a:xfrm>
            <a:off x="5832400" y="225720"/>
            <a:ext cx="37432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Зачем нужно </a:t>
            </a:r>
            <a:r>
              <a:rPr lang="en-U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 ?</a:t>
            </a:r>
            <a:endParaRPr lang="ru-RU" sz="2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7919" y="1535210"/>
            <a:ext cx="4032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Хранение данных</a:t>
            </a:r>
          </a:p>
          <a:p>
            <a:endParaRPr lang="ru-RU" dirty="0"/>
          </a:p>
          <a:p>
            <a:r>
              <a:rPr lang="ru-RU" dirty="0" smtClean="0"/>
              <a:t>Наиболее частая ситуация: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Источнику необходимо передать </a:t>
            </a:r>
            <a:r>
              <a:rPr lang="ru-RU" dirty="0" smtClean="0"/>
              <a:t>данные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Приёмник не готов принять данные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943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FIFO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359792" y="1044000"/>
            <a:ext cx="4103912" cy="39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Память типа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</a:t>
            </a:r>
            <a: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сигналы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Порт записи:  </a:t>
            </a:r>
            <a:r>
              <a:rPr lang="ru-RU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data_i</a:t>
            </a:r>
            <a:r>
              <a:rPr lang="ru-R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data_we</a:t>
            </a:r>
            <a:r>
              <a:rPr lang="ru-R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flag_full</a:t>
            </a:r>
            <a:endParaRPr lang="ru-RU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Порт чтения: </a:t>
            </a:r>
            <a:r>
              <a:rPr lang="ru-RU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data_o</a:t>
            </a:r>
            <a:r>
              <a:rPr lang="ru-R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data_rd</a:t>
            </a:r>
            <a:r>
              <a:rPr lang="ru-R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flag_empty</a:t>
            </a:r>
            <a:endParaRPr lang="ru-RU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048000" y="1368000"/>
            <a:ext cx="2880000" cy="3600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TextShape 4"/>
          <p:cNvSpPr txBox="1"/>
          <p:nvPr/>
        </p:nvSpPr>
        <p:spPr>
          <a:xfrm>
            <a:off x="6170040" y="1960560"/>
            <a:ext cx="12459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data_i[7:0]</a:t>
            </a:r>
          </a:p>
        </p:txBody>
      </p:sp>
      <p:sp>
        <p:nvSpPr>
          <p:cNvPr id="49" name="TextShape 5"/>
          <p:cNvSpPr txBox="1"/>
          <p:nvPr/>
        </p:nvSpPr>
        <p:spPr>
          <a:xfrm>
            <a:off x="7632000" y="1960560"/>
            <a:ext cx="13222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data_o[7:0]</a:t>
            </a:r>
          </a:p>
        </p:txBody>
      </p:sp>
      <p:sp>
        <p:nvSpPr>
          <p:cNvPr id="50" name="TextShape 6"/>
          <p:cNvSpPr txBox="1"/>
          <p:nvPr/>
        </p:nvSpPr>
        <p:spPr>
          <a:xfrm>
            <a:off x="6170040" y="2520000"/>
            <a:ext cx="12463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data_we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7"/>
          <p:cNvSpPr txBox="1"/>
          <p:nvPr/>
        </p:nvSpPr>
        <p:spPr>
          <a:xfrm>
            <a:off x="6192000" y="3024000"/>
            <a:ext cx="1152568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data_rd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8"/>
          <p:cNvSpPr txBox="1"/>
          <p:nvPr/>
        </p:nvSpPr>
        <p:spPr>
          <a:xfrm>
            <a:off x="6242040" y="3544560"/>
            <a:ext cx="459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clk</a:t>
            </a:r>
          </a:p>
        </p:txBody>
      </p:sp>
      <p:sp>
        <p:nvSpPr>
          <p:cNvPr id="53" name="TextShape 9"/>
          <p:cNvSpPr txBox="1"/>
          <p:nvPr/>
        </p:nvSpPr>
        <p:spPr>
          <a:xfrm>
            <a:off x="6242040" y="410400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</a:t>
            </a:r>
          </a:p>
        </p:txBody>
      </p:sp>
      <p:sp>
        <p:nvSpPr>
          <p:cNvPr id="54" name="TextShape 10"/>
          <p:cNvSpPr txBox="1"/>
          <p:nvPr/>
        </p:nvSpPr>
        <p:spPr>
          <a:xfrm>
            <a:off x="7632000" y="2887995"/>
            <a:ext cx="11095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flag_full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11"/>
          <p:cNvSpPr txBox="1"/>
          <p:nvPr/>
        </p:nvSpPr>
        <p:spPr>
          <a:xfrm>
            <a:off x="6170400" y="1960560"/>
            <a:ext cx="12459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data_i[7:0]</a:t>
            </a:r>
          </a:p>
        </p:txBody>
      </p:sp>
      <p:sp>
        <p:nvSpPr>
          <p:cNvPr id="56" name="TextShape 12"/>
          <p:cNvSpPr txBox="1"/>
          <p:nvPr/>
        </p:nvSpPr>
        <p:spPr>
          <a:xfrm>
            <a:off x="7632000" y="3400560"/>
            <a:ext cx="1296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flag_empty</a:t>
            </a:r>
          </a:p>
        </p:txBody>
      </p:sp>
      <p:sp>
        <p:nvSpPr>
          <p:cNvPr id="57" name="Line 13"/>
          <p:cNvSpPr/>
          <p:nvPr/>
        </p:nvSpPr>
        <p:spPr>
          <a:xfrm flipH="1">
            <a:off x="5040000" y="2160000"/>
            <a:ext cx="100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4"/>
          <p:cNvSpPr/>
          <p:nvPr/>
        </p:nvSpPr>
        <p:spPr>
          <a:xfrm flipH="1">
            <a:off x="8928000" y="2160000"/>
            <a:ext cx="100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15"/>
          <p:cNvSpPr/>
          <p:nvPr/>
        </p:nvSpPr>
        <p:spPr>
          <a:xfrm flipH="1">
            <a:off x="5040000" y="2736000"/>
            <a:ext cx="100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16"/>
          <p:cNvSpPr/>
          <p:nvPr/>
        </p:nvSpPr>
        <p:spPr>
          <a:xfrm flipH="1">
            <a:off x="5040000" y="3240000"/>
            <a:ext cx="100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17"/>
          <p:cNvSpPr/>
          <p:nvPr/>
        </p:nvSpPr>
        <p:spPr>
          <a:xfrm flipH="1">
            <a:off x="5040000" y="3744000"/>
            <a:ext cx="100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18"/>
          <p:cNvSpPr/>
          <p:nvPr/>
        </p:nvSpPr>
        <p:spPr>
          <a:xfrm flipH="1">
            <a:off x="5040000" y="4320000"/>
            <a:ext cx="100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19"/>
          <p:cNvSpPr/>
          <p:nvPr/>
        </p:nvSpPr>
        <p:spPr>
          <a:xfrm flipH="1">
            <a:off x="8928000" y="3096000"/>
            <a:ext cx="100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20"/>
          <p:cNvSpPr/>
          <p:nvPr/>
        </p:nvSpPr>
        <p:spPr>
          <a:xfrm flipH="1">
            <a:off x="8928000" y="3600000"/>
            <a:ext cx="100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9792" y="436860"/>
            <a:ext cx="4536504" cy="4702671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Shape 1"/>
          <p:cNvSpPr txBox="1"/>
          <p:nvPr/>
        </p:nvSpPr>
        <p:spPr>
          <a:xfrm>
            <a:off x="3960192" y="225720"/>
            <a:ext cx="5615448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Варианты реализации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47824" y="648000"/>
            <a:ext cx="2376264" cy="1224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 </a:t>
            </a:r>
            <a:r>
              <a:rPr lang="ru-RU" dirty="0" err="1" smtClean="0">
                <a:solidFill>
                  <a:schemeClr val="tx1"/>
                </a:solidFill>
              </a:rPr>
              <a:t>двухпортовой</a:t>
            </a:r>
            <a:r>
              <a:rPr lang="ru-RU" dirty="0" smtClean="0">
                <a:solidFill>
                  <a:schemeClr val="tx1"/>
                </a:solidFill>
              </a:rPr>
              <a:t> памяти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727944" y="2065350"/>
            <a:ext cx="2376264" cy="1224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 распределённой памяти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304008" y="3555355"/>
            <a:ext cx="2376264" cy="1224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 сдвиговых </a:t>
            </a:r>
            <a:r>
              <a:rPr lang="ru-RU" dirty="0" err="1" smtClean="0">
                <a:solidFill>
                  <a:schemeClr val="tx1"/>
                </a:solidFill>
              </a:rPr>
              <a:t>регситрах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112320" y="912292"/>
            <a:ext cx="2376264" cy="1224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 внешней памяти </a:t>
            </a:r>
            <a:r>
              <a:rPr lang="en-US" dirty="0" smtClean="0">
                <a:solidFill>
                  <a:schemeClr val="tx1"/>
                </a:solidFill>
              </a:rPr>
              <a:t>DDR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212000" y="2331219"/>
            <a:ext cx="2376264" cy="1224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 </a:t>
            </a:r>
            <a:r>
              <a:rPr lang="ru-RU" dirty="0" err="1" smtClean="0">
                <a:solidFill>
                  <a:schemeClr val="tx1"/>
                </a:solidFill>
              </a:rPr>
              <a:t>однопортовой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памяти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472360" y="3951399"/>
            <a:ext cx="2376264" cy="1224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Без памяти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824" y="4563467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FPGA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06496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31800" y="225720"/>
            <a:ext cx="91438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Компонент 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FIFO_SIMPLE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28144" y="1035075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28144" y="1540359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28144" y="2044415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528144" y="2554077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28144" y="3058133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9872" y="1899785"/>
            <a:ext cx="1368152" cy="862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CNT_WR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3"/>
          </p:cNvCxnSpPr>
          <p:nvPr/>
        </p:nvCxnSpPr>
        <p:spPr>
          <a:xfrm>
            <a:off x="2448024" y="2331219"/>
            <a:ext cx="64807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Левая фигурная скобка 8"/>
          <p:cNvSpPr/>
          <p:nvPr/>
        </p:nvSpPr>
        <p:spPr>
          <a:xfrm>
            <a:off x="3168104" y="1179091"/>
            <a:ext cx="216024" cy="2304256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5544368" y="1179091"/>
            <a:ext cx="360040" cy="2232248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552480" y="1863781"/>
            <a:ext cx="1368152" cy="862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CNT_RD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6048424" y="2295215"/>
            <a:ext cx="36004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538115" y="4059411"/>
            <a:ext cx="1872208" cy="862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WORD_CNT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959" y="1193081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Указатель записи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408464" y="1163958"/>
            <a:ext cx="20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Указатель чтения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975297" y="5067523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слов в </a:t>
            </a:r>
            <a:r>
              <a:rPr lang="en-US" dirty="0" smtClean="0"/>
              <a:t>FIFO</a:t>
            </a:r>
            <a:endParaRPr lang="ru-RU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5410323" y="4347443"/>
            <a:ext cx="121416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696496" y="3604133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   1 – FIFO </a:t>
            </a:r>
            <a:r>
              <a:rPr lang="ru-RU" dirty="0" smtClean="0"/>
              <a:t>пустое</a:t>
            </a:r>
          </a:p>
          <a:p>
            <a:endParaRPr lang="ru-RU" dirty="0" smtClean="0"/>
          </a:p>
          <a:p>
            <a:r>
              <a:rPr lang="en-US" dirty="0" smtClean="0"/>
              <a:t>full          1 – FIFO </a:t>
            </a:r>
            <a:r>
              <a:rPr lang="ru-RU" dirty="0" smtClean="0"/>
              <a:t>полное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96496" y="460585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prog_full</a:t>
            </a:r>
            <a:r>
              <a:rPr lang="en-US" dirty="0" smtClean="0"/>
              <a:t>   1 – FIFO </a:t>
            </a:r>
            <a:r>
              <a:rPr lang="ru-RU" dirty="0" smtClean="0"/>
              <a:t>почти полное</a:t>
            </a:r>
          </a:p>
          <a:p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36528" y="3507154"/>
            <a:ext cx="304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Параметры:</a:t>
            </a:r>
          </a:p>
          <a:p>
            <a:r>
              <a:rPr lang="en-US" dirty="0" smtClean="0"/>
              <a:t>WITH     – </a:t>
            </a:r>
            <a:r>
              <a:rPr lang="ru-RU" dirty="0" smtClean="0"/>
              <a:t>ширина</a:t>
            </a:r>
          </a:p>
          <a:p>
            <a:r>
              <a:rPr lang="en-US" dirty="0" smtClean="0"/>
              <a:t>DEPTH  – </a:t>
            </a:r>
            <a:r>
              <a:rPr lang="ru-RU" dirty="0" smtClean="0"/>
              <a:t>глубина</a:t>
            </a:r>
          </a:p>
          <a:p>
            <a:r>
              <a:rPr lang="en-US" dirty="0" smtClean="0"/>
              <a:t>PROG_FULL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уровень срабатывания флага </a:t>
            </a:r>
            <a:r>
              <a:rPr lang="en-US" dirty="0" err="1" smtClean="0"/>
              <a:t>prog_full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46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Запись в FIFO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864000" y="3600000"/>
            <a:ext cx="8999640" cy="151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Цикл записи в FIFO.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Размер FIFO составляет 4 слова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D4, D5 — не записаны в память</a:t>
            </a:r>
          </a:p>
        </p:txBody>
      </p:sp>
      <p:pic>
        <p:nvPicPr>
          <p:cNvPr id="69" name="Рисунок 68"/>
          <p:cNvPicPr/>
          <p:nvPr/>
        </p:nvPicPr>
        <p:blipFill>
          <a:blip r:embed="rId2"/>
          <a:stretch/>
        </p:blipFill>
        <p:spPr>
          <a:xfrm>
            <a:off x="1656360" y="1021680"/>
            <a:ext cx="7631640" cy="214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Чтение из FIFO. Два типа FIFO.</a:t>
            </a:r>
          </a:p>
        </p:txBody>
      </p:sp>
      <p:sp>
        <p:nvSpPr>
          <p:cNvPr id="71" name="TextShape 2"/>
          <p:cNvSpPr txBox="1"/>
          <p:nvPr/>
        </p:nvSpPr>
        <p:spPr>
          <a:xfrm>
            <a:off x="6408000" y="792000"/>
            <a:ext cx="3096000" cy="136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Word Fall Through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Первое записанное слово сразу появляется на выходной шине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40480" y="805680"/>
            <a:ext cx="6095520" cy="171432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3"/>
          <a:stretch/>
        </p:blipFill>
        <p:spPr>
          <a:xfrm>
            <a:off x="252000" y="3024000"/>
            <a:ext cx="6095520" cy="1714320"/>
          </a:xfrm>
          <a:prstGeom prst="rect">
            <a:avLst/>
          </a:prstGeom>
          <a:ln>
            <a:noFill/>
          </a:ln>
        </p:spPr>
      </p:pic>
      <p:sp>
        <p:nvSpPr>
          <p:cNvPr id="74" name="TextShape 3"/>
          <p:cNvSpPr txBox="1"/>
          <p:nvPr/>
        </p:nvSpPr>
        <p:spPr>
          <a:xfrm>
            <a:off x="6408000" y="3024000"/>
            <a:ext cx="3096000" cy="18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Слово на выходе появляется только после сигнала чтения 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(возможно через несколько тактов)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688</Words>
  <Application>Microsoft Office PowerPoint</Application>
  <PresentationFormat>Произвольный</PresentationFormat>
  <Paragraphs>283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user52</cp:lastModifiedBy>
  <cp:revision>32</cp:revision>
  <dcterms:created xsi:type="dcterms:W3CDTF">2021-12-22T13:39:01Z</dcterms:created>
  <dcterms:modified xsi:type="dcterms:W3CDTF">2022-01-22T12:18:10Z</dcterms:modified>
  <dc:language>ru-RU</dc:language>
</cp:coreProperties>
</file>