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5" r:id="rId6"/>
    <p:sldId id="260" r:id="rId7"/>
    <p:sldId id="265" r:id="rId8"/>
    <p:sldId id="264" r:id="rId9"/>
    <p:sldId id="263" r:id="rId10"/>
    <p:sldId id="261" r:id="rId11"/>
    <p:sldId id="262"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80447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0DB806-D446-4231-A4A7-5DA70244E06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347575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347193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977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58265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42760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941971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992092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155009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353319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DB806-D446-4231-A4A7-5DA70244E06F}"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175055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DB806-D446-4231-A4A7-5DA70244E06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82788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DB806-D446-4231-A4A7-5DA70244E06F}"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41211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DB806-D446-4231-A4A7-5DA70244E06F}" type="datetimeFigureOut">
              <a:rPr lang="en-US" smtClean="0"/>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90161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DB806-D446-4231-A4A7-5DA70244E06F}" type="datetimeFigureOut">
              <a:rPr lang="en-US" smtClean="0"/>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424637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0DB806-D446-4231-A4A7-5DA70244E06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21131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0DB806-D446-4231-A4A7-5DA70244E06F}"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3F657-D682-4251-B22F-FF4AC3FD6833}" type="slidenum">
              <a:rPr lang="en-US" smtClean="0"/>
              <a:t>‹#›</a:t>
            </a:fld>
            <a:endParaRPr lang="en-US"/>
          </a:p>
        </p:txBody>
      </p:sp>
    </p:spTree>
    <p:extLst>
      <p:ext uri="{BB962C8B-B14F-4D97-AF65-F5344CB8AC3E}">
        <p14:creationId xmlns:p14="http://schemas.microsoft.com/office/powerpoint/2010/main" val="203876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0DB806-D446-4231-A4A7-5DA70244E06F}" type="datetimeFigureOut">
              <a:rPr lang="en-US" smtClean="0"/>
              <a:t>11/23/2018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F3F657-D682-4251-B22F-FF4AC3FD6833}" type="slidenum">
              <a:rPr lang="en-US" smtClean="0"/>
              <a:t>‹#›</a:t>
            </a:fld>
            <a:endParaRPr lang="en-US"/>
          </a:p>
        </p:txBody>
      </p:sp>
    </p:spTree>
    <p:extLst>
      <p:ext uri="{BB962C8B-B14F-4D97-AF65-F5344CB8AC3E}">
        <p14:creationId xmlns:p14="http://schemas.microsoft.com/office/powerpoint/2010/main" val="1035885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3"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F97EA4B3-5356-454E-8493-FC484263AFEA}"/>
              </a:ext>
            </a:extLst>
          </p:cNvPr>
          <p:cNvSpPr>
            <a:spLocks noGrp="1"/>
          </p:cNvSpPr>
          <p:nvPr>
            <p:ph type="ctrTitle"/>
          </p:nvPr>
        </p:nvSpPr>
        <p:spPr>
          <a:xfrm>
            <a:off x="1018190" y="924232"/>
            <a:ext cx="8174971" cy="3285866"/>
          </a:xfrm>
        </p:spPr>
        <p:txBody>
          <a:bodyPr>
            <a:noAutofit/>
          </a:bodyPr>
          <a:lstStyle/>
          <a:p>
            <a:pPr algn="l"/>
            <a:r>
              <a:rPr lang="en-US" sz="5400" dirty="0"/>
              <a:t>Analysis of Deep Progressive Reinforcement Learning for Skeleton-based Action Recognition</a:t>
            </a:r>
          </a:p>
        </p:txBody>
      </p:sp>
      <p:sp>
        <p:nvSpPr>
          <p:cNvPr id="3" name="Subtitle 2">
            <a:extLst>
              <a:ext uri="{FF2B5EF4-FFF2-40B4-BE49-F238E27FC236}">
                <a16:creationId xmlns:a16="http://schemas.microsoft.com/office/drawing/2014/main" id="{895432A8-DD87-4F77-88DE-06F058313779}"/>
              </a:ext>
            </a:extLst>
          </p:cNvPr>
          <p:cNvSpPr>
            <a:spLocks noGrp="1"/>
          </p:cNvSpPr>
          <p:nvPr>
            <p:ph type="subTitle" idx="1"/>
          </p:nvPr>
        </p:nvSpPr>
        <p:spPr>
          <a:xfrm>
            <a:off x="1018190" y="4210098"/>
            <a:ext cx="7178070" cy="863348"/>
          </a:xfrm>
        </p:spPr>
        <p:txBody>
          <a:bodyPr>
            <a:normAutofit/>
          </a:bodyPr>
          <a:lstStyle/>
          <a:p>
            <a:pPr algn="l"/>
            <a:r>
              <a:rPr lang="en-US" dirty="0"/>
              <a:t>By Phong Nguyenho</a:t>
            </a:r>
          </a:p>
        </p:txBody>
      </p:sp>
    </p:spTree>
    <p:extLst>
      <p:ext uri="{BB962C8B-B14F-4D97-AF65-F5344CB8AC3E}">
        <p14:creationId xmlns:p14="http://schemas.microsoft.com/office/powerpoint/2010/main" val="10018672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Array of size m where m is number of frames</a:t>
            </a:r>
          </a:p>
          <a:p>
            <a:r>
              <a:rPr lang="en-US" sz="1800" dirty="0"/>
              <a:t>This equation defines the upper bound for the frame adjustment</a:t>
            </a:r>
          </a:p>
          <a:p>
            <a:r>
              <a:rPr lang="en-US" sz="1800" dirty="0"/>
              <a:t>M is a tensor and it implicitly provides the </a:t>
            </a:r>
            <a:r>
              <a:rPr lang="en-US" sz="1800" dirty="0" err="1"/>
              <a:t>FDNet</a:t>
            </a:r>
            <a:r>
              <a:rPr lang="en-US" sz="1800" dirty="0"/>
              <a:t> with knowledge about which frames of the video are selected.</a:t>
            </a:r>
          </a:p>
          <a:p>
            <a:r>
              <a:rPr lang="en-US" sz="1800" dirty="0"/>
              <a:t>The upper bound of the frame adjustment is set to be the middle between one frame and the frame next to it in the selected frame set</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4" name="Picture 3">
            <a:extLst>
              <a:ext uri="{FF2B5EF4-FFF2-40B4-BE49-F238E27FC236}">
                <a16:creationId xmlns:a16="http://schemas.microsoft.com/office/drawing/2014/main" id="{1054A5B9-D2A1-471C-80DA-FF6E2B907DF1}"/>
              </a:ext>
            </a:extLst>
          </p:cNvPr>
          <p:cNvPicPr>
            <a:picLocks noChangeAspect="1"/>
          </p:cNvPicPr>
          <p:nvPr/>
        </p:nvPicPr>
        <p:blipFill>
          <a:blip r:embed="rId2"/>
          <a:stretch>
            <a:fillRect/>
          </a:stretch>
        </p:blipFill>
        <p:spPr>
          <a:xfrm>
            <a:off x="1363391" y="1034256"/>
            <a:ext cx="6553200" cy="1047750"/>
          </a:xfrm>
          <a:prstGeom prst="rect">
            <a:avLst/>
          </a:prstGeom>
        </p:spPr>
      </p:pic>
    </p:spTree>
    <p:extLst>
      <p:ext uri="{BB962C8B-B14F-4D97-AF65-F5344CB8AC3E}">
        <p14:creationId xmlns:p14="http://schemas.microsoft.com/office/powerpoint/2010/main" val="15081038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Array of size m where m is number of frames</a:t>
            </a:r>
          </a:p>
          <a:p>
            <a:r>
              <a:rPr lang="en-US" sz="1800" dirty="0"/>
              <a:t>This equation defines the lower bound for the frame adjustment</a:t>
            </a:r>
          </a:p>
          <a:p>
            <a:r>
              <a:rPr lang="en-US" sz="1800" dirty="0"/>
              <a:t>M is a tensor and it implicitly provides the </a:t>
            </a:r>
            <a:r>
              <a:rPr lang="en-US" sz="1800" dirty="0" err="1"/>
              <a:t>FDNet</a:t>
            </a:r>
            <a:r>
              <a:rPr lang="en-US" sz="1800" dirty="0"/>
              <a:t> with knowledge about which frames of the video are selected.</a:t>
            </a:r>
          </a:p>
          <a:p>
            <a:r>
              <a:rPr lang="en-US" sz="1800" dirty="0"/>
              <a:t>The upper bound of the frame adjustment is set to be the middle between one frame and the frame next to it in the selected frame set</a:t>
            </a:r>
          </a:p>
          <a:p>
            <a:pPr marL="0" indent="0">
              <a:buNone/>
            </a:pPr>
            <a:endParaRPr lang="en-US" sz="1800" dirty="0"/>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4" name="Picture 3">
            <a:extLst>
              <a:ext uri="{FF2B5EF4-FFF2-40B4-BE49-F238E27FC236}">
                <a16:creationId xmlns:a16="http://schemas.microsoft.com/office/drawing/2014/main" id="{52F67B25-B812-44F2-BDF9-6EDBC267F69E}"/>
              </a:ext>
            </a:extLst>
          </p:cNvPr>
          <p:cNvPicPr>
            <a:picLocks noChangeAspect="1"/>
          </p:cNvPicPr>
          <p:nvPr/>
        </p:nvPicPr>
        <p:blipFill>
          <a:blip r:embed="rId2"/>
          <a:stretch>
            <a:fillRect/>
          </a:stretch>
        </p:blipFill>
        <p:spPr>
          <a:xfrm>
            <a:off x="1496741" y="1047749"/>
            <a:ext cx="6286500" cy="1028700"/>
          </a:xfrm>
          <a:prstGeom prst="rect">
            <a:avLst/>
          </a:prstGeom>
        </p:spPr>
      </p:pic>
    </p:spTree>
    <p:extLst>
      <p:ext uri="{BB962C8B-B14F-4D97-AF65-F5344CB8AC3E}">
        <p14:creationId xmlns:p14="http://schemas.microsoft.com/office/powerpoint/2010/main" val="16056683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This is an equation of the frame adjustment</a:t>
            </a:r>
          </a:p>
          <a:p>
            <a:r>
              <a:rPr lang="en-US" sz="1800" dirty="0"/>
              <a:t>M is a tensor and it implicitly provides the </a:t>
            </a:r>
            <a:r>
              <a:rPr lang="en-US" sz="1800" dirty="0" err="1"/>
              <a:t>FDNet</a:t>
            </a:r>
            <a:r>
              <a:rPr lang="en-US" sz="1800" dirty="0"/>
              <a:t> with knowledge about which frames of the video are selected.</a:t>
            </a:r>
          </a:p>
          <a:p>
            <a:r>
              <a:rPr lang="en-US" sz="1800" dirty="0"/>
              <a:t>M’ is the adjustment</a:t>
            </a:r>
          </a:p>
          <a:p>
            <a:r>
              <a:rPr lang="en-US" sz="1800" dirty="0"/>
              <a:t>δ is the frame shift</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4" name="Picture 3">
            <a:extLst>
              <a:ext uri="{FF2B5EF4-FFF2-40B4-BE49-F238E27FC236}">
                <a16:creationId xmlns:a16="http://schemas.microsoft.com/office/drawing/2014/main" id="{DE4146F8-C651-415B-ABBC-2FCC8831E072}"/>
              </a:ext>
            </a:extLst>
          </p:cNvPr>
          <p:cNvPicPr>
            <a:picLocks noChangeAspect="1"/>
          </p:cNvPicPr>
          <p:nvPr/>
        </p:nvPicPr>
        <p:blipFill>
          <a:blip r:embed="rId2"/>
          <a:stretch>
            <a:fillRect/>
          </a:stretch>
        </p:blipFill>
        <p:spPr>
          <a:xfrm>
            <a:off x="2296841" y="1304924"/>
            <a:ext cx="4686300" cy="514350"/>
          </a:xfrm>
          <a:prstGeom prst="rect">
            <a:avLst/>
          </a:prstGeom>
        </p:spPr>
      </p:pic>
    </p:spTree>
    <p:extLst>
      <p:ext uri="{BB962C8B-B14F-4D97-AF65-F5344CB8AC3E}">
        <p14:creationId xmlns:p14="http://schemas.microsoft.com/office/powerpoint/2010/main" val="353252104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fontScale="92500" lnSpcReduction="20000"/>
          </a:bodyPr>
          <a:lstStyle/>
          <a:p>
            <a:r>
              <a:rPr lang="en-US" sz="1800" dirty="0">
                <a:latin typeface="Times New Roman" panose="02020603050405020304" pitchFamily="18" charset="0"/>
                <a:cs typeface="Times New Roman" panose="02020603050405020304" pitchFamily="18" charset="0"/>
              </a:rPr>
              <a:t>The shift amount is determined by the type of action which is determined by the sampled states</a:t>
            </a:r>
          </a:p>
          <a:p>
            <a:r>
              <a:rPr lang="en-US" sz="1800" dirty="0">
                <a:latin typeface="Times New Roman" panose="02020603050405020304" pitchFamily="18" charset="0"/>
                <a:cs typeface="Times New Roman" panose="02020603050405020304" pitchFamily="18" charset="0"/>
              </a:rPr>
              <a:t>If it is action 0 then there is a shift left, if it is action 1 then the there is no shift, and if it is action 2 then there is a shift right.</a:t>
            </a:r>
          </a:p>
          <a:p>
            <a:r>
              <a:rPr lang="en-US" sz="1800" dirty="0">
                <a:latin typeface="Times New Roman" panose="02020603050405020304" pitchFamily="18" charset="0"/>
                <a:cs typeface="Times New Roman" panose="02020603050405020304" pitchFamily="18" charset="0"/>
              </a:rPr>
              <a:t>For action 0 it returns a negative number that is either 1 or the tensor minus the lower bound whichever is smaller.</a:t>
            </a:r>
          </a:p>
          <a:p>
            <a:r>
              <a:rPr lang="en-US" sz="1800" dirty="0">
                <a:latin typeface="Times New Roman" panose="02020603050405020304" pitchFamily="18" charset="0"/>
                <a:cs typeface="Times New Roman" panose="02020603050405020304" pitchFamily="18" charset="0"/>
              </a:rPr>
              <a:t>For action 1 it returns a 0 because the state is staying the same.</a:t>
            </a:r>
          </a:p>
          <a:p>
            <a:r>
              <a:rPr lang="en-US" sz="1800" dirty="0">
                <a:latin typeface="Times New Roman" panose="02020603050405020304" pitchFamily="18" charset="0"/>
                <a:cs typeface="Times New Roman" panose="02020603050405020304" pitchFamily="18" charset="0"/>
              </a:rPr>
              <a:t>For action 2 it returns a positive number that is either 1 or the upper bound minus tensor minus the lower bound whichever is smaller.</a:t>
            </a:r>
          </a:p>
          <a:p>
            <a:endParaRPr lang="en-US" sz="18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4" name="Picture 3">
            <a:extLst>
              <a:ext uri="{FF2B5EF4-FFF2-40B4-BE49-F238E27FC236}">
                <a16:creationId xmlns:a16="http://schemas.microsoft.com/office/drawing/2014/main" id="{44A20C02-5E95-4B09-9ABC-4B31866A97E4}"/>
              </a:ext>
            </a:extLst>
          </p:cNvPr>
          <p:cNvPicPr>
            <a:picLocks noChangeAspect="1"/>
          </p:cNvPicPr>
          <p:nvPr/>
        </p:nvPicPr>
        <p:blipFill>
          <a:blip r:embed="rId2"/>
          <a:stretch>
            <a:fillRect/>
          </a:stretch>
        </p:blipFill>
        <p:spPr>
          <a:xfrm>
            <a:off x="1339578" y="895349"/>
            <a:ext cx="6600825" cy="1333500"/>
          </a:xfrm>
          <a:prstGeom prst="rect">
            <a:avLst/>
          </a:prstGeom>
        </p:spPr>
      </p:pic>
    </p:spTree>
    <p:extLst>
      <p:ext uri="{BB962C8B-B14F-4D97-AF65-F5344CB8AC3E}">
        <p14:creationId xmlns:p14="http://schemas.microsoft.com/office/powerpoint/2010/main" val="40344059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r0 takes value in {−1, 1}, reflecting the predicted possibility improvement of the ground-truth action</a:t>
            </a:r>
          </a:p>
          <a:p>
            <a:r>
              <a:rPr lang="en-US" sz="1800" dirty="0" err="1"/>
              <a:t>Pn,c</a:t>
            </a:r>
            <a:r>
              <a:rPr lang="en-US" sz="1800" dirty="0"/>
              <a:t> represents the probability of predicting the video as class c at the nth iteration</a:t>
            </a:r>
          </a:p>
          <a:p>
            <a:r>
              <a:rPr lang="en-US" sz="1800" dirty="0"/>
              <a:t>c is the ground truth label of the video</a:t>
            </a:r>
          </a:p>
          <a:p>
            <a:r>
              <a:rPr lang="en-US" sz="1800" dirty="0" err="1"/>
              <a:t>sgn</a:t>
            </a:r>
            <a:r>
              <a:rPr lang="en-US" sz="1800" dirty="0"/>
              <a:t> is a sign/signum function</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4" name="Picture 3">
            <a:extLst>
              <a:ext uri="{FF2B5EF4-FFF2-40B4-BE49-F238E27FC236}">
                <a16:creationId xmlns:a16="http://schemas.microsoft.com/office/drawing/2014/main" id="{832D2F60-0D70-4328-8ECF-8699D916EAAF}"/>
              </a:ext>
            </a:extLst>
          </p:cNvPr>
          <p:cNvPicPr>
            <a:picLocks noChangeAspect="1"/>
          </p:cNvPicPr>
          <p:nvPr/>
        </p:nvPicPr>
        <p:blipFill>
          <a:blip r:embed="rId2"/>
          <a:stretch>
            <a:fillRect/>
          </a:stretch>
        </p:blipFill>
        <p:spPr>
          <a:xfrm>
            <a:off x="1972991" y="1162844"/>
            <a:ext cx="5334000" cy="457200"/>
          </a:xfrm>
          <a:prstGeom prst="rect">
            <a:avLst/>
          </a:prstGeom>
        </p:spPr>
      </p:pic>
    </p:spTree>
    <p:extLst>
      <p:ext uri="{BB962C8B-B14F-4D97-AF65-F5344CB8AC3E}">
        <p14:creationId xmlns:p14="http://schemas.microsoft.com/office/powerpoint/2010/main" val="27094309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A strong stimulation of r = Ω is enforced when the predicted action turns from incorrect to correct after one iteration</a:t>
            </a:r>
          </a:p>
          <a:p>
            <a:r>
              <a:rPr lang="en-US" sz="1800" dirty="0"/>
              <a:t>A strong punishment of r = -Ω is enforced when the predicted action turns from correct to incorrect after one iteration</a:t>
            </a:r>
          </a:p>
          <a:p>
            <a:r>
              <a:rPr lang="en-US" sz="1800" dirty="0"/>
              <a:t>Return r0 if it is the predicted action doesn’t turn after one iteration.</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 name="Picture 1">
            <a:extLst>
              <a:ext uri="{FF2B5EF4-FFF2-40B4-BE49-F238E27FC236}">
                <a16:creationId xmlns:a16="http://schemas.microsoft.com/office/drawing/2014/main" id="{A8909D13-9CB6-4021-B641-E4F1356DCCA9}"/>
              </a:ext>
            </a:extLst>
          </p:cNvPr>
          <p:cNvPicPr>
            <a:picLocks noChangeAspect="1"/>
          </p:cNvPicPr>
          <p:nvPr/>
        </p:nvPicPr>
        <p:blipFill>
          <a:blip r:embed="rId2"/>
          <a:stretch>
            <a:fillRect/>
          </a:stretch>
        </p:blipFill>
        <p:spPr>
          <a:xfrm>
            <a:off x="1887266" y="691356"/>
            <a:ext cx="5505450" cy="1400175"/>
          </a:xfrm>
          <a:prstGeom prst="rect">
            <a:avLst/>
          </a:prstGeom>
        </p:spPr>
      </p:pic>
    </p:spTree>
    <p:extLst>
      <p:ext uri="{BB962C8B-B14F-4D97-AF65-F5344CB8AC3E}">
        <p14:creationId xmlns:p14="http://schemas.microsoft.com/office/powerpoint/2010/main" val="13213723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This equation is to compute the cross entropy loss which is needed in order to maximize the discounted reward R</a:t>
            </a:r>
          </a:p>
          <a:p>
            <a:r>
              <a:rPr lang="en-US" sz="1800" dirty="0"/>
              <a:t>m is the selected frames</a:t>
            </a:r>
          </a:p>
          <a:p>
            <a:r>
              <a:rPr lang="en-US" sz="1800" dirty="0"/>
              <a:t>S is the state</a:t>
            </a:r>
          </a:p>
          <a:p>
            <a:r>
              <a:rPr lang="en-US" sz="1800" dirty="0"/>
              <a:t>A is the action 0, 1, 2</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 name="Picture 1">
            <a:extLst>
              <a:ext uri="{FF2B5EF4-FFF2-40B4-BE49-F238E27FC236}">
                <a16:creationId xmlns:a16="http://schemas.microsoft.com/office/drawing/2014/main" id="{86E7E4BC-6A8C-45E0-8679-F259600C004A}"/>
              </a:ext>
            </a:extLst>
          </p:cNvPr>
          <p:cNvPicPr>
            <a:picLocks noChangeAspect="1"/>
          </p:cNvPicPr>
          <p:nvPr/>
        </p:nvPicPr>
        <p:blipFill>
          <a:blip r:embed="rId2"/>
          <a:stretch>
            <a:fillRect/>
          </a:stretch>
        </p:blipFill>
        <p:spPr>
          <a:xfrm>
            <a:off x="1763441" y="833437"/>
            <a:ext cx="5753100" cy="1000125"/>
          </a:xfrm>
          <a:prstGeom prst="rect">
            <a:avLst/>
          </a:prstGeom>
        </p:spPr>
      </p:pic>
    </p:spTree>
    <p:extLst>
      <p:ext uri="{BB962C8B-B14F-4D97-AF65-F5344CB8AC3E}">
        <p14:creationId xmlns:p14="http://schemas.microsoft.com/office/powerpoint/2010/main" val="40315526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l-GR" sz="1800" dirty="0"/>
              <a:t>θ </a:t>
            </a:r>
            <a:r>
              <a:rPr lang="en-US" sz="1800" dirty="0"/>
              <a:t>is updated in this equation</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 name="Picture 1">
            <a:extLst>
              <a:ext uri="{FF2B5EF4-FFF2-40B4-BE49-F238E27FC236}">
                <a16:creationId xmlns:a16="http://schemas.microsoft.com/office/drawing/2014/main" id="{8ECA859C-59F0-490A-888A-A5A925FA4E7D}"/>
              </a:ext>
            </a:extLst>
          </p:cNvPr>
          <p:cNvPicPr>
            <a:picLocks noChangeAspect="1"/>
          </p:cNvPicPr>
          <p:nvPr/>
        </p:nvPicPr>
        <p:blipFill>
          <a:blip r:embed="rId2"/>
          <a:stretch>
            <a:fillRect/>
          </a:stretch>
        </p:blipFill>
        <p:spPr>
          <a:xfrm>
            <a:off x="2096816" y="1076325"/>
            <a:ext cx="5086350" cy="514350"/>
          </a:xfrm>
          <a:prstGeom prst="rect">
            <a:avLst/>
          </a:prstGeom>
        </p:spPr>
      </p:pic>
    </p:spTree>
    <p:extLst>
      <p:ext uri="{BB962C8B-B14F-4D97-AF65-F5344CB8AC3E}">
        <p14:creationId xmlns:p14="http://schemas.microsoft.com/office/powerpoint/2010/main" val="108079823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80616" y="321906"/>
            <a:ext cx="6015384" cy="6214188"/>
          </a:xfrm>
        </p:spPr>
        <p:txBody>
          <a:bodyPr anchor="t">
            <a:normAutofit fontScale="92500" lnSpcReduction="10000"/>
          </a:bodyPr>
          <a:lstStyle/>
          <a:p>
            <a:r>
              <a:rPr lang="en-US" sz="1800" dirty="0"/>
              <a:t>Input the videos, action label, and pre trained GCNN which is calculated from equations 1 – 4. The GCNN provides the rewards for the </a:t>
            </a:r>
            <a:r>
              <a:rPr lang="en-US" sz="1800" dirty="0" err="1"/>
              <a:t>FDNet</a:t>
            </a:r>
            <a:r>
              <a:rPr lang="en-US" sz="1800" dirty="0"/>
              <a:t> and </a:t>
            </a:r>
            <a:r>
              <a:rPr lang="en-US" sz="1800" dirty="0" err="1"/>
              <a:t>FDNet</a:t>
            </a:r>
            <a:r>
              <a:rPr lang="en-US" sz="1800" dirty="0"/>
              <a:t> selects key frames for refining GCNN. The better GCNN is, the more accurate rewards will be provided. The higher quality the selected frames have, the better GCNN can be refined.</a:t>
            </a:r>
          </a:p>
          <a:p>
            <a:r>
              <a:rPr lang="en-US" sz="1800" dirty="0"/>
              <a:t>At the test time, each video goes through the </a:t>
            </a:r>
            <a:r>
              <a:rPr lang="en-US" sz="1800" dirty="0" err="1"/>
              <a:t>FDNet</a:t>
            </a:r>
            <a:r>
              <a:rPr lang="en-US" sz="1800" dirty="0"/>
              <a:t> to produce its corresponding sequence with the informative frames, which will be finally sent into the GCNN to provide the action label.</a:t>
            </a:r>
          </a:p>
          <a:p>
            <a:r>
              <a:rPr lang="en-US" sz="1800" dirty="0"/>
              <a:t>For each period, go through the videos and select frames to initialize the first state, then for go through a loop t for 7 times because it’s stated in the paper. T is the number of adjustments. As the loop goes through 7 times, use the state to generate the probability of it being an action. Then choose the action with respect to the probability calculated. Update the selected frames to by the frames adjustment equation (7). Also update the state. Compute the rewards using the GCNN.</a:t>
            </a:r>
          </a:p>
          <a:p>
            <a:r>
              <a:rPr lang="en-US" sz="1800" dirty="0"/>
              <a:t>After the t loop is done then compute the cross entropy loss to maximize the discounted reward. Then compute the normalized total reward and update the weights of </a:t>
            </a:r>
            <a:r>
              <a:rPr lang="en-US" sz="1800" dirty="0" err="1"/>
              <a:t>FDNet</a:t>
            </a:r>
            <a:r>
              <a:rPr lang="en-US" sz="1800" dirty="0"/>
              <a:t>. Then repeat for every video.</a:t>
            </a:r>
          </a:p>
          <a:p>
            <a:r>
              <a:rPr lang="en-US" sz="1800" dirty="0"/>
              <a:t>Repeat the loops for every epoch.</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 name="Picture 1">
            <a:extLst>
              <a:ext uri="{FF2B5EF4-FFF2-40B4-BE49-F238E27FC236}">
                <a16:creationId xmlns:a16="http://schemas.microsoft.com/office/drawing/2014/main" id="{E99DD50F-6BE8-4DE4-A41F-DB68785EF521}"/>
              </a:ext>
            </a:extLst>
          </p:cNvPr>
          <p:cNvPicPr>
            <a:picLocks noChangeAspect="1"/>
          </p:cNvPicPr>
          <p:nvPr/>
        </p:nvPicPr>
        <p:blipFill>
          <a:blip r:embed="rId2"/>
          <a:stretch>
            <a:fillRect/>
          </a:stretch>
        </p:blipFill>
        <p:spPr>
          <a:xfrm>
            <a:off x="6481692" y="321906"/>
            <a:ext cx="5596581" cy="6214188"/>
          </a:xfrm>
          <a:prstGeom prst="rect">
            <a:avLst/>
          </a:prstGeom>
        </p:spPr>
      </p:pic>
    </p:spTree>
    <p:extLst>
      <p:ext uri="{BB962C8B-B14F-4D97-AF65-F5344CB8AC3E}">
        <p14:creationId xmlns:p14="http://schemas.microsoft.com/office/powerpoint/2010/main" val="98740658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48151" y="3247053"/>
            <a:ext cx="12072314" cy="3498979"/>
          </a:xfrm>
        </p:spPr>
        <p:txBody>
          <a:bodyPr anchor="t">
            <a:normAutofit/>
          </a:bodyPr>
          <a:lstStyle/>
          <a:p>
            <a:r>
              <a:rPr lang="en-US" sz="1800" dirty="0"/>
              <a:t>Selects a frame and then initialize the first state.</a:t>
            </a:r>
          </a:p>
          <a:p>
            <a:r>
              <a:rPr lang="en-US" sz="1800" dirty="0"/>
              <a:t>Uses the state to generate the probability of an action</a:t>
            </a:r>
          </a:p>
          <a:p>
            <a:r>
              <a:rPr lang="en-US" sz="1800" dirty="0"/>
              <a:t>Choose the action with respect to its probability</a:t>
            </a:r>
          </a:p>
          <a:p>
            <a:r>
              <a:rPr lang="en-US" sz="1800" dirty="0"/>
              <a:t>Update the frame and state</a:t>
            </a:r>
          </a:p>
          <a:p>
            <a:r>
              <a:rPr lang="en-US" sz="1800" dirty="0"/>
              <a:t>Compute rewards</a:t>
            </a:r>
          </a:p>
          <a:p>
            <a:r>
              <a:rPr lang="en-US" sz="1800" dirty="0"/>
              <a:t>Repeat until adjustments are finished</a:t>
            </a:r>
          </a:p>
          <a:p>
            <a:r>
              <a:rPr lang="en-US" sz="1800" dirty="0"/>
              <a:t>Get output video</a:t>
            </a:r>
          </a:p>
          <a:p>
            <a:endParaRPr lang="en-US" sz="1800" dirty="0"/>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pic>
        <p:nvPicPr>
          <p:cNvPr id="2" name="Picture 1">
            <a:extLst>
              <a:ext uri="{FF2B5EF4-FFF2-40B4-BE49-F238E27FC236}">
                <a16:creationId xmlns:a16="http://schemas.microsoft.com/office/drawing/2014/main" id="{692D8AED-787E-4779-98EB-E681D9FDC444}"/>
              </a:ext>
            </a:extLst>
          </p:cNvPr>
          <p:cNvPicPr>
            <a:picLocks noChangeAspect="1"/>
          </p:cNvPicPr>
          <p:nvPr/>
        </p:nvPicPr>
        <p:blipFill>
          <a:blip r:embed="rId2"/>
          <a:stretch>
            <a:fillRect/>
          </a:stretch>
        </p:blipFill>
        <p:spPr>
          <a:xfrm>
            <a:off x="2592410" y="65258"/>
            <a:ext cx="7008788" cy="3116538"/>
          </a:xfrm>
          <a:prstGeom prst="rect">
            <a:avLst/>
          </a:prstGeom>
        </p:spPr>
      </p:pic>
    </p:spTree>
    <p:extLst>
      <p:ext uri="{BB962C8B-B14F-4D97-AF65-F5344CB8AC3E}">
        <p14:creationId xmlns:p14="http://schemas.microsoft.com/office/powerpoint/2010/main" val="23540109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DDD95-7F01-4494-81C3-4ED89B05E065}"/>
              </a:ext>
            </a:extLst>
          </p:cNvPr>
          <p:cNvSpPr>
            <a:spLocks noGrp="1"/>
          </p:cNvSpPr>
          <p:nvPr>
            <p:ph type="title"/>
          </p:nvPr>
        </p:nvSpPr>
        <p:spPr>
          <a:xfrm>
            <a:off x="1018191" y="685800"/>
            <a:ext cx="7411825" cy="1752599"/>
          </a:xfrm>
        </p:spPr>
        <p:txBody>
          <a:bodyPr>
            <a:normAutofit/>
          </a:bodyPr>
          <a:lstStyle/>
          <a:p>
            <a:pPr algn="l"/>
            <a:r>
              <a:rPr lang="en-US" dirty="0"/>
              <a:t>Reinforcement Learning</a:t>
            </a:r>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Computational approach of learning from action</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30602171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DDD95-7F01-4494-81C3-4ED89B05E065}"/>
              </a:ext>
            </a:extLst>
          </p:cNvPr>
          <p:cNvSpPr>
            <a:spLocks noGrp="1"/>
          </p:cNvSpPr>
          <p:nvPr>
            <p:ph type="title"/>
          </p:nvPr>
        </p:nvSpPr>
        <p:spPr>
          <a:xfrm>
            <a:off x="1018191" y="685800"/>
            <a:ext cx="7411825" cy="1752599"/>
          </a:xfrm>
        </p:spPr>
        <p:txBody>
          <a:bodyPr>
            <a:normAutofit/>
          </a:bodyPr>
          <a:lstStyle/>
          <a:p>
            <a:pPr algn="l"/>
            <a:r>
              <a:rPr lang="en-US" dirty="0"/>
              <a:t>Progressive Reinforcement Learning</a:t>
            </a:r>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The ability to incorporate prior knowledge at each layer of the feature hierarchy</a:t>
            </a:r>
          </a:p>
          <a:p>
            <a:r>
              <a:rPr lang="en-US" sz="1800" dirty="0"/>
              <a:t>The ability to reuse old computations and learn new ones</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20029304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DDD95-7F01-4494-81C3-4ED89B05E065}"/>
              </a:ext>
            </a:extLst>
          </p:cNvPr>
          <p:cNvSpPr>
            <a:spLocks noGrp="1"/>
          </p:cNvSpPr>
          <p:nvPr>
            <p:ph type="title"/>
          </p:nvPr>
        </p:nvSpPr>
        <p:spPr>
          <a:xfrm>
            <a:off x="1018191" y="685800"/>
            <a:ext cx="7411825" cy="1752599"/>
          </a:xfrm>
        </p:spPr>
        <p:txBody>
          <a:bodyPr>
            <a:normAutofit/>
          </a:bodyPr>
          <a:lstStyle/>
          <a:p>
            <a:pPr algn="l"/>
            <a:r>
              <a:rPr lang="en-US" dirty="0"/>
              <a:t>Deep Progressive Reinforcement Learning</a:t>
            </a:r>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Deep seems to just mean many layers</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35445821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DDD95-7F01-4494-81C3-4ED89B05E065}"/>
              </a:ext>
            </a:extLst>
          </p:cNvPr>
          <p:cNvSpPr>
            <a:spLocks noGrp="1"/>
          </p:cNvSpPr>
          <p:nvPr>
            <p:ph type="title"/>
          </p:nvPr>
        </p:nvSpPr>
        <p:spPr>
          <a:xfrm>
            <a:off x="1018191" y="685800"/>
            <a:ext cx="7411825" cy="1752599"/>
          </a:xfrm>
        </p:spPr>
        <p:txBody>
          <a:bodyPr>
            <a:normAutofit/>
          </a:bodyPr>
          <a:lstStyle/>
          <a:p>
            <a:pPr algn="l"/>
            <a:r>
              <a:rPr lang="en-US" dirty="0"/>
              <a:t>Convolutional Neural Network</a:t>
            </a:r>
          </a:p>
        </p:txBody>
      </p:sp>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err="1"/>
              <a:t>Input/Output</a:t>
            </a:r>
            <a:r>
              <a:rPr lang="en-US" sz="1800" dirty="0"/>
              <a:t> layer</a:t>
            </a:r>
          </a:p>
          <a:p>
            <a:r>
              <a:rPr lang="en-US" sz="1800" dirty="0"/>
              <a:t>Pooling – building layers using output data from previous layers</a:t>
            </a:r>
          </a:p>
          <a:p>
            <a:r>
              <a:rPr lang="en-US" sz="1800" dirty="0"/>
              <a:t>Fully connected layer– connects every neural node in a layer to the previous layers nodes</a:t>
            </a:r>
          </a:p>
          <a:p>
            <a:r>
              <a:rPr lang="en-US" sz="1800" dirty="0"/>
              <a:t>Update weights at the end</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25211882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65F15D-507F-4F74-8EF9-77269A6EF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803" y="975439"/>
            <a:ext cx="6048375" cy="1173318"/>
          </a:xfrm>
          <a:prstGeom prst="rect">
            <a:avLst/>
          </a:prstGeom>
        </p:spPr>
      </p:pic>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latin typeface="Times New Roman" panose="02020603050405020304" pitchFamily="18" charset="0"/>
                <a:cs typeface="Times New Roman" panose="02020603050405020304" pitchFamily="18" charset="0"/>
              </a:rPr>
              <a:t>The first equation is explaining how the graph or rather the array is going to be constructed/filled. It is 0 if the two joints are the same joint. It is a value </a:t>
            </a:r>
            <a:r>
              <a:rPr lang="el-GR" sz="1800" dirty="0">
                <a:latin typeface="Times New Roman" panose="02020603050405020304" pitchFamily="18" charset="0"/>
                <a:cs typeface="Times New Roman" panose="02020603050405020304" pitchFamily="18" charset="0"/>
              </a:rPr>
              <a:t>α</a:t>
            </a:r>
            <a:r>
              <a:rPr lang="en-US" sz="1800" dirty="0">
                <a:latin typeface="Times New Roman" panose="02020603050405020304" pitchFamily="18" charset="0"/>
                <a:cs typeface="Times New Roman" panose="02020603050405020304" pitchFamily="18" charset="0"/>
              </a:rPr>
              <a:t> if the joints are connected and a value </a:t>
            </a:r>
            <a:r>
              <a:rPr lang="el-GR" sz="1800" dirty="0">
                <a:latin typeface="Times New Roman" panose="02020603050405020304" pitchFamily="18" charset="0"/>
                <a:cs typeface="Times New Roman" panose="02020603050405020304" pitchFamily="18" charset="0"/>
              </a:rPr>
              <a:t>β</a:t>
            </a:r>
            <a:r>
              <a:rPr lang="en-US" sz="1800" dirty="0">
                <a:latin typeface="Times New Roman" panose="02020603050405020304" pitchFamily="18" charset="0"/>
                <a:cs typeface="Times New Roman" panose="02020603050405020304" pitchFamily="18" charset="0"/>
              </a:rPr>
              <a:t> if the joints are disconnected. This seems to be a 2D array in code.</a:t>
            </a:r>
            <a:r>
              <a:rPr lang="el-GR" sz="1800" dirty="0">
                <a:latin typeface="Times New Roman" panose="02020603050405020304" pitchFamily="18" charset="0"/>
                <a:cs typeface="Times New Roman" panose="02020603050405020304" pitchFamily="18" charset="0"/>
              </a:rPr>
              <a:t> α</a:t>
            </a:r>
            <a:r>
              <a:rPr lang="en-US" sz="1800" dirty="0">
                <a:latin typeface="Times New Roman" panose="02020603050405020304" pitchFamily="18" charset="0"/>
                <a:cs typeface="Times New Roman" panose="02020603050405020304" pitchFamily="18" charset="0"/>
              </a:rPr>
              <a:t> is used to tell that the joints are dependent on each other and</a:t>
            </a:r>
            <a:r>
              <a:rPr lang="el-GR" sz="1800" dirty="0">
                <a:latin typeface="Times New Roman" panose="02020603050405020304" pitchFamily="18" charset="0"/>
                <a:cs typeface="Times New Roman" panose="02020603050405020304" pitchFamily="18" charset="0"/>
              </a:rPr>
              <a:t> β</a:t>
            </a:r>
            <a:r>
              <a:rPr lang="en-US" sz="1800" dirty="0">
                <a:latin typeface="Times New Roman" panose="02020603050405020304" pitchFamily="18" charset="0"/>
                <a:cs typeface="Times New Roman" panose="02020603050405020304" pitchFamily="18" charset="0"/>
              </a:rPr>
              <a:t> is used to say that the two joints are independent from each other.</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9428872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4142D03-64D1-47F6-8DD4-C9F595547DAE}"/>
              </a:ext>
            </a:extLst>
          </p:cNvPr>
          <p:cNvPicPr>
            <a:picLocks noChangeAspect="1"/>
          </p:cNvPicPr>
          <p:nvPr/>
        </p:nvPicPr>
        <p:blipFill>
          <a:blip r:embed="rId2"/>
          <a:stretch>
            <a:fillRect/>
          </a:stretch>
        </p:blipFill>
        <p:spPr>
          <a:xfrm>
            <a:off x="2139678" y="1309686"/>
            <a:ext cx="5000625" cy="504825"/>
          </a:xfrm>
          <a:prstGeom prst="rect">
            <a:avLst/>
          </a:prstGeom>
        </p:spPr>
      </p:pic>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err="1"/>
              <a:t>Zt</a:t>
            </a:r>
            <a:r>
              <a:rPr lang="en-US" sz="1800" dirty="0"/>
              <a:t> is a convolutional layer </a:t>
            </a:r>
          </a:p>
          <a:p>
            <a:r>
              <a:rPr lang="en-US" sz="1800" dirty="0"/>
              <a:t>y(η, W) is the kernel</a:t>
            </a:r>
          </a:p>
          <a:p>
            <a:r>
              <a:rPr lang="en-US" sz="1800" dirty="0"/>
              <a:t>* is the operator</a:t>
            </a:r>
          </a:p>
          <a:p>
            <a:r>
              <a:rPr lang="en-US" sz="1800" dirty="0"/>
              <a:t>Each graph/adjacency matrix is passing through this equation and a layer </a:t>
            </a:r>
            <a:r>
              <a:rPr lang="en-US" sz="1800" dirty="0" err="1"/>
              <a:t>Zt</a:t>
            </a:r>
            <a:r>
              <a:rPr lang="en-US" sz="1800" dirty="0"/>
              <a:t> is produced.</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41085434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B65685-3A14-46A5-9C99-80C41C2E23B1}"/>
              </a:ext>
            </a:extLst>
          </p:cNvPr>
          <p:cNvPicPr>
            <a:picLocks noChangeAspect="1"/>
          </p:cNvPicPr>
          <p:nvPr/>
        </p:nvPicPr>
        <p:blipFill>
          <a:blip r:embed="rId2"/>
          <a:stretch>
            <a:fillRect/>
          </a:stretch>
        </p:blipFill>
        <p:spPr>
          <a:xfrm>
            <a:off x="2057103" y="1119981"/>
            <a:ext cx="5334000" cy="542925"/>
          </a:xfrm>
          <a:prstGeom prst="rect">
            <a:avLst/>
          </a:prstGeom>
        </p:spPr>
      </p:pic>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err="1"/>
              <a:t>Zt</a:t>
            </a:r>
            <a:r>
              <a:rPr lang="en-US" sz="1800" dirty="0"/>
              <a:t> is then fed to a fully connected layer which is denoted as </a:t>
            </a:r>
            <a:r>
              <a:rPr lang="en-US" sz="1800" dirty="0" err="1"/>
              <a:t>gt</a:t>
            </a:r>
            <a:r>
              <a:rPr lang="en-US" sz="1800" dirty="0"/>
              <a:t> where t is the time or frame of the video.</a:t>
            </a:r>
          </a:p>
          <a:p>
            <a:r>
              <a:rPr lang="en-US" sz="1800" dirty="0" err="1"/>
              <a:t>gt</a:t>
            </a:r>
            <a:r>
              <a:rPr lang="en-US" sz="1800" dirty="0"/>
              <a:t> is then concatenated to form a feature map G of the input video.</a:t>
            </a:r>
          </a:p>
          <a:p>
            <a:r>
              <a:rPr lang="en-US" sz="1800" dirty="0"/>
              <a:t>G is a 3D tensor (rank 3 tensor) otherwise known as a cube or 3D array.</a:t>
            </a:r>
          </a:p>
          <a:p>
            <a:r>
              <a:rPr lang="en-US" sz="1800" dirty="0"/>
              <a:t>The cube is the pre trained GCNN.</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40984474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CD27EC-8A3C-451E-A4CB-022C0CB8CE0B}"/>
              </a:ext>
            </a:extLst>
          </p:cNvPr>
          <p:cNvPicPr>
            <a:picLocks noChangeAspect="1"/>
          </p:cNvPicPr>
          <p:nvPr/>
        </p:nvPicPr>
        <p:blipFill>
          <a:blip r:embed="rId2"/>
          <a:stretch>
            <a:fillRect/>
          </a:stretch>
        </p:blipFill>
        <p:spPr>
          <a:xfrm>
            <a:off x="1739628" y="1276349"/>
            <a:ext cx="5800725" cy="571500"/>
          </a:xfrm>
          <a:prstGeom prst="rect">
            <a:avLst/>
          </a:prstGeom>
        </p:spPr>
      </p:pic>
      <p:sp>
        <p:nvSpPr>
          <p:cNvPr id="3" name="Content Placeholder 2">
            <a:extLst>
              <a:ext uri="{FF2B5EF4-FFF2-40B4-BE49-F238E27FC236}">
                <a16:creationId xmlns:a16="http://schemas.microsoft.com/office/drawing/2014/main" id="{52CE1E03-7C6C-4866-BC5B-84703387FEFC}"/>
              </a:ext>
            </a:extLst>
          </p:cNvPr>
          <p:cNvSpPr>
            <a:spLocks noGrp="1"/>
          </p:cNvSpPr>
          <p:nvPr>
            <p:ph idx="1"/>
          </p:nvPr>
        </p:nvSpPr>
        <p:spPr>
          <a:xfrm>
            <a:off x="1018190" y="2666999"/>
            <a:ext cx="7243603" cy="2719193"/>
          </a:xfrm>
        </p:spPr>
        <p:txBody>
          <a:bodyPr anchor="t">
            <a:normAutofit/>
          </a:bodyPr>
          <a:lstStyle/>
          <a:p>
            <a:r>
              <a:rPr lang="en-US" sz="1800" dirty="0"/>
              <a:t>η ∈ [η0, η1..., ηK−1] are the parameters to be trained</a:t>
            </a:r>
          </a:p>
          <a:p>
            <a:r>
              <a:rPr lang="en-US" sz="1800" dirty="0"/>
              <a:t>T is the time/frames.</a:t>
            </a:r>
          </a:p>
          <a:p>
            <a:r>
              <a:rPr lang="en-US" sz="1800" dirty="0"/>
              <a:t>This equation explains how convolutional layer equation (2) works.</a:t>
            </a:r>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Tree>
    <p:extLst>
      <p:ext uri="{BB962C8B-B14F-4D97-AF65-F5344CB8AC3E}">
        <p14:creationId xmlns:p14="http://schemas.microsoft.com/office/powerpoint/2010/main" val="369221454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863</TotalTime>
  <Words>1056</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Times New Roman</vt:lpstr>
      <vt:lpstr>Parallax</vt:lpstr>
      <vt:lpstr>Analysis of Deep Progressive Reinforcement Learning for Skeleton-based Action Recognition</vt:lpstr>
      <vt:lpstr>Reinforcement Learning</vt:lpstr>
      <vt:lpstr>Progressive Reinforcement Learning</vt:lpstr>
      <vt:lpstr>Deep Progressive Reinforcement Learning</vt:lpstr>
      <vt:lpstr>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Deep Progressive Reinforcement Learning for Skeleton-based Action Recognition</dc:title>
  <dc:creator>Phong Nguyenho</dc:creator>
  <cp:lastModifiedBy>Phong Nguyenho</cp:lastModifiedBy>
  <cp:revision>33</cp:revision>
  <dcterms:created xsi:type="dcterms:W3CDTF">2018-11-22T16:51:28Z</dcterms:created>
  <dcterms:modified xsi:type="dcterms:W3CDTF">2018-11-23T21:27:00Z</dcterms:modified>
</cp:coreProperties>
</file>