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0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84" r:id="rId9"/>
    <p:sldId id="270" r:id="rId10"/>
    <p:sldId id="271" r:id="rId11"/>
    <p:sldId id="272" r:id="rId12"/>
    <p:sldId id="273" r:id="rId13"/>
    <p:sldId id="274" r:id="rId14"/>
    <p:sldId id="280" r:id="rId15"/>
    <p:sldId id="282" r:id="rId16"/>
    <p:sldId id="281" r:id="rId17"/>
    <p:sldId id="283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18AF8-6C82-46D3-BC92-5E00B7404571}" type="datetimeFigureOut">
              <a:rPr lang="en-CA" smtClean="0"/>
              <a:t>2017-11-16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54C97-6AA9-494A-90D1-9AB73DF9CD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5878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54C97-6AA9-494A-90D1-9AB73DF9CDB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0595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54C97-6AA9-494A-90D1-9AB73DF9CDB3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2451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54C97-6AA9-494A-90D1-9AB73DF9CDB3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99501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54C97-6AA9-494A-90D1-9AB73DF9CDB3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6836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54C97-6AA9-494A-90D1-9AB73DF9CDB3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2900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54C97-6AA9-494A-90D1-9AB73DF9CDB3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0904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54C97-6AA9-494A-90D1-9AB73DF9CDB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4209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54C97-6AA9-494A-90D1-9AB73DF9CDB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6750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54C97-6AA9-494A-90D1-9AB73DF9CDB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9990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54C97-6AA9-494A-90D1-9AB73DF9CDB3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8434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54C97-6AA9-494A-90D1-9AB73DF9CDB3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0167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54C97-6AA9-494A-90D1-9AB73DF9CDB3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7153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54C97-6AA9-494A-90D1-9AB73DF9CDB3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4824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54C97-6AA9-494A-90D1-9AB73DF9CDB3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5529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iki.gephi.org/index.php/Datasets" TargetMode="External"/><Relationship Id="rId4" Type="http://schemas.openxmlformats.org/officeDocument/2006/relationships/hyperlink" Target="http://gephi.github.io/images/screenshots/datatable.p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appingbooks.blogspot.ca/2014/01/charting-former-owners-of-penns-codex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jpeg"/><Relationship Id="rId4" Type="http://schemas.openxmlformats.org/officeDocument/2006/relationships/hyperlink" Target="http://mappingbooks.blogspot.ca/2014/01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6948678" cy="4041648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Jane Austen’s </a:t>
            </a:r>
            <a:r>
              <a:rPr lang="en-CA" i="1" dirty="0" smtClean="0"/>
              <a:t>Lady Susan</a:t>
            </a:r>
            <a:r>
              <a:rPr lang="en-CA" dirty="0" smtClean="0"/>
              <a:t>:  Visualizing Data as Network Graphs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Alexandra </a:t>
            </a:r>
            <a:r>
              <a:rPr lang="en-CA" dirty="0" err="1" smtClean="0"/>
              <a:t>Bolintineanu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2712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Make the Graph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 smtClean="0"/>
              <a:t>Open </a:t>
            </a:r>
            <a:r>
              <a:rPr lang="en-CA" dirty="0" err="1" smtClean="0"/>
              <a:t>Cytoscape</a:t>
            </a:r>
            <a:endParaRPr lang="en-CA" dirty="0" smtClean="0"/>
          </a:p>
          <a:p>
            <a:r>
              <a:rPr lang="en-CA" dirty="0" smtClean="0"/>
              <a:t>On the small screen that pops up, select “Start New session With Empty Network”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669" y="985310"/>
            <a:ext cx="66294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16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Make the Graph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File </a:t>
            </a:r>
            <a:r>
              <a:rPr lang="en-CA" dirty="0" smtClean="0">
                <a:sym typeface="Wingdings" panose="05000000000000000000" pitchFamily="2" charset="2"/>
              </a:rPr>
              <a:t> Import  Network  File</a:t>
            </a:r>
          </a:p>
          <a:p>
            <a:r>
              <a:rPr lang="en-CA" dirty="0" smtClean="0">
                <a:sym typeface="Wingdings" panose="05000000000000000000" pitchFamily="2" charset="2"/>
              </a:rPr>
              <a:t>Select your Excel file:  tblLadySusanData.xls</a:t>
            </a:r>
          </a:p>
          <a:p>
            <a:r>
              <a:rPr lang="en-CA" dirty="0" smtClean="0">
                <a:sym typeface="Wingdings" panose="05000000000000000000" pitchFamily="2" charset="2"/>
              </a:rPr>
              <a:t>Remember, characters (i.e. letter senders and recipients) are your nodes (points on the graph); letters are the edges (lines between them).</a:t>
            </a:r>
          </a:p>
          <a:p>
            <a:r>
              <a:rPr lang="en-CA" dirty="0" smtClean="0">
                <a:sym typeface="Wingdings" panose="05000000000000000000" pitchFamily="2" charset="2"/>
              </a:rPr>
              <a:t>Go to Interaction Definition and enter settings accordingly::</a:t>
            </a:r>
            <a:endParaRPr lang="en-CA" dirty="0">
              <a:sym typeface="Wingdings" panose="05000000000000000000" pitchFamily="2" charset="2"/>
            </a:endParaRPr>
          </a:p>
          <a:p>
            <a:r>
              <a:rPr lang="en-CA" dirty="0" smtClean="0">
                <a:sym typeface="Wingdings" panose="05000000000000000000" pitchFamily="2" charset="2"/>
              </a:rPr>
              <a:t>Source Interaction:  Column 2, the senders</a:t>
            </a:r>
          </a:p>
          <a:p>
            <a:r>
              <a:rPr lang="en-CA" dirty="0" smtClean="0">
                <a:sym typeface="Wingdings" panose="05000000000000000000" pitchFamily="2" charset="2"/>
              </a:rPr>
              <a:t>Interaction Type:  Default interaction</a:t>
            </a:r>
          </a:p>
          <a:p>
            <a:r>
              <a:rPr lang="en-CA" dirty="0" smtClean="0">
                <a:sym typeface="Wingdings" panose="05000000000000000000" pitchFamily="2" charset="2"/>
              </a:rPr>
              <a:t>Target:  Column 3, the recipients</a:t>
            </a:r>
          </a:p>
          <a:p>
            <a:r>
              <a:rPr lang="en-CA" dirty="0" smtClean="0">
                <a:sym typeface="Wingdings" panose="05000000000000000000" pitchFamily="2" charset="2"/>
              </a:rPr>
              <a:t>(disable other columns in table below)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648" y="290512"/>
            <a:ext cx="7058025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6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View the Graph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 smtClean="0"/>
              <a:t>The resulting graph:</a:t>
            </a:r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612" y="1647825"/>
            <a:ext cx="29622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5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Edit the Graph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 smtClean="0"/>
              <a:t>Make the graph clearer:</a:t>
            </a:r>
          </a:p>
          <a:p>
            <a:pPr marL="285750" indent="-285750">
              <a:buFontTx/>
              <a:buChar char="-"/>
            </a:pPr>
            <a:r>
              <a:rPr lang="en-CA" dirty="0" smtClean="0"/>
              <a:t>Click on a node until it turns yellow and drag it about to reposition it</a:t>
            </a:r>
          </a:p>
          <a:p>
            <a:pPr marL="285750" indent="-285750">
              <a:buFontTx/>
              <a:buChar char="-"/>
            </a:pPr>
            <a:r>
              <a:rPr lang="en-CA" dirty="0" smtClean="0"/>
              <a:t>Layout </a:t>
            </a:r>
            <a:r>
              <a:rPr lang="en-CA" dirty="0" smtClean="0">
                <a:sym typeface="Wingdings" panose="05000000000000000000" pitchFamily="2" charset="2"/>
              </a:rPr>
              <a:t> Apply Preferred Layout</a:t>
            </a:r>
            <a:endParaRPr lang="en-CA" dirty="0" smtClean="0"/>
          </a:p>
          <a:p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22739" y="1190625"/>
            <a:ext cx="6961736" cy="426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6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2044827" cy="1600197"/>
          </a:xfrm>
        </p:spPr>
        <p:txBody>
          <a:bodyPr/>
          <a:lstStyle/>
          <a:p>
            <a:r>
              <a:rPr lang="en-CA" dirty="0" smtClean="0"/>
              <a:t>Edit the Graph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2044827" cy="3810001"/>
          </a:xfrm>
        </p:spPr>
        <p:txBody>
          <a:bodyPr/>
          <a:lstStyle/>
          <a:p>
            <a:r>
              <a:rPr lang="en-CA" dirty="0" smtClean="0"/>
              <a:t>Make quantitative relationships visible:</a:t>
            </a:r>
          </a:p>
          <a:p>
            <a:pPr marL="285750" indent="-285750">
              <a:buFontTx/>
              <a:buChar char="-"/>
            </a:pPr>
            <a:r>
              <a:rPr lang="en-CA" dirty="0" smtClean="0"/>
              <a:t>Tools </a:t>
            </a:r>
            <a:r>
              <a:rPr lang="en-CA" dirty="0" smtClean="0">
                <a:sym typeface="Wingdings" panose="05000000000000000000" pitchFamily="2" charset="2"/>
              </a:rPr>
              <a:t> Network Analyzer  Network Analysis  Generate Style from Statistics</a:t>
            </a:r>
          </a:p>
          <a:p>
            <a:pPr marL="285750" indent="-285750">
              <a:buFontTx/>
              <a:buChar char="-"/>
            </a:pPr>
            <a:r>
              <a:rPr lang="en-CA" dirty="0" smtClean="0">
                <a:sym typeface="Wingdings" panose="05000000000000000000" pitchFamily="2" charset="2"/>
              </a:rPr>
              <a:t>Say yes</a:t>
            </a:r>
          </a:p>
          <a:p>
            <a:pPr marL="285750" indent="-285750">
              <a:buFontTx/>
              <a:buChar char="-"/>
            </a:pPr>
            <a:r>
              <a:rPr lang="en-CA" dirty="0">
                <a:sym typeface="Wingdings" panose="05000000000000000000" pitchFamily="2" charset="2"/>
              </a:rPr>
              <a:t>T</a:t>
            </a:r>
            <a:r>
              <a:rPr lang="en-CA" dirty="0" smtClean="0">
                <a:sym typeface="Wingdings" panose="05000000000000000000" pitchFamily="2" charset="2"/>
              </a:rPr>
              <a:t>reat Graph as Directed</a:t>
            </a:r>
          </a:p>
          <a:p>
            <a:pPr marL="285750" indent="-285750">
              <a:buFontTx/>
              <a:buChar char="-"/>
            </a:pPr>
            <a:endParaRPr lang="en-CA" dirty="0" smtClean="0"/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5" y="457200"/>
            <a:ext cx="77533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08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2" y="1581150"/>
            <a:ext cx="7724775" cy="3695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7700" y="2257425"/>
            <a:ext cx="1504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Edge Count:  # of edges from and to this node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043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Network Characteristics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en-CA" dirty="0" err="1" smtClean="0"/>
              <a:t>Outdegree</a:t>
            </a:r>
            <a:r>
              <a:rPr lang="en-CA" dirty="0" smtClean="0"/>
              <a:t> = # of edges out of this node</a:t>
            </a:r>
          </a:p>
          <a:p>
            <a:pPr marL="342900" indent="-342900">
              <a:buAutoNum type="arabicParenR"/>
            </a:pPr>
            <a:r>
              <a:rPr lang="en-CA" dirty="0" err="1" smtClean="0"/>
              <a:t>Indegree</a:t>
            </a:r>
            <a:r>
              <a:rPr lang="en-CA" dirty="0" smtClean="0"/>
              <a:t> = # of edges into this node</a:t>
            </a:r>
          </a:p>
          <a:p>
            <a:pPr marL="342900" indent="-342900">
              <a:buAutoNum type="arabicParenR"/>
            </a:pPr>
            <a:r>
              <a:rPr lang="en-CA" dirty="0" smtClean="0"/>
              <a:t>Centrality:</a:t>
            </a:r>
          </a:p>
          <a:p>
            <a:pPr marL="0" indent="0">
              <a:buNone/>
            </a:pPr>
            <a:r>
              <a:rPr lang="en-CA" dirty="0"/>
              <a:t>	https://en.wikipedia.org/wiki/Centrality</a:t>
            </a:r>
          </a:p>
        </p:txBody>
      </p:sp>
    </p:spTree>
    <p:extLst>
      <p:ext uri="{BB962C8B-B14F-4D97-AF65-F5344CB8AC3E}">
        <p14:creationId xmlns:p14="http://schemas.microsoft.com/office/powerpoint/2010/main" val="57022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 smtClean="0"/>
              <a:t>Lady Susan </a:t>
            </a:r>
            <a:r>
              <a:rPr lang="en-CA" dirty="0" smtClean="0"/>
              <a:t>Network</a:t>
            </a: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2233783"/>
            <a:ext cx="8594725" cy="3541371"/>
          </a:xfrm>
        </p:spPr>
      </p:pic>
    </p:spTree>
    <p:extLst>
      <p:ext uri="{BB962C8B-B14F-4D97-AF65-F5344CB8AC3E}">
        <p14:creationId xmlns:p14="http://schemas.microsoft.com/office/powerpoint/2010/main" val="96915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Conclusions?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When you view literary data as network graph, what observations and insights do you obtain that a table would not help you make, or not as quickly?</a:t>
            </a:r>
          </a:p>
        </p:txBody>
      </p:sp>
    </p:spTree>
    <p:extLst>
      <p:ext uri="{BB962C8B-B14F-4D97-AF65-F5344CB8AC3E}">
        <p14:creationId xmlns:p14="http://schemas.microsoft.com/office/powerpoint/2010/main" val="282433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7" y="457200"/>
            <a:ext cx="8026707" cy="1126459"/>
          </a:xfrm>
        </p:spPr>
        <p:txBody>
          <a:bodyPr/>
          <a:lstStyle/>
          <a:p>
            <a:r>
              <a:rPr lang="en-CA" dirty="0" smtClean="0"/>
              <a:t>Modelling Data as Network</a:t>
            </a:r>
            <a:endParaRPr lang="en-CA" dirty="0"/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6727732" y="1913106"/>
            <a:ext cx="4219189" cy="4259093"/>
          </a:xfrm>
        </p:spPr>
        <p:txBody>
          <a:bodyPr/>
          <a:lstStyle/>
          <a:p>
            <a:pPr marL="0" indent="0">
              <a:buNone/>
            </a:pPr>
            <a:r>
              <a:rPr lang="en-CA" b="1" i="1" dirty="0" smtClean="0"/>
              <a:t>Network Graph:</a:t>
            </a:r>
          </a:p>
          <a:p>
            <a:pPr marL="0" indent="0">
              <a:buNone/>
            </a:pPr>
            <a:r>
              <a:rPr lang="en-CA" dirty="0" smtClean="0"/>
              <a:t>	Things:  nodes (vertices)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	Relationships:  edges</a:t>
            </a:r>
            <a:endParaRPr lang="en-CA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half" idx="2"/>
          </p:nvPr>
        </p:nvSpPr>
        <p:spPr>
          <a:xfrm>
            <a:off x="841248" y="2051129"/>
            <a:ext cx="5223122" cy="3840714"/>
          </a:xfrm>
        </p:spPr>
        <p:txBody>
          <a:bodyPr/>
          <a:lstStyle/>
          <a:p>
            <a:r>
              <a:rPr lang="en-CA" dirty="0" smtClean="0"/>
              <a:t>Network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1807768" y="2077766"/>
            <a:ext cx="465827" cy="448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3217653" y="4106174"/>
            <a:ext cx="422694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3640347" y="2051129"/>
            <a:ext cx="465827" cy="448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1708029" y="3528204"/>
            <a:ext cx="465827" cy="448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5345616" y="2526340"/>
            <a:ext cx="465827" cy="448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4888302" y="5078083"/>
            <a:ext cx="465827" cy="448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4129178" y="3059502"/>
            <a:ext cx="465827" cy="448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Straight Connector 11"/>
          <p:cNvCxnSpPr>
            <a:stCxn id="4" idx="6"/>
          </p:cNvCxnSpPr>
          <p:nvPr/>
        </p:nvCxnSpPr>
        <p:spPr>
          <a:xfrm flipV="1">
            <a:off x="2273595" y="2127567"/>
            <a:ext cx="1673524" cy="174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940943" y="2372264"/>
            <a:ext cx="8627" cy="1155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903756" y="3805713"/>
            <a:ext cx="1585743" cy="692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7"/>
            <a:endCxn id="10" idx="2"/>
          </p:cNvCxnSpPr>
          <p:nvPr/>
        </p:nvCxnSpPr>
        <p:spPr>
          <a:xfrm flipV="1">
            <a:off x="2105637" y="3283789"/>
            <a:ext cx="2023541" cy="310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6" idx="7"/>
          </p:cNvCxnSpPr>
          <p:nvPr/>
        </p:nvCxnSpPr>
        <p:spPr>
          <a:xfrm flipV="1">
            <a:off x="1940943" y="2116821"/>
            <a:ext cx="2097012" cy="1563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438993" y="2792925"/>
            <a:ext cx="1218328" cy="432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1"/>
          </p:cNvCxnSpPr>
          <p:nvPr/>
        </p:nvCxnSpPr>
        <p:spPr>
          <a:xfrm flipH="1" flipV="1">
            <a:off x="1962919" y="2393861"/>
            <a:ext cx="3450916" cy="198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5"/>
          </p:cNvCxnSpPr>
          <p:nvPr/>
        </p:nvCxnSpPr>
        <p:spPr>
          <a:xfrm>
            <a:off x="2205376" y="2460648"/>
            <a:ext cx="2333356" cy="779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5"/>
          </p:cNvCxnSpPr>
          <p:nvPr/>
        </p:nvCxnSpPr>
        <p:spPr>
          <a:xfrm>
            <a:off x="4526786" y="3442384"/>
            <a:ext cx="625269" cy="1854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947646" y="2393861"/>
            <a:ext cx="465827" cy="448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7101657" y="3009038"/>
            <a:ext cx="311816" cy="534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24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1061049"/>
            <a:ext cx="3200400" cy="1600197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Les </a:t>
            </a:r>
            <a:r>
              <a:rPr lang="en-CA" dirty="0" err="1" smtClean="0"/>
              <a:t>Miserables</a:t>
            </a:r>
            <a:r>
              <a:rPr lang="en-CA" dirty="0" smtClean="0"/>
              <a:t>:  Network Graph of Character Interactions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738" y="1592162"/>
            <a:ext cx="6080125" cy="367367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3122762"/>
            <a:ext cx="3200400" cy="2786973"/>
          </a:xfrm>
        </p:spPr>
        <p:txBody>
          <a:bodyPr>
            <a:normAutofit/>
          </a:bodyPr>
          <a:lstStyle/>
          <a:p>
            <a:r>
              <a:rPr lang="en-CA" dirty="0" smtClean="0"/>
              <a:t>Network graph from </a:t>
            </a:r>
            <a:r>
              <a:rPr lang="en-CA" dirty="0" err="1" smtClean="0"/>
              <a:t>Gephi</a:t>
            </a:r>
            <a:r>
              <a:rPr lang="en-CA" dirty="0"/>
              <a:t> (</a:t>
            </a:r>
            <a:r>
              <a:rPr lang="en-CA" dirty="0">
                <a:hlinkClick r:id="rId4"/>
              </a:rPr>
              <a:t>http://</a:t>
            </a:r>
            <a:r>
              <a:rPr lang="en-CA" dirty="0" smtClean="0">
                <a:hlinkClick r:id="rId4"/>
              </a:rPr>
              <a:t>gephi.github.io/images/screenshots/datatable.png</a:t>
            </a:r>
            <a:r>
              <a:rPr lang="en-CA" dirty="0" smtClean="0"/>
              <a:t>).  </a:t>
            </a:r>
            <a:r>
              <a:rPr lang="en-CA" dirty="0"/>
              <a:t>See </a:t>
            </a:r>
            <a:r>
              <a:rPr lang="en-CA" dirty="0" smtClean="0"/>
              <a:t>also </a:t>
            </a:r>
            <a:r>
              <a:rPr lang="en-CA" dirty="0" err="1" smtClean="0"/>
              <a:t>Gephi</a:t>
            </a:r>
            <a:r>
              <a:rPr lang="en-CA" dirty="0" smtClean="0"/>
              <a:t> Datasets (</a:t>
            </a:r>
            <a:r>
              <a:rPr lang="en-CA" dirty="0" smtClean="0">
                <a:hlinkClick r:id="rId5"/>
              </a:rPr>
              <a:t>https</a:t>
            </a:r>
            <a:r>
              <a:rPr lang="en-CA" dirty="0">
                <a:hlinkClick r:id="rId5"/>
              </a:rPr>
              <a:t>://</a:t>
            </a:r>
            <a:r>
              <a:rPr lang="en-CA" dirty="0" smtClean="0">
                <a:hlinkClick r:id="rId5"/>
              </a:rPr>
              <a:t>wiki.gephi.org/index.php/Datasets</a:t>
            </a:r>
            <a:r>
              <a:rPr lang="en-CA" dirty="0" smtClean="0"/>
              <a:t>): “</a:t>
            </a:r>
            <a:r>
              <a:rPr lang="en-CA" dirty="0" err="1" smtClean="0"/>
              <a:t>Coappearance</a:t>
            </a:r>
            <a:r>
              <a:rPr lang="en-CA" dirty="0" smtClean="0"/>
              <a:t> </a:t>
            </a:r>
            <a:r>
              <a:rPr lang="en-CA" dirty="0"/>
              <a:t>weighted network of characters in the novel Les </a:t>
            </a:r>
            <a:r>
              <a:rPr lang="en-CA" dirty="0" err="1"/>
              <a:t>Miserables</a:t>
            </a:r>
            <a:r>
              <a:rPr lang="en-CA" dirty="0" smtClean="0"/>
              <a:t>.” </a:t>
            </a:r>
            <a:r>
              <a:rPr lang="en-CA" dirty="0"/>
              <a:t>D. E. Knuth, The Stanford </a:t>
            </a:r>
            <a:r>
              <a:rPr lang="en-CA" dirty="0" err="1"/>
              <a:t>GraphBase</a:t>
            </a:r>
            <a:r>
              <a:rPr lang="en-CA" dirty="0"/>
              <a:t>: A Platform for Combinatorial Computing, Addison-Wesley, Reading, MA (1993). </a:t>
            </a:r>
          </a:p>
        </p:txBody>
      </p:sp>
    </p:spTree>
    <p:extLst>
      <p:ext uri="{BB962C8B-B14F-4D97-AF65-F5344CB8AC3E}">
        <p14:creationId xmlns:p14="http://schemas.microsoft.com/office/powerpoint/2010/main" val="47756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Mapping the Republic of Letters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 smtClean="0"/>
              <a:t>Stanford University’s Mapping the Republic of </a:t>
            </a:r>
            <a:r>
              <a:rPr lang="en-CA" dirty="0"/>
              <a:t>Letters </a:t>
            </a:r>
            <a:r>
              <a:rPr lang="en-CA" dirty="0" smtClean="0"/>
              <a:t>(http://republicofletters.stanford.edu/</a:t>
            </a:r>
            <a:r>
              <a:rPr lang="en-CA" i="1" dirty="0" smtClean="0"/>
              <a:t>; </a:t>
            </a:r>
            <a:r>
              <a:rPr lang="en-CA" dirty="0" smtClean="0"/>
              <a:t>for network graph, see http</a:t>
            </a:r>
            <a:r>
              <a:rPr lang="en-CA" dirty="0"/>
              <a:t>://web.stanford.edu/group/toolingup/rplviz/) </a:t>
            </a:r>
            <a:r>
              <a:rPr lang="en-CA" sz="1400" dirty="0" smtClean="0"/>
              <a:t>visualizes </a:t>
            </a:r>
            <a:r>
              <a:rPr lang="en-CA" sz="1400" dirty="0"/>
              <a:t>networks of correspondence among Enlightenment-era writers and </a:t>
            </a:r>
            <a:r>
              <a:rPr lang="en-CA" sz="1400" dirty="0" smtClean="0"/>
              <a:t>intellectuals.</a:t>
            </a:r>
            <a:endParaRPr lang="en-CA" sz="1400" dirty="0"/>
          </a:p>
          <a:p>
            <a:endParaRPr lang="en-CA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idx="1"/>
          </p:nvPr>
        </p:nvPicPr>
        <p:blipFill>
          <a:blip r:embed="rId3"/>
          <a:srcRect l="18533" r="18533"/>
          <a:stretch>
            <a:fillRect/>
          </a:stretch>
        </p:blipFill>
        <p:spPr>
          <a:xfrm>
            <a:off x="4938224" y="685800"/>
            <a:ext cx="521115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6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Networks of Medieval Manuscript Ownership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 smtClean="0"/>
              <a:t>Mitch </a:t>
            </a:r>
            <a:r>
              <a:rPr lang="en-CA" dirty="0" err="1" smtClean="0"/>
              <a:t>Fraas</a:t>
            </a:r>
            <a:r>
              <a:rPr lang="en-CA" dirty="0" smtClean="0"/>
              <a:t>, “</a:t>
            </a:r>
            <a:r>
              <a:rPr lang="en-CA" b="1" dirty="0">
                <a:hlinkClick r:id="rId3"/>
              </a:rPr>
              <a:t>Charting Former Owners of Penn's Codex </a:t>
            </a:r>
            <a:r>
              <a:rPr lang="en-CA" b="1" dirty="0" smtClean="0">
                <a:hlinkClick r:id="rId3"/>
              </a:rPr>
              <a:t>Manuscripts</a:t>
            </a:r>
            <a:r>
              <a:rPr lang="en-CA" b="1" dirty="0"/>
              <a:t>,” Mapping Books (</a:t>
            </a:r>
            <a:r>
              <a:rPr lang="en-CA" b="1" dirty="0">
                <a:hlinkClick r:id="rId4"/>
              </a:rPr>
              <a:t>http://mappingbooks.blogspot.ca/2014/01</a:t>
            </a:r>
            <a:r>
              <a:rPr lang="en-CA" b="1" dirty="0" smtClean="0">
                <a:hlinkClick r:id="rId4"/>
              </a:rPr>
              <a:t>/</a:t>
            </a:r>
            <a:r>
              <a:rPr lang="en-CA" b="1" dirty="0" smtClean="0"/>
              <a:t>), January 24, 2014.</a:t>
            </a:r>
            <a:endParaRPr lang="en-CA" b="1" dirty="0"/>
          </a:p>
          <a:p>
            <a:endParaRPr lang="en-CA" dirty="0"/>
          </a:p>
        </p:txBody>
      </p:sp>
      <p:pic>
        <p:nvPicPr>
          <p:cNvPr id="1026" name="Picture 2" descr="http://3.bp.blogspot.com/-RFoB9ugK5A8/UuKK1fqjBeI/AAAAAAAADjc/lz7TlIEUoC4/s1600/FullNetworkMss.JPG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738" y="874994"/>
            <a:ext cx="6080125" cy="510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69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Old </a:t>
            </a:r>
            <a:r>
              <a:rPr lang="en-CA" dirty="0"/>
              <a:t>English </a:t>
            </a:r>
            <a:r>
              <a:rPr lang="en-CA" dirty="0" smtClean="0"/>
              <a:t>Declarations </a:t>
            </a:r>
            <a:r>
              <a:rPr lang="en-CA" dirty="0"/>
              <a:t>of </a:t>
            </a:r>
            <a:r>
              <a:rPr lang="en-CA" dirty="0" smtClean="0"/>
              <a:t>Unknowing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/>
              <a:t>A. </a:t>
            </a:r>
            <a:r>
              <a:rPr lang="en-CA" dirty="0" err="1"/>
              <a:t>Bolintineanu</a:t>
            </a:r>
            <a:r>
              <a:rPr lang="en-CA" dirty="0"/>
              <a:t>, “Beyond the Sun’s Setting:  Declarations of Unknowing in Old English.”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738" y="1629283"/>
            <a:ext cx="6080125" cy="3599434"/>
          </a:xfrm>
        </p:spPr>
      </p:pic>
    </p:spTree>
    <p:extLst>
      <p:ext uri="{BB962C8B-B14F-4D97-AF65-F5344CB8AC3E}">
        <p14:creationId xmlns:p14="http://schemas.microsoft.com/office/powerpoint/2010/main" val="63923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7" y="457200"/>
            <a:ext cx="8026707" cy="1126459"/>
          </a:xfrm>
        </p:spPr>
        <p:txBody>
          <a:bodyPr/>
          <a:lstStyle/>
          <a:p>
            <a:r>
              <a:rPr lang="en-CA" dirty="0" smtClean="0"/>
              <a:t>Modelling Jane Austen’s </a:t>
            </a:r>
            <a:r>
              <a:rPr lang="en-CA" i="1" dirty="0" smtClean="0"/>
              <a:t>Lady Susan</a:t>
            </a:r>
            <a:r>
              <a:rPr lang="en-CA" dirty="0" smtClean="0"/>
              <a:t> Data as Network</a:t>
            </a:r>
            <a:endParaRPr lang="en-CA" dirty="0"/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5305246" y="1913106"/>
            <a:ext cx="5641676" cy="4259093"/>
          </a:xfrm>
        </p:spPr>
        <p:txBody>
          <a:bodyPr/>
          <a:lstStyle/>
          <a:p>
            <a:pPr marL="0" indent="0">
              <a:buNone/>
            </a:pPr>
            <a:r>
              <a:rPr lang="en-CA" b="1" i="1" dirty="0" smtClean="0"/>
              <a:t>Network Graph:</a:t>
            </a:r>
          </a:p>
          <a:p>
            <a:pPr marL="0" indent="0">
              <a:buNone/>
            </a:pPr>
            <a:r>
              <a:rPr lang="en-CA" dirty="0" smtClean="0"/>
              <a:t>	Things:  nodes (vertices)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= </a:t>
            </a:r>
            <a:r>
              <a:rPr lang="en-CA" dirty="0" smtClean="0">
                <a:solidFill>
                  <a:srgbClr val="FF0000"/>
                </a:solidFill>
              </a:rPr>
              <a:t>correspondents</a:t>
            </a:r>
            <a:endParaRPr lang="en-CA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dirty="0" smtClean="0"/>
              <a:t>	Relationships:  edges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= </a:t>
            </a:r>
            <a:r>
              <a:rPr lang="en-CA" dirty="0" smtClean="0">
                <a:solidFill>
                  <a:srgbClr val="FF0000"/>
                </a:solidFill>
              </a:rPr>
              <a:t>letters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30" name="Text Placeholder 29"/>
          <p:cNvSpPr>
            <a:spLocks noGrp="1"/>
          </p:cNvSpPr>
          <p:nvPr>
            <p:ph type="body" sz="half" idx="2"/>
          </p:nvPr>
        </p:nvSpPr>
        <p:spPr>
          <a:xfrm>
            <a:off x="841248" y="2051129"/>
            <a:ext cx="5223122" cy="3840714"/>
          </a:xfrm>
        </p:spPr>
        <p:txBody>
          <a:bodyPr/>
          <a:lstStyle/>
          <a:p>
            <a:r>
              <a:rPr lang="en-CA" dirty="0" smtClean="0"/>
              <a:t>Senders:</a:t>
            </a:r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                      letters</a:t>
            </a:r>
          </a:p>
          <a:p>
            <a:endParaRPr lang="en-CA" dirty="0" smtClean="0"/>
          </a:p>
          <a:p>
            <a:r>
              <a:rPr lang="en-CA" dirty="0" smtClean="0"/>
              <a:t>Recipients:    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2374507" y="1983120"/>
            <a:ext cx="465827" cy="448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2374507" y="3747199"/>
            <a:ext cx="465827" cy="448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Connector 13"/>
          <p:cNvCxnSpPr>
            <a:endCxn id="7" idx="0"/>
          </p:cNvCxnSpPr>
          <p:nvPr/>
        </p:nvCxnSpPr>
        <p:spPr>
          <a:xfrm flipH="1">
            <a:off x="2607421" y="2372264"/>
            <a:ext cx="1" cy="1374935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598543" y="2372264"/>
            <a:ext cx="465827" cy="448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5713102" y="3554083"/>
            <a:ext cx="311816" cy="534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51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Cytoscape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2680400" cy="4351337"/>
          </a:xfrm>
        </p:spPr>
        <p:txBody>
          <a:bodyPr/>
          <a:lstStyle/>
          <a:p>
            <a:r>
              <a:rPr lang="en-CA" dirty="0" smtClean="0"/>
              <a:t>Free, open-source visualization software platform</a:t>
            </a:r>
          </a:p>
          <a:p>
            <a:r>
              <a:rPr lang="en-CA" dirty="0" smtClean="0"/>
              <a:t>Complex networks across disciplines</a:t>
            </a:r>
          </a:p>
          <a:p>
            <a:r>
              <a:rPr lang="en-CA" dirty="0" smtClean="0"/>
              <a:t>Originated in bioinformatics</a:t>
            </a:r>
          </a:p>
          <a:p>
            <a:pPr marL="0" indent="0">
              <a:buNone/>
            </a:pPr>
            <a:endParaRPr lang="en-CA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916" y="1828800"/>
            <a:ext cx="6900642" cy="311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63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Make the Graph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2628641" cy="4351337"/>
          </a:xfrm>
        </p:spPr>
        <p:txBody>
          <a:bodyPr/>
          <a:lstStyle/>
          <a:p>
            <a:r>
              <a:rPr lang="en-CA" dirty="0" smtClean="0"/>
              <a:t>Download and install </a:t>
            </a:r>
            <a:r>
              <a:rPr lang="en-CA" dirty="0" err="1" smtClean="0"/>
              <a:t>Cytoscape</a:t>
            </a:r>
            <a:r>
              <a:rPr lang="en-CA" dirty="0"/>
              <a:t> </a:t>
            </a:r>
            <a:r>
              <a:rPr lang="en-CA" dirty="0" smtClean="0"/>
              <a:t>following the software’s instructions.</a:t>
            </a:r>
          </a:p>
          <a:p>
            <a:pPr marL="0" indent="0">
              <a:buNone/>
            </a:pPr>
            <a:r>
              <a:rPr lang="en-CA" dirty="0" smtClean="0"/>
              <a:t>(You may have to install Java first.  All links are provided on the </a:t>
            </a:r>
            <a:r>
              <a:rPr lang="en-CA" dirty="0" err="1" smtClean="0"/>
              <a:t>Cytoscape</a:t>
            </a:r>
            <a:r>
              <a:rPr lang="en-CA" dirty="0" smtClean="0"/>
              <a:t> site:  cytoscape.org)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192438" y="2018864"/>
            <a:ext cx="6363479" cy="382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8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281</TotalTime>
  <Words>468</Words>
  <Application>Microsoft Office PowerPoint</Application>
  <PresentationFormat>Widescreen</PresentationFormat>
  <Paragraphs>81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Schoolbook</vt:lpstr>
      <vt:lpstr>Wingdings</vt:lpstr>
      <vt:lpstr>Wingdings 2</vt:lpstr>
      <vt:lpstr>View</vt:lpstr>
      <vt:lpstr> Jane Austen’s Lady Susan:  Visualizing Data as Network Graphs</vt:lpstr>
      <vt:lpstr>Modelling Data as Network</vt:lpstr>
      <vt:lpstr>Les Miserables:  Network Graph of Character Interactions</vt:lpstr>
      <vt:lpstr>Mapping the Republic of Letters</vt:lpstr>
      <vt:lpstr>Networks of Medieval Manuscript Ownership</vt:lpstr>
      <vt:lpstr>Old English Declarations of Unknowing</vt:lpstr>
      <vt:lpstr>Modelling Jane Austen’s Lady Susan Data as Network</vt:lpstr>
      <vt:lpstr>Cytoscape</vt:lpstr>
      <vt:lpstr>Make the Graph</vt:lpstr>
      <vt:lpstr>Make the Graph</vt:lpstr>
      <vt:lpstr>Make the Graph</vt:lpstr>
      <vt:lpstr>View the Graph</vt:lpstr>
      <vt:lpstr>Edit the Graph</vt:lpstr>
      <vt:lpstr>Edit the Graph</vt:lpstr>
      <vt:lpstr>PowerPoint Presentation</vt:lpstr>
      <vt:lpstr>Network Characteristics</vt:lpstr>
      <vt:lpstr>Lady Susan Network</vt:lpstr>
      <vt:lpstr>Conclusions?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“Beyond the Sun’s Setting”:  Webs of Unkowing in Old English</dc:title>
  <dc:creator>Alexandra</dc:creator>
  <cp:lastModifiedBy>ICW063 PAF</cp:lastModifiedBy>
  <cp:revision>32</cp:revision>
  <dcterms:created xsi:type="dcterms:W3CDTF">2014-11-18T16:21:16Z</dcterms:created>
  <dcterms:modified xsi:type="dcterms:W3CDTF">2017-11-16T13:49:54Z</dcterms:modified>
</cp:coreProperties>
</file>