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62" r:id="rId6"/>
    <p:sldId id="258" r:id="rId7"/>
    <p:sldId id="259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50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3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8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18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5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4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05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3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1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49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D93-7B23-43AC-9D81-827721E05F65}" type="datetimeFigureOut">
              <a:rPr lang="en-CA" smtClean="0"/>
              <a:t>03/05/2019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2D20-9F01-4E8D-A155-B3EC9DDE1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1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</a:t>
            </a:r>
            <a:br>
              <a:rPr lang="en-CA" dirty="0" smtClean="0"/>
            </a:br>
            <a:r>
              <a:rPr lang="en-CA" dirty="0" smtClean="0"/>
              <a:t>to Digital Humanities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44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Digital Humanities: A History </a:t>
            </a:r>
          </a:p>
          <a:p>
            <a:r>
              <a:rPr lang="en-CA" dirty="0" smtClean="0"/>
              <a:t>Anatomy of DH Projects</a:t>
            </a:r>
          </a:p>
          <a:p>
            <a:r>
              <a:rPr lang="en-CA" dirty="0" smtClean="0"/>
              <a:t>Archives: Endangered, Lost, Banned, Censored Books (visit to Thomas Fischer Rare Book Library)</a:t>
            </a:r>
          </a:p>
          <a:p>
            <a:r>
              <a:rPr lang="en-CA" dirty="0" smtClean="0"/>
              <a:t>How to Read with DH Data: Zoom In, Zoom Out, Tell Stories, Play Games</a:t>
            </a:r>
          </a:p>
          <a:p>
            <a:r>
              <a:rPr lang="en-CA" dirty="0" smtClean="0"/>
              <a:t>Interfaces, Users, and Usability </a:t>
            </a:r>
          </a:p>
          <a:p>
            <a:r>
              <a:rPr lang="en-CA" dirty="0" smtClean="0"/>
              <a:t>Communities, Libraries, and Possible Futures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0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 smtClean="0"/>
              <a:t>Digital Humanities (DH) is a discipline at the intersections of the humanities with computing. 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Digital humanists analyze languages through digital text collections; build digital archives of forbidden books; resurrect historical cities through digital maps; or construct video games to study literature.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This year the course focuses on endangered books: fragile, hidden, censored, forbidden. We speak to scholars who build archives of forbidden literature. We visit the Thomas Fisher Rare Book Library. We study rare books’ histories through digital exhibits. 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By the end of the course, you will have mastered concepts and technologies you can use in future courses and workplaces: data visualization, data analysis, and digital exhibit platforms. And you will learn how our stories and cultural conversations work and shapeshift through digital environments.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3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 the end of the course: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You will be able to describe the history and intellectual landscape of the digital humanities, including central concepts, debates, digital tools and platforms current in the discipline. </a:t>
            </a:r>
          </a:p>
          <a:p>
            <a:r>
              <a:rPr lang="en-CA" dirty="0" smtClean="0"/>
              <a:t>You will be able to analyze digital humanities research projects across a variety of humanities disciplines</a:t>
            </a:r>
            <a:endParaRPr lang="en-CA" dirty="0"/>
          </a:p>
          <a:p>
            <a:r>
              <a:rPr lang="en-CA" dirty="0" smtClean="0"/>
              <a:t>You will have developed critical thinking and a set of best practices around data modeling, datasets, project design and management, and research data management</a:t>
            </a:r>
          </a:p>
          <a:p>
            <a:r>
              <a:rPr lang="en-CA" dirty="0" smtClean="0"/>
              <a:t>You will have analyzed and built visualizations and digital maps </a:t>
            </a:r>
          </a:p>
          <a:p>
            <a:r>
              <a:rPr lang="en-CA" dirty="0" smtClean="0"/>
              <a:t>You will have researched and authored your own digital exhibit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35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WDW235 Student (September-December 2018)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2" y="1490472"/>
            <a:ext cx="11067288" cy="4732211"/>
          </a:xfrm>
        </p:spPr>
        <p:txBody>
          <a:bodyPr>
            <a:normAutofit/>
          </a:bodyPr>
          <a:lstStyle/>
          <a:p>
            <a:r>
              <a:rPr lang="en-CA" dirty="0" smtClean="0"/>
              <a:t>Designed, researched, and built a searchable digital collection of multimedia documents and a public-facing digital exhibit about censored books</a:t>
            </a:r>
          </a:p>
          <a:p>
            <a:r>
              <a:rPr lang="en-CA" dirty="0" smtClean="0"/>
              <a:t>Through research, field visits, and role-playing scenarios, acquired working knowledge of data management challenges and data curation best practices</a:t>
            </a:r>
          </a:p>
          <a:p>
            <a:r>
              <a:rPr lang="en-CA" dirty="0" smtClean="0"/>
              <a:t>Through hands-on workshops, gained familiarity with content management systems such as Omeka and data visualization platforms such as Tableau, Palladio, and </a:t>
            </a:r>
            <a:r>
              <a:rPr lang="en-CA" dirty="0" err="1" smtClean="0"/>
              <a:t>Voyant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7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51729"/>
            <a:ext cx="11420856" cy="59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474155"/>
            <a:ext cx="5157787" cy="823912"/>
          </a:xfrm>
        </p:spPr>
        <p:txBody>
          <a:bodyPr/>
          <a:lstStyle/>
          <a:p>
            <a:r>
              <a:rPr lang="en-CA" dirty="0" smtClean="0"/>
              <a:t>Job Requirements	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99616"/>
            <a:ext cx="5157787" cy="4690047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Brainstorming </a:t>
            </a:r>
            <a:r>
              <a:rPr lang="en-CA" dirty="0"/>
              <a:t>solutions to complex business problems through working sessions, </a:t>
            </a:r>
            <a:r>
              <a:rPr lang="en-CA" dirty="0" err="1"/>
              <a:t>wireframing</a:t>
            </a:r>
            <a:r>
              <a:rPr lang="en-CA" dirty="0"/>
              <a:t> and developing </a:t>
            </a:r>
            <a:r>
              <a:rPr lang="en-CA" dirty="0" err="1"/>
              <a:t>mockups</a:t>
            </a:r>
            <a:endParaRPr lang="en-CA" dirty="0"/>
          </a:p>
          <a:p>
            <a:r>
              <a:rPr lang="en-CA" dirty="0" smtClean="0"/>
              <a:t>Developing </a:t>
            </a:r>
            <a:r>
              <a:rPr lang="en-CA" dirty="0"/>
              <a:t>static infographics and/or interactive data visualizations, that adhere to Information Design best practices, and effectively communicate business insights back to clients</a:t>
            </a:r>
          </a:p>
          <a:p>
            <a:r>
              <a:rPr lang="en-CA" dirty="0" smtClean="0"/>
              <a:t>Working </a:t>
            </a:r>
            <a:r>
              <a:rPr lang="en-CA" dirty="0"/>
              <a:t>through iterative cycles, incorporating feedback and completing user testing and QA</a:t>
            </a:r>
          </a:p>
          <a:p>
            <a:r>
              <a:rPr lang="en-CA" dirty="0" smtClean="0"/>
              <a:t>Collaborating </a:t>
            </a:r>
            <a:r>
              <a:rPr lang="en-CA" dirty="0"/>
              <a:t>extensively with clients and other Deloitte teams</a:t>
            </a:r>
          </a:p>
          <a:p>
            <a:r>
              <a:rPr lang="en-CA" dirty="0" smtClean="0"/>
              <a:t>Liaising </a:t>
            </a:r>
            <a:r>
              <a:rPr lang="en-CA" dirty="0"/>
              <a:t>with data science and data architecture team members to optimize client data for visualization purposes</a:t>
            </a:r>
          </a:p>
          <a:p>
            <a:r>
              <a:rPr lang="en-CA" dirty="0" smtClean="0"/>
              <a:t>Managing </a:t>
            </a:r>
            <a:r>
              <a:rPr lang="en-CA" dirty="0"/>
              <a:t>project timelines and client deliverables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74155"/>
            <a:ext cx="5183188" cy="823912"/>
          </a:xfrm>
        </p:spPr>
        <p:txBody>
          <a:bodyPr/>
          <a:lstStyle/>
          <a:p>
            <a:r>
              <a:rPr lang="en-CA" dirty="0" smtClean="0"/>
              <a:t>WDW235H1F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26464"/>
            <a:ext cx="5285232" cy="4919472"/>
          </a:xfrm>
        </p:spPr>
        <p:txBody>
          <a:bodyPr>
            <a:noAutofit/>
          </a:bodyPr>
          <a:lstStyle/>
          <a:p>
            <a:r>
              <a:rPr lang="en-CA" sz="1900" dirty="0" smtClean="0"/>
              <a:t>Completed a major digital exhibit project, from research with banned books from rare book collection, to public-facing digital exhibit about censorship and knowledge transmission</a:t>
            </a:r>
          </a:p>
          <a:p>
            <a:r>
              <a:rPr lang="en-CA" sz="1900" dirty="0" smtClean="0"/>
              <a:t>Developed static infographics and an interactive digital exhibit using open-source, high-uptake technologies, adhering to data management best practices, and effectively communicating original artifact analyses to public audiences</a:t>
            </a:r>
          </a:p>
          <a:p>
            <a:r>
              <a:rPr lang="en-CA" sz="1900" dirty="0" smtClean="0"/>
              <a:t>Worked through iterative cycles, from proposal pitch to mock-up development, incorporating feedback at each stage</a:t>
            </a:r>
          </a:p>
          <a:p>
            <a:r>
              <a:rPr lang="en-CA" sz="1900" dirty="0" smtClean="0"/>
              <a:t>Managed project timelines and multiple deliverables</a:t>
            </a: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1916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474155"/>
            <a:ext cx="5157787" cy="823912"/>
          </a:xfrm>
        </p:spPr>
        <p:txBody>
          <a:bodyPr/>
          <a:lstStyle/>
          <a:p>
            <a:r>
              <a:rPr lang="en-CA" dirty="0" smtClean="0"/>
              <a:t>Qualifications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1499616"/>
            <a:ext cx="5157787" cy="46900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/>
              <a:t>•</a:t>
            </a:r>
            <a:r>
              <a:rPr lang="en-CA" dirty="0"/>
              <a:t>  Candidates with experience creating static or interactive visualizations for Financial Services Industry (FSI), Public Sector, or Customer/Marketing sectors are preferred</a:t>
            </a:r>
          </a:p>
          <a:p>
            <a:pPr marL="0" indent="0">
              <a:buNone/>
            </a:pPr>
            <a:r>
              <a:rPr lang="en-CA" dirty="0"/>
              <a:t>• University / college degree, preferably within the disciplines of graphic design, statistics, mathematics, or computer science</a:t>
            </a:r>
          </a:p>
          <a:p>
            <a:pPr marL="0" indent="0">
              <a:buNone/>
            </a:pPr>
            <a:r>
              <a:rPr lang="en-CA" dirty="0"/>
              <a:t>• Experience in the application of Information Design best practices to create static or interactive visualizations for client deliverables</a:t>
            </a:r>
          </a:p>
          <a:p>
            <a:pPr marL="0" indent="0">
              <a:buNone/>
            </a:pPr>
            <a:r>
              <a:rPr lang="en-CA" dirty="0"/>
              <a:t>• Experience with iterative development and agile competencies</a:t>
            </a:r>
          </a:p>
          <a:p>
            <a:pPr marL="0" indent="0">
              <a:buNone/>
            </a:pPr>
            <a:r>
              <a:rPr lang="en-CA" dirty="0"/>
              <a:t>• Ability to work conceptually and solve problems through white-boarding and creating </a:t>
            </a:r>
            <a:r>
              <a:rPr lang="en-CA" dirty="0" err="1"/>
              <a:t>mockups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• Strong presentation and communication skills to convey ideas and solutions to various target groups in both business and technology sectors</a:t>
            </a:r>
          </a:p>
          <a:p>
            <a:pPr marL="0" indent="0">
              <a:buNone/>
            </a:pPr>
            <a:r>
              <a:rPr lang="en-CA" dirty="0" smtClean="0"/>
              <a:t>•Good </a:t>
            </a:r>
            <a:r>
              <a:rPr lang="en-CA" dirty="0"/>
              <a:t>working knowledge of data visualization software: Tableau/</a:t>
            </a:r>
            <a:r>
              <a:rPr lang="en-CA" dirty="0" err="1"/>
              <a:t>QlikView</a:t>
            </a:r>
            <a:r>
              <a:rPr lang="en-CA" dirty="0"/>
              <a:t>/</a:t>
            </a:r>
            <a:r>
              <a:rPr lang="en-CA" dirty="0" err="1"/>
              <a:t>PowerBI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74155"/>
            <a:ext cx="5183188" cy="823912"/>
          </a:xfrm>
        </p:spPr>
        <p:txBody>
          <a:bodyPr/>
          <a:lstStyle/>
          <a:p>
            <a:r>
              <a:rPr lang="en-CA" dirty="0" smtClean="0"/>
              <a:t>WDW235H1F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26464"/>
            <a:ext cx="5183188" cy="4763199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Completed course work in Digital Humanities (computing + communication + humanities analytics)</a:t>
            </a:r>
          </a:p>
          <a:p>
            <a:r>
              <a:rPr lang="en-CA" sz="1800" dirty="0" smtClean="0"/>
              <a:t>Built and analyzed data visualizations based on open-source data from library and cultural heritage sector</a:t>
            </a:r>
          </a:p>
          <a:p>
            <a:r>
              <a:rPr lang="en-CA" sz="1800" dirty="0" smtClean="0"/>
              <a:t>Built major research project through iterative development</a:t>
            </a:r>
          </a:p>
          <a:p>
            <a:r>
              <a:rPr lang="en-CA" sz="1800" dirty="0" smtClean="0"/>
              <a:t>Workshopped analyses of digital research projects and data management challenges through white-boarding, mock-ups, and role-play</a:t>
            </a:r>
          </a:p>
          <a:p>
            <a:r>
              <a:rPr lang="en-CA" sz="1800" dirty="0" smtClean="0"/>
              <a:t>Good working knowledge of data visualization software:  Tableau (multi-faceted data visualization for complex quantitative data); Palladio (</a:t>
            </a:r>
            <a:r>
              <a:rPr lang="en-CA" sz="1800" dirty="0"/>
              <a:t>web-based </a:t>
            </a:r>
            <a:r>
              <a:rPr lang="en-CA" sz="1800" dirty="0" err="1" smtClean="0"/>
              <a:t>dataviz</a:t>
            </a:r>
            <a:r>
              <a:rPr lang="en-CA" sz="1800" dirty="0" smtClean="0"/>
              <a:t> platform, including e.g. maps and network graphs); Cytoscape (bioinformatics platform for exploring relational data); </a:t>
            </a:r>
            <a:r>
              <a:rPr lang="en-CA" sz="1800" dirty="0" err="1" smtClean="0"/>
              <a:t>Voyant</a:t>
            </a:r>
            <a:r>
              <a:rPr lang="en-CA" sz="1800" dirty="0" smtClean="0"/>
              <a:t> (text corpus exploration)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5843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One New Thing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5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655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 to Digital Humanities</vt:lpstr>
      <vt:lpstr>Course Topics</vt:lpstr>
      <vt:lpstr>Learning Goals</vt:lpstr>
      <vt:lpstr>By the end of the course:</vt:lpstr>
      <vt:lpstr>WDW235 Student (September-December 2018)</vt:lpstr>
      <vt:lpstr>PowerPoint Presentation</vt:lpstr>
      <vt:lpstr>PowerPoint Presentation</vt:lpstr>
      <vt:lpstr>PowerPoint Presentation</vt:lpstr>
      <vt:lpstr>One New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</dc:creator>
  <cp:lastModifiedBy>Reviewer</cp:lastModifiedBy>
  <cp:revision>9</cp:revision>
  <dcterms:created xsi:type="dcterms:W3CDTF">2017-11-30T02:20:29Z</dcterms:created>
  <dcterms:modified xsi:type="dcterms:W3CDTF">2019-05-03T20:23:54Z</dcterms:modified>
</cp:coreProperties>
</file>