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9144000" cy="5143500"/>
  <p:embeddedFontLst>
    <p:embeddedFont>
      <p:font typeface="Calibri" panose="020F0502020204030204" pitchFamily="34" charset="0"/>
      <p:regular r:id="rId17"/>
      <p:bold r:id="rId18"/>
      <p:italic r:id="rId19"/>
      <p:boldItalic r:id="rId20"/>
    </p:embeddedFont>
    <p:embeddedFont>
      <p:font typeface="Helvetica Neue" panose="020B0604020202020204" charset="0"/>
      <p:regular r:id="rId21"/>
      <p:bold r:id="rId22"/>
      <p:italic r:id="rId23"/>
      <p:boldItalic r:id="rId24"/>
    </p:embeddedFont>
    <p:embeddedFont>
      <p:font typeface="Trebuchet MS" panose="020B0603020202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3r7TPejtVo6vuDSiZHhgfTbFR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DDAEE6-DFFD-4388-800B-BBCFF6D0C698}">
  <a:tblStyle styleId="{6CDDAEE6-DFFD-4388-800B-BBCFF6D0C698}"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p:scale>
          <a:sx n="83" d="100"/>
          <a:sy n="83" d="100"/>
        </p:scale>
        <p:origin x="816" y="5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 name="Google Shape;46;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17: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1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1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20: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2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22: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 name="Google Shape;54;p9: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0: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1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1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3: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Only" type="obj">
  <p:cSld name="OBJECT">
    <p:bg>
      <p:bgPr>
        <a:solidFill>
          <a:schemeClr val="lt1"/>
        </a:solidFill>
        <a:effectLst/>
      </p:bgPr>
    </p:bg>
    <p:spTree>
      <p:nvGrpSpPr>
        <p:cNvPr id="1" name="Shape 13"/>
        <p:cNvGrpSpPr/>
        <p:nvPr/>
      </p:nvGrpSpPr>
      <p:grpSpPr>
        <a:xfrm>
          <a:off x="0" y="0"/>
          <a:ext cx="0" cy="0"/>
          <a:chOff x="0" y="0"/>
          <a:chExt cx="0" cy="0"/>
        </a:xfrm>
      </p:grpSpPr>
      <p:sp>
        <p:nvSpPr>
          <p:cNvPr id="14" name="Google Shape;14;p25"/>
          <p:cNvSpPr/>
          <p:nvPr/>
        </p:nvSpPr>
        <p:spPr>
          <a:xfrm>
            <a:off x="0" y="0"/>
            <a:ext cx="9144000" cy="4856480"/>
          </a:xfrm>
          <a:custGeom>
            <a:avLst/>
            <a:gdLst/>
            <a:ahLst/>
            <a:cxnLst/>
            <a:rect l="l" t="t" r="r" b="b"/>
            <a:pathLst>
              <a:path w="9144000" h="4856480" extrusionOk="0">
                <a:moveTo>
                  <a:pt x="0" y="4856099"/>
                </a:moveTo>
                <a:lnTo>
                  <a:pt x="9143999" y="4856099"/>
                </a:lnTo>
                <a:lnTo>
                  <a:pt x="9143999" y="0"/>
                </a:lnTo>
                <a:lnTo>
                  <a:pt x="0" y="0"/>
                </a:lnTo>
                <a:lnTo>
                  <a:pt x="0" y="4856099"/>
                </a:lnTo>
                <a:close/>
              </a:path>
            </a:pathLst>
          </a:custGeom>
          <a:solidFill>
            <a:srgbClr val="33373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25"/>
          <p:cNvSpPr/>
          <p:nvPr/>
        </p:nvSpPr>
        <p:spPr>
          <a:xfrm>
            <a:off x="0" y="4856100"/>
            <a:ext cx="9144000" cy="287655"/>
          </a:xfrm>
          <a:custGeom>
            <a:avLst/>
            <a:gdLst/>
            <a:ahLst/>
            <a:cxnLst/>
            <a:rect l="l" t="t" r="r" b="b"/>
            <a:pathLst>
              <a:path w="9144000" h="287654" extrusionOk="0">
                <a:moveTo>
                  <a:pt x="0" y="0"/>
                </a:moveTo>
                <a:lnTo>
                  <a:pt x="9143999" y="0"/>
                </a:lnTo>
                <a:lnTo>
                  <a:pt x="9143999" y="287399"/>
                </a:lnTo>
                <a:lnTo>
                  <a:pt x="0" y="287399"/>
                </a:lnTo>
                <a:lnTo>
                  <a:pt x="0" y="0"/>
                </a:lnTo>
                <a:close/>
              </a:path>
            </a:pathLst>
          </a:custGeom>
          <a:solidFill>
            <a:srgbClr val="EC183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6" name="Google Shape;16;p25"/>
          <p:cNvPicPr preferRelativeResize="0"/>
          <p:nvPr/>
        </p:nvPicPr>
        <p:blipFill rotWithShape="1">
          <a:blip r:embed="rId2">
            <a:alphaModFix/>
          </a:blip>
          <a:srcRect/>
          <a:stretch/>
        </p:blipFill>
        <p:spPr>
          <a:xfrm>
            <a:off x="8074224" y="4931037"/>
            <a:ext cx="764550" cy="182225"/>
          </a:xfrm>
          <a:prstGeom prst="rect">
            <a:avLst/>
          </a:prstGeom>
          <a:noFill/>
          <a:ln>
            <a:noFill/>
          </a:ln>
        </p:spPr>
      </p:pic>
      <p:sp>
        <p:nvSpPr>
          <p:cNvPr id="17" name="Google Shape;17;p25"/>
          <p:cNvSpPr txBox="1">
            <a:spLocks noGrp="1"/>
          </p:cNvSpPr>
          <p:nvPr>
            <p:ph type="title"/>
          </p:nvPr>
        </p:nvSpPr>
        <p:spPr>
          <a:xfrm>
            <a:off x="3981598" y="2038590"/>
            <a:ext cx="1624964" cy="3302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000" b="1" i="0" u="sng">
                <a:solidFill>
                  <a:srgbClr val="0097A7"/>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5"/>
          <p:cNvSpPr txBox="1">
            <a:spLocks noGrp="1"/>
          </p:cNvSpPr>
          <p:nvPr>
            <p:ph type="ftr" idx="11"/>
          </p:nvPr>
        </p:nvSpPr>
        <p:spPr>
          <a:xfrm>
            <a:off x="137056" y="4930333"/>
            <a:ext cx="1422400" cy="18161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00" b="0" i="0">
                <a:solidFill>
                  <a:schemeClr val="lt1"/>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26"/>
          <p:cNvSpPr txBox="1">
            <a:spLocks noGrp="1"/>
          </p:cNvSpPr>
          <p:nvPr>
            <p:ph type="title"/>
          </p:nvPr>
        </p:nvSpPr>
        <p:spPr>
          <a:xfrm>
            <a:off x="3981598" y="2038590"/>
            <a:ext cx="1624964" cy="3302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000" b="1" i="0" u="sng">
                <a:solidFill>
                  <a:srgbClr val="0097A7"/>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6"/>
          <p:cNvSpPr txBox="1">
            <a:spLocks noGrp="1"/>
          </p:cNvSpPr>
          <p:nvPr>
            <p:ph type="body" idx="1"/>
          </p:nvPr>
        </p:nvSpPr>
        <p:spPr>
          <a:xfrm>
            <a:off x="947737" y="1804987"/>
            <a:ext cx="7253605" cy="220408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26"/>
          <p:cNvSpPr txBox="1">
            <a:spLocks noGrp="1"/>
          </p:cNvSpPr>
          <p:nvPr>
            <p:ph type="ftr" idx="11"/>
          </p:nvPr>
        </p:nvSpPr>
        <p:spPr>
          <a:xfrm>
            <a:off x="137056" y="4930333"/>
            <a:ext cx="1422400" cy="18161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00" b="0" i="0">
                <a:solidFill>
                  <a:schemeClr val="lt1"/>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27"/>
          <p:cNvSpPr txBox="1">
            <a:spLocks noGrp="1"/>
          </p:cNvSpPr>
          <p:nvPr>
            <p:ph type="title"/>
          </p:nvPr>
        </p:nvSpPr>
        <p:spPr>
          <a:xfrm>
            <a:off x="3981598" y="2038590"/>
            <a:ext cx="1624964" cy="3302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000" b="1" i="0" u="sng">
                <a:solidFill>
                  <a:srgbClr val="0097A7"/>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7"/>
          <p:cNvSpPr txBox="1">
            <a:spLocks noGrp="1"/>
          </p:cNvSpPr>
          <p:nvPr>
            <p:ph type="body" idx="1"/>
          </p:nvPr>
        </p:nvSpPr>
        <p:spPr>
          <a:xfrm>
            <a:off x="688000" y="1450144"/>
            <a:ext cx="3505200" cy="286829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700" b="1" i="0">
                <a:solidFill>
                  <a:srgbClr val="434343"/>
                </a:solidFill>
                <a:latin typeface="Trebuchet MS"/>
                <a:ea typeface="Trebuchet MS"/>
                <a:cs typeface="Trebuchet MS"/>
                <a:sym typeface="Trebuchet MS"/>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27"/>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27"/>
          <p:cNvSpPr txBox="1">
            <a:spLocks noGrp="1"/>
          </p:cNvSpPr>
          <p:nvPr>
            <p:ph type="ftr" idx="11"/>
          </p:nvPr>
        </p:nvSpPr>
        <p:spPr>
          <a:xfrm>
            <a:off x="137056" y="4930333"/>
            <a:ext cx="1422400" cy="18161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00" b="0" i="0">
                <a:solidFill>
                  <a:schemeClr val="lt1"/>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34"/>
        <p:cNvGrpSpPr/>
        <p:nvPr/>
      </p:nvGrpSpPr>
      <p:grpSpPr>
        <a:xfrm>
          <a:off x="0" y="0"/>
          <a:ext cx="0" cy="0"/>
          <a:chOff x="0" y="0"/>
          <a:chExt cx="0" cy="0"/>
        </a:xfrm>
      </p:grpSpPr>
      <p:sp>
        <p:nvSpPr>
          <p:cNvPr id="35" name="Google Shape;35;p28"/>
          <p:cNvSpPr txBox="1">
            <a:spLocks noGrp="1"/>
          </p:cNvSpPr>
          <p:nvPr>
            <p:ph type="ftr" idx="11"/>
          </p:nvPr>
        </p:nvSpPr>
        <p:spPr>
          <a:xfrm>
            <a:off x="137056" y="4930333"/>
            <a:ext cx="1422400" cy="18161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00" b="0" i="0">
                <a:solidFill>
                  <a:schemeClr val="lt1"/>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8"/>
        <p:cNvGrpSpPr/>
        <p:nvPr/>
      </p:nvGrpSpPr>
      <p:grpSpPr>
        <a:xfrm>
          <a:off x="0" y="0"/>
          <a:ext cx="0" cy="0"/>
          <a:chOff x="0" y="0"/>
          <a:chExt cx="0" cy="0"/>
        </a:xfrm>
      </p:grpSpPr>
      <p:sp>
        <p:nvSpPr>
          <p:cNvPr id="39" name="Google Shape;39;p29"/>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9"/>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9"/>
          <p:cNvSpPr txBox="1">
            <a:spLocks noGrp="1"/>
          </p:cNvSpPr>
          <p:nvPr>
            <p:ph type="ftr" idx="11"/>
          </p:nvPr>
        </p:nvSpPr>
        <p:spPr>
          <a:xfrm>
            <a:off x="137056" y="4930333"/>
            <a:ext cx="1422400" cy="18161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00" b="0" i="0">
                <a:solidFill>
                  <a:schemeClr val="lt1"/>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4"/>
          <p:cNvSpPr/>
          <p:nvPr/>
        </p:nvSpPr>
        <p:spPr>
          <a:xfrm>
            <a:off x="0" y="4856100"/>
            <a:ext cx="9144000" cy="287655"/>
          </a:xfrm>
          <a:custGeom>
            <a:avLst/>
            <a:gdLst/>
            <a:ahLst/>
            <a:cxnLst/>
            <a:rect l="l" t="t" r="r" b="b"/>
            <a:pathLst>
              <a:path w="9144000" h="287654" extrusionOk="0">
                <a:moveTo>
                  <a:pt x="0" y="0"/>
                </a:moveTo>
                <a:lnTo>
                  <a:pt x="9143999" y="0"/>
                </a:lnTo>
                <a:lnTo>
                  <a:pt x="9143999" y="287399"/>
                </a:lnTo>
                <a:lnTo>
                  <a:pt x="0" y="287399"/>
                </a:lnTo>
                <a:lnTo>
                  <a:pt x="0" y="0"/>
                </a:lnTo>
                <a:close/>
              </a:path>
            </a:pathLst>
          </a:custGeom>
          <a:solidFill>
            <a:srgbClr val="EC183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7" name="Google Shape;7;p24"/>
          <p:cNvPicPr preferRelativeResize="0"/>
          <p:nvPr/>
        </p:nvPicPr>
        <p:blipFill rotWithShape="1">
          <a:blip r:embed="rId7">
            <a:alphaModFix/>
          </a:blip>
          <a:srcRect/>
          <a:stretch/>
        </p:blipFill>
        <p:spPr>
          <a:xfrm>
            <a:off x="8074224" y="4931037"/>
            <a:ext cx="764550" cy="182225"/>
          </a:xfrm>
          <a:prstGeom prst="rect">
            <a:avLst/>
          </a:prstGeom>
          <a:noFill/>
          <a:ln>
            <a:noFill/>
          </a:ln>
        </p:spPr>
      </p:pic>
      <p:sp>
        <p:nvSpPr>
          <p:cNvPr id="8" name="Google Shape;8;p24"/>
          <p:cNvSpPr txBox="1">
            <a:spLocks noGrp="1"/>
          </p:cNvSpPr>
          <p:nvPr>
            <p:ph type="title"/>
          </p:nvPr>
        </p:nvSpPr>
        <p:spPr>
          <a:xfrm>
            <a:off x="3981598" y="2038590"/>
            <a:ext cx="1624964" cy="3302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000" b="1" i="0" u="sng" strike="noStrike" cap="none">
                <a:solidFill>
                  <a:srgbClr val="0097A7"/>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24"/>
          <p:cNvSpPr txBox="1">
            <a:spLocks noGrp="1"/>
          </p:cNvSpPr>
          <p:nvPr>
            <p:ph type="body" idx="1"/>
          </p:nvPr>
        </p:nvSpPr>
        <p:spPr>
          <a:xfrm>
            <a:off x="947737" y="1804987"/>
            <a:ext cx="7253605" cy="220408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 name="Google Shape;10;p24"/>
          <p:cNvSpPr txBox="1">
            <a:spLocks noGrp="1"/>
          </p:cNvSpPr>
          <p:nvPr>
            <p:ph type="ftr" idx="11"/>
          </p:nvPr>
        </p:nvSpPr>
        <p:spPr>
          <a:xfrm>
            <a:off x="137056" y="4930333"/>
            <a:ext cx="1422400" cy="18161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900" b="0" i="0">
                <a:solidFill>
                  <a:schemeClr val="lt1"/>
                </a:solidFill>
                <a:latin typeface="Helvetica Neue"/>
                <a:ea typeface="Helvetica Neue"/>
                <a:cs typeface="Helvetica Neue"/>
                <a:sym typeface="Helvetica Neue"/>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2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Google Shape;12;p2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7"/>
        <p:cNvGrpSpPr/>
        <p:nvPr/>
      </p:nvGrpSpPr>
      <p:grpSpPr>
        <a:xfrm>
          <a:off x="0" y="0"/>
          <a:ext cx="0" cy="0"/>
          <a:chOff x="0" y="0"/>
          <a:chExt cx="0" cy="0"/>
        </a:xfrm>
      </p:grpSpPr>
      <p:grpSp>
        <p:nvGrpSpPr>
          <p:cNvPr id="48" name="Google Shape;48;p1"/>
          <p:cNvGrpSpPr/>
          <p:nvPr/>
        </p:nvGrpSpPr>
        <p:grpSpPr>
          <a:xfrm>
            <a:off x="0" y="0"/>
            <a:ext cx="9143999" cy="5143499"/>
            <a:chOff x="0" y="0"/>
            <a:chExt cx="9143999" cy="5143499"/>
          </a:xfrm>
        </p:grpSpPr>
        <p:pic>
          <p:nvPicPr>
            <p:cNvPr id="49" name="Google Shape;49;p1"/>
            <p:cNvPicPr preferRelativeResize="0"/>
            <p:nvPr/>
          </p:nvPicPr>
          <p:blipFill rotWithShape="1">
            <a:blip r:embed="rId3">
              <a:alphaModFix/>
            </a:blip>
            <a:srcRect/>
            <a:stretch/>
          </p:blipFill>
          <p:spPr>
            <a:xfrm>
              <a:off x="0" y="0"/>
              <a:ext cx="9143999" cy="5143499"/>
            </a:xfrm>
            <a:prstGeom prst="rect">
              <a:avLst/>
            </a:prstGeom>
            <a:noFill/>
            <a:ln>
              <a:noFill/>
            </a:ln>
          </p:spPr>
        </p:pic>
        <p:pic>
          <p:nvPicPr>
            <p:cNvPr id="50" name="Google Shape;50;p1"/>
            <p:cNvPicPr preferRelativeResize="0"/>
            <p:nvPr/>
          </p:nvPicPr>
          <p:blipFill rotWithShape="1">
            <a:blip r:embed="rId4">
              <a:alphaModFix/>
            </a:blip>
            <a:srcRect/>
            <a:stretch/>
          </p:blipFill>
          <p:spPr>
            <a:xfrm>
              <a:off x="5888949" y="3624550"/>
              <a:ext cx="2675821" cy="1117899"/>
            </a:xfrm>
            <a:prstGeom prst="rect">
              <a:avLst/>
            </a:prstGeom>
            <a:noFill/>
            <a:ln>
              <a:noFill/>
            </a:ln>
          </p:spPr>
        </p:pic>
      </p:grpSp>
      <p:sp>
        <p:nvSpPr>
          <p:cNvPr id="51" name="Google Shape;51;p1"/>
          <p:cNvSpPr txBox="1">
            <a:spLocks noGrp="1"/>
          </p:cNvSpPr>
          <p:nvPr>
            <p:ph type="title"/>
          </p:nvPr>
        </p:nvSpPr>
        <p:spPr>
          <a:xfrm>
            <a:off x="4744837" y="1034532"/>
            <a:ext cx="4299271" cy="1518920"/>
          </a:xfrm>
          <a:prstGeom prst="rect">
            <a:avLst/>
          </a:prstGeom>
          <a:noFill/>
          <a:ln>
            <a:noFill/>
          </a:ln>
        </p:spPr>
        <p:txBody>
          <a:bodyPr spcFirstLastPara="1" wrap="square" lIns="0" tIns="12700" rIns="0" bIns="0" anchor="t" anchorCtr="0">
            <a:spAutoFit/>
          </a:bodyPr>
          <a:lstStyle/>
          <a:p>
            <a:pPr marL="12700" marR="5080" lvl="0" indent="921385" algn="l" rtl="0">
              <a:lnSpc>
                <a:spcPct val="100000"/>
              </a:lnSpc>
              <a:spcBef>
                <a:spcPts val="0"/>
              </a:spcBef>
              <a:spcAft>
                <a:spcPts val="0"/>
              </a:spcAft>
              <a:buNone/>
            </a:pPr>
            <a:r>
              <a:rPr lang="en-US" sz="4900" u="none" dirty="0" err="1">
                <a:solidFill>
                  <a:srgbClr val="FFFFFF"/>
                </a:solidFill>
                <a:latin typeface="Trebuchet MS"/>
                <a:ea typeface="Trebuchet MS"/>
                <a:cs typeface="Trebuchet MS"/>
                <a:sym typeface="Trebuchet MS"/>
              </a:rPr>
              <a:t>Armado</a:t>
            </a:r>
            <a:r>
              <a:rPr lang="en-US" sz="4900" u="none" dirty="0">
                <a:solidFill>
                  <a:srgbClr val="FFFFFF"/>
                </a:solidFill>
                <a:latin typeface="Trebuchet MS"/>
                <a:ea typeface="Trebuchet MS"/>
                <a:cs typeface="Trebuchet MS"/>
                <a:sym typeface="Trebuchet MS"/>
              </a:rPr>
              <a:t> de  </a:t>
            </a:r>
            <a:r>
              <a:rPr lang="en-US" sz="4900" u="none" dirty="0" err="1">
                <a:solidFill>
                  <a:srgbClr val="FFFFFF"/>
                </a:solidFill>
                <a:latin typeface="Trebuchet MS"/>
                <a:ea typeface="Trebuchet MS"/>
                <a:cs typeface="Trebuchet MS"/>
                <a:sym typeface="Trebuchet MS"/>
              </a:rPr>
              <a:t>computadoras</a:t>
            </a:r>
            <a:endParaRPr sz="4900" dirty="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690450" y="765775"/>
            <a:ext cx="27387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u="none">
                <a:solidFill>
                  <a:srgbClr val="EC183E"/>
                </a:solidFill>
                <a:latin typeface="Trebuchet MS"/>
                <a:ea typeface="Trebuchet MS"/>
                <a:cs typeface="Trebuchet MS"/>
                <a:sym typeface="Trebuchet MS"/>
              </a:rPr>
              <a:t>Gama alta</a:t>
            </a:r>
            <a:endParaRPr sz="3000">
              <a:latin typeface="Trebuchet MS"/>
              <a:ea typeface="Trebuchet MS"/>
              <a:cs typeface="Trebuchet MS"/>
              <a:sym typeface="Trebuchet MS"/>
            </a:endParaRPr>
          </a:p>
        </p:txBody>
      </p:sp>
      <p:sp>
        <p:nvSpPr>
          <p:cNvPr id="117" name="Google Shape;117;p17"/>
          <p:cNvSpPr txBox="1"/>
          <p:nvPr/>
        </p:nvSpPr>
        <p:spPr>
          <a:xfrm>
            <a:off x="710225" y="1408911"/>
            <a:ext cx="3347085" cy="2540000"/>
          </a:xfrm>
          <a:prstGeom prst="rect">
            <a:avLst/>
          </a:prstGeom>
          <a:noFill/>
          <a:ln>
            <a:noFill/>
          </a:ln>
        </p:spPr>
        <p:txBody>
          <a:bodyPr spcFirstLastPara="1" wrap="square" lIns="0" tIns="12700" rIns="0" bIns="0" anchor="t" anchorCtr="0">
            <a:spAutoFit/>
          </a:bodyPr>
          <a:lstStyle/>
          <a:p>
            <a:pPr marL="12700" marR="5080" lvl="0" indent="0" algn="l" rtl="0">
              <a:lnSpc>
                <a:spcPct val="128899"/>
              </a:lnSpc>
              <a:spcBef>
                <a:spcPts val="0"/>
              </a:spcBef>
              <a:spcAft>
                <a:spcPts val="0"/>
              </a:spcAft>
              <a:buNone/>
            </a:pPr>
            <a:r>
              <a:rPr lang="en-US" sz="1600">
                <a:solidFill>
                  <a:srgbClr val="434343"/>
                </a:solidFill>
                <a:latin typeface="Helvetica Neue"/>
                <a:ea typeface="Helvetica Neue"/>
                <a:cs typeface="Helvetica Neue"/>
                <a:sym typeface="Helvetica Neue"/>
              </a:rPr>
              <a:t>Los equipos considerados de gama  alta son aquellos que requieren las  mejores prestaciones del mercado.  Son utilizados para tareas que  requieren mucho procesamiento,  como minería de datos, big data,  gaming, entre otras. Generalmente  utilizan GPU.</a:t>
            </a:r>
            <a:endParaRPr sz="1600">
              <a:latin typeface="Helvetica Neue"/>
              <a:ea typeface="Helvetica Neue"/>
              <a:cs typeface="Helvetica Neue"/>
              <a:sym typeface="Helvetica Neue"/>
            </a:endParaRPr>
          </a:p>
        </p:txBody>
      </p:sp>
      <p:pic>
        <p:nvPicPr>
          <p:cNvPr id="118" name="Google Shape;118;p17"/>
          <p:cNvPicPr preferRelativeResize="0"/>
          <p:nvPr/>
        </p:nvPicPr>
        <p:blipFill rotWithShape="1">
          <a:blip r:embed="rId3">
            <a:alphaModFix/>
          </a:blip>
          <a:srcRect/>
          <a:stretch/>
        </p:blipFill>
        <p:spPr>
          <a:xfrm>
            <a:off x="3786636" y="1152100"/>
            <a:ext cx="5357363" cy="3013499"/>
          </a:xfrm>
          <a:prstGeom prst="rect">
            <a:avLst/>
          </a:prstGeom>
          <a:noFill/>
          <a:ln>
            <a:noFill/>
          </a:ln>
        </p:spPr>
      </p:pic>
      <p:sp>
        <p:nvSpPr>
          <p:cNvPr id="119" name="Google Shape;119;p17"/>
          <p:cNvSpPr txBox="1">
            <a:spLocks noGrp="1"/>
          </p:cNvSpPr>
          <p:nvPr>
            <p:ph type="ftr" idx="11"/>
          </p:nvPr>
        </p:nvSpPr>
        <p:spPr>
          <a:xfrm>
            <a:off x="137056" y="4930333"/>
            <a:ext cx="1422400" cy="181610"/>
          </a:xfrm>
          <a:prstGeom prst="rect">
            <a:avLst/>
          </a:prstGeom>
          <a:noFill/>
          <a:ln>
            <a:noFill/>
          </a:ln>
        </p:spPr>
        <p:txBody>
          <a:bodyPr spcFirstLastPara="1" wrap="square" lIns="0" tIns="20300" rIns="0" bIns="0" anchor="t" anchorCtr="0">
            <a:spAutoFit/>
          </a:bodyPr>
          <a:lstStyle/>
          <a:p>
            <a:pPr marL="12700" lvl="0" indent="0" algn="l" rtl="0">
              <a:lnSpc>
                <a:spcPct val="100000"/>
              </a:lnSpc>
              <a:spcBef>
                <a:spcPts val="0"/>
              </a:spcBef>
              <a:spcAft>
                <a:spcPts val="0"/>
              </a:spcAft>
              <a:buNone/>
            </a:pPr>
            <a:r>
              <a:rPr lang="en-US"/>
              <a:t>Armado de computadoras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699875" y="765775"/>
            <a:ext cx="38658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u="none">
                <a:solidFill>
                  <a:srgbClr val="EC183E"/>
                </a:solidFill>
                <a:latin typeface="Trebuchet MS"/>
                <a:ea typeface="Trebuchet MS"/>
                <a:cs typeface="Trebuchet MS"/>
                <a:sym typeface="Trebuchet MS"/>
              </a:rPr>
              <a:t>Gama alta - Intel</a:t>
            </a:r>
            <a:endParaRPr sz="3000">
              <a:latin typeface="Trebuchet MS"/>
              <a:ea typeface="Trebuchet MS"/>
              <a:cs typeface="Trebuchet MS"/>
              <a:sym typeface="Trebuchet MS"/>
            </a:endParaRPr>
          </a:p>
        </p:txBody>
      </p:sp>
      <p:sp>
        <p:nvSpPr>
          <p:cNvPr id="125" name="Google Shape;125;p18"/>
          <p:cNvSpPr txBox="1">
            <a:spLocks noGrp="1"/>
          </p:cNvSpPr>
          <p:nvPr>
            <p:ph type="ftr" idx="11"/>
          </p:nvPr>
        </p:nvSpPr>
        <p:spPr>
          <a:xfrm>
            <a:off x="137056" y="4930333"/>
            <a:ext cx="1422400" cy="181610"/>
          </a:xfrm>
          <a:prstGeom prst="rect">
            <a:avLst/>
          </a:prstGeom>
          <a:noFill/>
          <a:ln>
            <a:noFill/>
          </a:ln>
        </p:spPr>
        <p:txBody>
          <a:bodyPr spcFirstLastPara="1" wrap="square" lIns="0" tIns="20300" rIns="0" bIns="0" anchor="t" anchorCtr="0">
            <a:spAutoFit/>
          </a:bodyPr>
          <a:lstStyle/>
          <a:p>
            <a:pPr marL="12700" lvl="0" indent="0" algn="l" rtl="0">
              <a:lnSpc>
                <a:spcPct val="100000"/>
              </a:lnSpc>
              <a:spcBef>
                <a:spcPts val="0"/>
              </a:spcBef>
              <a:spcAft>
                <a:spcPts val="0"/>
              </a:spcAft>
              <a:buNone/>
            </a:pPr>
            <a:r>
              <a:rPr lang="en-US"/>
              <a:t>Armado de computadoras</a:t>
            </a:r>
            <a:endParaRPr/>
          </a:p>
        </p:txBody>
      </p:sp>
      <p:graphicFrame>
        <p:nvGraphicFramePr>
          <p:cNvPr id="126" name="Google Shape;126;p18"/>
          <p:cNvGraphicFramePr/>
          <p:nvPr>
            <p:extLst>
              <p:ext uri="{D42A27DB-BD31-4B8C-83A1-F6EECF244321}">
                <p14:modId xmlns:p14="http://schemas.microsoft.com/office/powerpoint/2010/main" val="4115254913"/>
              </p:ext>
            </p:extLst>
          </p:nvPr>
        </p:nvGraphicFramePr>
        <p:xfrm>
          <a:off x="947737" y="1804987"/>
          <a:ext cx="7239000" cy="2274768"/>
        </p:xfrm>
        <a:graphic>
          <a:graphicData uri="http://schemas.openxmlformats.org/drawingml/2006/table">
            <a:tbl>
              <a:tblPr firstRow="1" bandRow="1">
                <a:noFill/>
                <a:tableStyleId>{6CDDAEE6-DFFD-4388-800B-BBCFF6D0C698}</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96200">
                <a:tc>
                  <a:txBody>
                    <a:bodyPr/>
                    <a:lstStyle/>
                    <a:p>
                      <a:pPr marL="85725" marR="0" lvl="0" indent="0" algn="l" rtl="0">
                        <a:lnSpc>
                          <a:spcPct val="100000"/>
                        </a:lnSpc>
                        <a:spcBef>
                          <a:spcPts val="0"/>
                        </a:spcBef>
                        <a:spcAft>
                          <a:spcPts val="0"/>
                        </a:spcAft>
                        <a:buNone/>
                      </a:pPr>
                      <a:r>
                        <a:rPr lang="en-US" sz="1400" u="none" strike="noStrike" cap="none">
                          <a:latin typeface="Helvetica Neue"/>
                          <a:ea typeface="Helvetica Neue"/>
                          <a:cs typeface="Helvetica Neue"/>
                          <a:sym typeface="Helvetica Neue"/>
                        </a:rPr>
                        <a:t>Procesador</a:t>
                      </a:r>
                      <a:endParaRPr sz="1400" u="none" strike="noStrike" cap="none">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tc>
                  <a:txBody>
                    <a:bodyPr/>
                    <a:lstStyle/>
                    <a:p>
                      <a:pPr marL="85725" marR="0" lvl="0" indent="0" algn="l" rtl="0">
                        <a:lnSpc>
                          <a:spcPct val="100000"/>
                        </a:lnSpc>
                        <a:spcBef>
                          <a:spcPts val="0"/>
                        </a:spcBef>
                        <a:spcAft>
                          <a:spcPts val="0"/>
                        </a:spcAft>
                        <a:buNone/>
                      </a:pPr>
                      <a:r>
                        <a:rPr lang="en-US" sz="1400" b="0" i="0" u="none" strike="noStrike" cap="none">
                          <a:solidFill>
                            <a:schemeClr val="dk1"/>
                          </a:solidFill>
                          <a:latin typeface="Helvetica Neue"/>
                          <a:ea typeface="Helvetica Neue"/>
                          <a:cs typeface="Helvetica Neue"/>
                          <a:sym typeface="Helvetica Neue"/>
                        </a:rPr>
                        <a:t>Core i7-10700</a:t>
                      </a:r>
                      <a:endParaRPr sz="1400" b="0" i="0" u="none" strike="noStrike" cap="none">
                        <a:solidFill>
                          <a:schemeClr val="dk1"/>
                        </a:solidFill>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r h="396200">
                <a:tc>
                  <a:txBody>
                    <a:bodyPr/>
                    <a:lstStyle/>
                    <a:p>
                      <a:pPr marL="85725" marR="0" lvl="0" indent="0" algn="l" rtl="0">
                        <a:lnSpc>
                          <a:spcPct val="100000"/>
                        </a:lnSpc>
                        <a:spcBef>
                          <a:spcPts val="0"/>
                        </a:spcBef>
                        <a:spcAft>
                          <a:spcPts val="0"/>
                        </a:spcAft>
                        <a:buNone/>
                      </a:pPr>
                      <a:r>
                        <a:rPr lang="en-US" sz="1400" u="none" strike="noStrike" cap="none" dirty="0" err="1">
                          <a:latin typeface="Helvetica Neue"/>
                          <a:ea typeface="Helvetica Neue"/>
                          <a:cs typeface="Helvetica Neue"/>
                          <a:sym typeface="Helvetica Neue"/>
                        </a:rPr>
                        <a:t>Placa</a:t>
                      </a:r>
                      <a:r>
                        <a:rPr lang="en-US" sz="1400" u="none" strike="noStrike" cap="none" dirty="0">
                          <a:latin typeface="Helvetica Neue"/>
                          <a:ea typeface="Helvetica Neue"/>
                          <a:cs typeface="Helvetica Neue"/>
                          <a:sym typeface="Helvetica Neue"/>
                        </a:rPr>
                        <a:t> Madre</a:t>
                      </a:r>
                      <a:endParaRPr sz="1400" u="none" strike="noStrike" cap="none" dirty="0">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US" sz="1400" b="0" i="0" u="none" strike="noStrike" cap="none" dirty="0" err="1">
                          <a:solidFill>
                            <a:schemeClr val="dk1"/>
                          </a:solidFill>
                          <a:latin typeface="Helvetica Neue"/>
                          <a:ea typeface="Calibri"/>
                          <a:cs typeface="Calibri"/>
                          <a:sym typeface="Arial"/>
                        </a:rPr>
                        <a:t>Msi</a:t>
                      </a:r>
                      <a:r>
                        <a:rPr lang="en-US" sz="1400" b="0" i="0" u="none" strike="noStrike" cap="none" dirty="0">
                          <a:solidFill>
                            <a:schemeClr val="dk1"/>
                          </a:solidFill>
                          <a:latin typeface="Helvetica Neue"/>
                          <a:ea typeface="Calibri"/>
                          <a:cs typeface="Calibri"/>
                          <a:sym typeface="Arial"/>
                        </a:rPr>
                        <a:t> Mortar B360M</a:t>
                      </a:r>
                      <a:endParaRPr sz="1400" b="0" i="0" u="none" strike="noStrike" cap="none" dirty="0">
                        <a:solidFill>
                          <a:schemeClr val="dk1"/>
                        </a:solidFill>
                        <a:latin typeface="Helvetica Neue"/>
                        <a:ea typeface="Helvetica Neue"/>
                        <a:cs typeface="Helvetica Neue"/>
                        <a:sym typeface="Helvetica Neue"/>
                      </a:endParaRP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85725" marR="0" lvl="0" indent="0" algn="l" rtl="0">
                        <a:lnSpc>
                          <a:spcPct val="100000"/>
                        </a:lnSpc>
                        <a:spcBef>
                          <a:spcPts val="0"/>
                        </a:spcBef>
                        <a:spcAft>
                          <a:spcPts val="0"/>
                        </a:spcAft>
                        <a:buNone/>
                      </a:pPr>
                      <a:r>
                        <a:rPr lang="en-US" sz="1400" u="none" strike="noStrike" cap="none" dirty="0">
                          <a:latin typeface="Helvetica Neue"/>
                          <a:ea typeface="Helvetica Neue"/>
                          <a:cs typeface="Helvetica Neue"/>
                          <a:sym typeface="Helvetica Neue"/>
                        </a:rPr>
                        <a:t>Memoria principal</a:t>
                      </a:r>
                      <a:endParaRPr sz="1400" u="none" strike="noStrike" cap="none" dirty="0">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latin typeface="Helvetica Neue"/>
                          <a:ea typeface="Calibri"/>
                          <a:cs typeface="Calibri"/>
                          <a:sym typeface="Arial"/>
                        </a:rPr>
                        <a:t>16GB RAM</a:t>
                      </a:r>
                    </a:p>
                    <a:p>
                      <a:pPr marL="0" marR="0" lvl="0" indent="0" algn="l" rtl="0">
                        <a:lnSpc>
                          <a:spcPct val="100000"/>
                        </a:lnSpc>
                        <a:spcBef>
                          <a:spcPts val="0"/>
                        </a:spcBef>
                        <a:spcAft>
                          <a:spcPts val="0"/>
                        </a:spcAft>
                        <a:buNone/>
                      </a:pPr>
                      <a:endParaRPr sz="1400" b="0" i="0" u="none" strike="noStrike" cap="none" dirty="0">
                        <a:solidFill>
                          <a:schemeClr val="dk1"/>
                        </a:solidFill>
                        <a:latin typeface="Helvetica Neue"/>
                        <a:ea typeface="Helvetica Neue"/>
                        <a:cs typeface="Helvetica Neue"/>
                        <a:sym typeface="Helvetica Neue"/>
                      </a:endParaRP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extLst>
                  <a:ext uri="{0D108BD9-81ED-4DB2-BD59-A6C34878D82A}">
                    <a16:rowId xmlns:a16="http://schemas.microsoft.com/office/drawing/2014/main" val="10002"/>
                  </a:ext>
                </a:extLst>
              </a:tr>
              <a:tr h="609550">
                <a:tc>
                  <a:txBody>
                    <a:bodyPr/>
                    <a:lstStyle/>
                    <a:p>
                      <a:pPr marL="85725" marR="0" lvl="0" indent="0" algn="l" rtl="0">
                        <a:lnSpc>
                          <a:spcPct val="100000"/>
                        </a:lnSpc>
                        <a:spcBef>
                          <a:spcPts val="0"/>
                        </a:spcBef>
                        <a:spcAft>
                          <a:spcPts val="0"/>
                        </a:spcAft>
                        <a:buNone/>
                      </a:pPr>
                      <a:r>
                        <a:rPr lang="en-US" sz="1400" u="none" strike="noStrike" cap="none">
                          <a:latin typeface="Helvetica Neue"/>
                          <a:ea typeface="Helvetica Neue"/>
                          <a:cs typeface="Helvetica Neue"/>
                          <a:sym typeface="Helvetica Neue"/>
                        </a:rPr>
                        <a:t>Memoria secundaria</a:t>
                      </a:r>
                      <a:endParaRPr sz="1400" u="none" strike="noStrike" cap="none">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defTabSz="914400" rtl="0" eaLnBrk="1" fontAlgn="auto" latinLnBrk="0" hangingPunct="1">
                        <a:lnSpc>
                          <a:spcPct val="150000"/>
                        </a:lnSpc>
                        <a:spcBef>
                          <a:spcPts val="0"/>
                        </a:spcBef>
                        <a:spcAft>
                          <a:spcPts val="400"/>
                        </a:spcAft>
                        <a:buClr>
                          <a:srgbClr val="000000"/>
                        </a:buClr>
                        <a:buSzPts val="1100"/>
                        <a:buFont typeface="Arial"/>
                        <a:buNone/>
                        <a:tabLst/>
                        <a:defRPr/>
                      </a:pPr>
                      <a:r>
                        <a:rPr lang="en-US" sz="1400" b="0" i="0" u="none" strike="noStrike" cap="none" dirty="0">
                          <a:solidFill>
                            <a:schemeClr val="dk1"/>
                          </a:solidFill>
                          <a:latin typeface="Helvetica Neue"/>
                          <a:ea typeface="Calibri"/>
                          <a:cs typeface="Calibri"/>
                          <a:sym typeface="Arial"/>
                        </a:rPr>
                        <a:t>Disco Estado </a:t>
                      </a:r>
                      <a:r>
                        <a:rPr lang="en-US" sz="1400" b="0" i="0" u="none" strike="noStrike" cap="none" dirty="0" err="1">
                          <a:solidFill>
                            <a:schemeClr val="dk1"/>
                          </a:solidFill>
                          <a:latin typeface="Helvetica Neue"/>
                          <a:ea typeface="Calibri"/>
                          <a:cs typeface="Calibri"/>
                          <a:sym typeface="Arial"/>
                        </a:rPr>
                        <a:t>Sólido</a:t>
                      </a:r>
                      <a:r>
                        <a:rPr lang="en-US" sz="1400" b="0" i="0" u="none" strike="noStrike" cap="none" dirty="0">
                          <a:solidFill>
                            <a:schemeClr val="dk1"/>
                          </a:solidFill>
                          <a:latin typeface="Helvetica Neue"/>
                          <a:ea typeface="Calibri"/>
                          <a:cs typeface="Calibri"/>
                          <a:sym typeface="Arial"/>
                        </a:rPr>
                        <a:t> 512 GB</a:t>
                      </a:r>
                    </a:p>
                    <a:p>
                      <a:pPr marL="0" lvl="0" indent="0" algn="l" rtl="0">
                        <a:lnSpc>
                          <a:spcPct val="150000"/>
                        </a:lnSpc>
                        <a:spcBef>
                          <a:spcPts val="0"/>
                        </a:spcBef>
                        <a:spcAft>
                          <a:spcPts val="400"/>
                        </a:spcAft>
                        <a:buSzPts val="1100"/>
                        <a:buNone/>
                      </a:pPr>
                      <a:endParaRPr sz="1400" b="0" i="0" u="none" strike="noStrike" cap="none" dirty="0">
                        <a:solidFill>
                          <a:schemeClr val="dk1"/>
                        </a:solidFill>
                        <a:latin typeface="Helvetica Neue"/>
                        <a:ea typeface="Helvetica Neue"/>
                        <a:cs typeface="Helvetica Neue"/>
                        <a:sym typeface="Helvetica Neue"/>
                      </a:endParaRPr>
                    </a:p>
                  </a:txBody>
                  <a:tcPr marL="0" marR="0" marT="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85725" marR="0" lvl="0" indent="0" algn="l" rtl="0">
                        <a:lnSpc>
                          <a:spcPct val="100000"/>
                        </a:lnSpc>
                        <a:spcBef>
                          <a:spcPts val="0"/>
                        </a:spcBef>
                        <a:spcAft>
                          <a:spcPts val="0"/>
                        </a:spcAft>
                        <a:buNone/>
                      </a:pPr>
                      <a:r>
                        <a:rPr lang="en-US" sz="1400" u="none" strike="noStrike" cap="none">
                          <a:latin typeface="Helvetica Neue"/>
                          <a:ea typeface="Helvetica Neue"/>
                          <a:cs typeface="Helvetica Neue"/>
                          <a:sym typeface="Helvetica Neue"/>
                        </a:rPr>
                        <a:t>GPU</a:t>
                      </a:r>
                      <a:endParaRPr sz="1400" u="none" strike="noStrike" cap="none">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tc>
                  <a:txBody>
                    <a:bodyPr/>
                    <a:lstStyle/>
                    <a:p>
                      <a:pPr marL="0" lvl="0" indent="0" algn="l" rtl="0">
                        <a:lnSpc>
                          <a:spcPct val="150000"/>
                        </a:lnSpc>
                        <a:spcBef>
                          <a:spcPts val="0"/>
                        </a:spcBef>
                        <a:spcAft>
                          <a:spcPts val="400"/>
                        </a:spcAft>
                        <a:buClr>
                          <a:schemeClr val="dk1"/>
                        </a:buClr>
                        <a:buSzPts val="1100"/>
                        <a:buFont typeface="Arial"/>
                        <a:buNone/>
                      </a:pPr>
                      <a:r>
                        <a:rPr lang="en-US" sz="1400" b="0" i="0" u="none" strike="noStrike" cap="none" dirty="0">
                          <a:solidFill>
                            <a:schemeClr val="dk1"/>
                          </a:solidFill>
                          <a:latin typeface="Helvetica Neue"/>
                          <a:ea typeface="Helvetica Neue"/>
                          <a:cs typeface="Helvetica Neue"/>
                          <a:sym typeface="Helvetica Neue"/>
                        </a:rPr>
                        <a:t>Nvidia Asus GeForce 700 Series GT</a:t>
                      </a:r>
                      <a:endParaRPr sz="1400" b="0" i="0" u="none" strike="noStrike" cap="none" dirty="0">
                        <a:solidFill>
                          <a:schemeClr val="dk1"/>
                        </a:solidFill>
                        <a:latin typeface="Helvetica Neue"/>
                        <a:ea typeface="Helvetica Neue"/>
                        <a:cs typeface="Helvetica Neue"/>
                        <a:sym typeface="Helvetica Neue"/>
                      </a:endParaRPr>
                    </a:p>
                  </a:txBody>
                  <a:tcPr marL="0" marR="0" marT="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699825" y="765775"/>
            <a:ext cx="38376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u="none">
                <a:solidFill>
                  <a:srgbClr val="EC183E"/>
                </a:solidFill>
                <a:latin typeface="Trebuchet MS"/>
                <a:ea typeface="Trebuchet MS"/>
                <a:cs typeface="Trebuchet MS"/>
                <a:sym typeface="Trebuchet MS"/>
              </a:rPr>
              <a:t>Gama alta - AMD</a:t>
            </a:r>
            <a:endParaRPr sz="3000">
              <a:latin typeface="Trebuchet MS"/>
              <a:ea typeface="Trebuchet MS"/>
              <a:cs typeface="Trebuchet MS"/>
              <a:sym typeface="Trebuchet MS"/>
            </a:endParaRPr>
          </a:p>
        </p:txBody>
      </p:sp>
      <p:sp>
        <p:nvSpPr>
          <p:cNvPr id="132" name="Google Shape;132;p19"/>
          <p:cNvSpPr txBox="1">
            <a:spLocks noGrp="1"/>
          </p:cNvSpPr>
          <p:nvPr>
            <p:ph type="ftr" idx="11"/>
          </p:nvPr>
        </p:nvSpPr>
        <p:spPr>
          <a:xfrm>
            <a:off x="137056" y="4930333"/>
            <a:ext cx="1422400" cy="181610"/>
          </a:xfrm>
          <a:prstGeom prst="rect">
            <a:avLst/>
          </a:prstGeom>
          <a:noFill/>
          <a:ln>
            <a:noFill/>
          </a:ln>
        </p:spPr>
        <p:txBody>
          <a:bodyPr spcFirstLastPara="1" wrap="square" lIns="0" tIns="20300" rIns="0" bIns="0" anchor="t" anchorCtr="0">
            <a:spAutoFit/>
          </a:bodyPr>
          <a:lstStyle/>
          <a:p>
            <a:pPr marL="12700" lvl="0" indent="0" algn="l" rtl="0">
              <a:lnSpc>
                <a:spcPct val="100000"/>
              </a:lnSpc>
              <a:spcBef>
                <a:spcPts val="0"/>
              </a:spcBef>
              <a:spcAft>
                <a:spcPts val="0"/>
              </a:spcAft>
              <a:buNone/>
            </a:pPr>
            <a:r>
              <a:rPr lang="en-US"/>
              <a:t>Armado de computadoras</a:t>
            </a:r>
            <a:endParaRPr/>
          </a:p>
        </p:txBody>
      </p:sp>
      <p:graphicFrame>
        <p:nvGraphicFramePr>
          <p:cNvPr id="133" name="Google Shape;133;p19"/>
          <p:cNvGraphicFramePr/>
          <p:nvPr>
            <p:extLst>
              <p:ext uri="{D42A27DB-BD31-4B8C-83A1-F6EECF244321}">
                <p14:modId xmlns:p14="http://schemas.microsoft.com/office/powerpoint/2010/main" val="2805103859"/>
              </p:ext>
            </p:extLst>
          </p:nvPr>
        </p:nvGraphicFramePr>
        <p:xfrm>
          <a:off x="947737" y="1804987"/>
          <a:ext cx="7239625" cy="2009175"/>
        </p:xfrm>
        <a:graphic>
          <a:graphicData uri="http://schemas.openxmlformats.org/drawingml/2006/table">
            <a:tbl>
              <a:tblPr firstRow="1" bandRow="1">
                <a:noFill/>
                <a:tableStyleId>{6CDDAEE6-DFFD-4388-800B-BBCFF6D0C698}</a:tableStyleId>
              </a:tblPr>
              <a:tblGrid>
                <a:gridCol w="1919600">
                  <a:extLst>
                    <a:ext uri="{9D8B030D-6E8A-4147-A177-3AD203B41FA5}">
                      <a16:colId xmlns:a16="http://schemas.microsoft.com/office/drawing/2014/main" val="20000"/>
                    </a:ext>
                  </a:extLst>
                </a:gridCol>
                <a:gridCol w="5320025">
                  <a:extLst>
                    <a:ext uri="{9D8B030D-6E8A-4147-A177-3AD203B41FA5}">
                      <a16:colId xmlns:a16="http://schemas.microsoft.com/office/drawing/2014/main" val="20001"/>
                    </a:ext>
                  </a:extLst>
                </a:gridCol>
              </a:tblGrid>
              <a:tr h="396200">
                <a:tc>
                  <a:txBody>
                    <a:bodyPr/>
                    <a:lstStyle/>
                    <a:p>
                      <a:pPr marL="85725" marR="0" lvl="0" indent="0" algn="l" rtl="0">
                        <a:lnSpc>
                          <a:spcPct val="100000"/>
                        </a:lnSpc>
                        <a:spcBef>
                          <a:spcPts val="0"/>
                        </a:spcBef>
                        <a:spcAft>
                          <a:spcPts val="0"/>
                        </a:spcAft>
                        <a:buNone/>
                      </a:pPr>
                      <a:r>
                        <a:rPr lang="en-US" sz="1400" u="none" strike="noStrike" cap="none">
                          <a:latin typeface="Helvetica Neue"/>
                          <a:ea typeface="Helvetica Neue"/>
                          <a:cs typeface="Helvetica Neue"/>
                          <a:sym typeface="Helvetica Neue"/>
                        </a:rPr>
                        <a:t>Procesador</a:t>
                      </a:r>
                      <a:endParaRPr sz="1400" u="none" strike="noStrike" cap="none">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tc>
                  <a:txBody>
                    <a:bodyPr/>
                    <a:lstStyle/>
                    <a:p>
                      <a:pPr marL="85725" marR="0" lvl="0" indent="0" algn="l" rtl="0">
                        <a:lnSpc>
                          <a:spcPct val="100000"/>
                        </a:lnSpc>
                        <a:spcBef>
                          <a:spcPts val="0"/>
                        </a:spcBef>
                        <a:spcAft>
                          <a:spcPts val="0"/>
                        </a:spcAft>
                        <a:buNone/>
                      </a:pPr>
                      <a:r>
                        <a:rPr lang="en-US" u="none" strike="noStrike" cap="none" dirty="0" err="1">
                          <a:latin typeface="Helvetica Neue"/>
                          <a:ea typeface="Helvetica Neue"/>
                          <a:cs typeface="Helvetica Neue"/>
                          <a:sym typeface="Helvetica Neue"/>
                        </a:rPr>
                        <a:t>Amd</a:t>
                      </a:r>
                      <a:r>
                        <a:rPr lang="en-US" u="none" strike="noStrike" cap="none" dirty="0">
                          <a:latin typeface="Helvetica Neue"/>
                          <a:ea typeface="Helvetica Neue"/>
                          <a:cs typeface="Helvetica Neue"/>
                          <a:sym typeface="Helvetica Neue"/>
                        </a:rPr>
                        <a:t> Ryzen 7 3800xt</a:t>
                      </a:r>
                      <a:endParaRPr u="none" strike="noStrike" cap="none" dirty="0">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r h="396200">
                <a:tc>
                  <a:txBody>
                    <a:bodyPr/>
                    <a:lstStyle/>
                    <a:p>
                      <a:pPr marL="85725" marR="0" lvl="0" indent="0" algn="l" rtl="0">
                        <a:lnSpc>
                          <a:spcPct val="100000"/>
                        </a:lnSpc>
                        <a:spcBef>
                          <a:spcPts val="0"/>
                        </a:spcBef>
                        <a:spcAft>
                          <a:spcPts val="0"/>
                        </a:spcAft>
                        <a:buNone/>
                      </a:pPr>
                      <a:r>
                        <a:rPr lang="en-US" sz="1400" u="none" strike="noStrike" cap="none">
                          <a:latin typeface="Helvetica Neue"/>
                          <a:ea typeface="Helvetica Neue"/>
                          <a:cs typeface="Helvetica Neue"/>
                          <a:sym typeface="Helvetica Neue"/>
                        </a:rPr>
                        <a:t>Placa Madre</a:t>
                      </a:r>
                      <a:endParaRPr sz="1400" u="none" strike="noStrike" cap="none">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400" b="0" i="0" u="none" strike="noStrike" cap="none" dirty="0">
                          <a:solidFill>
                            <a:schemeClr val="dk1"/>
                          </a:solidFill>
                          <a:effectLst/>
                          <a:latin typeface="Calibri"/>
                          <a:ea typeface="Calibri"/>
                          <a:cs typeface="Calibri"/>
                          <a:sym typeface="Arial"/>
                        </a:rPr>
                        <a:t>GIGABYTE X570 UD AM4</a:t>
                      </a:r>
                      <a:endParaRPr u="none" strike="noStrike" cap="none" dirty="0">
                        <a:latin typeface="Helvetica Neue"/>
                        <a:ea typeface="Helvetica Neue"/>
                        <a:cs typeface="Helvetica Neue"/>
                        <a:sym typeface="Helvetica Neue"/>
                      </a:endParaRP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85725" marR="0" lvl="0" indent="0" algn="l" rtl="0">
                        <a:lnSpc>
                          <a:spcPct val="100000"/>
                        </a:lnSpc>
                        <a:spcBef>
                          <a:spcPts val="0"/>
                        </a:spcBef>
                        <a:spcAft>
                          <a:spcPts val="0"/>
                        </a:spcAft>
                        <a:buNone/>
                      </a:pPr>
                      <a:r>
                        <a:rPr lang="en-US">
                          <a:latin typeface="Helvetica Neue"/>
                          <a:ea typeface="Helvetica Neue"/>
                          <a:cs typeface="Helvetica Neue"/>
                          <a:sym typeface="Helvetica Neue"/>
                        </a:rPr>
                        <a:t>Memoria principal</a:t>
                      </a:r>
                      <a:endParaRPr>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tc>
                  <a:txBody>
                    <a:bodyPr/>
                    <a:lstStyle/>
                    <a:p>
                      <a:pPr marL="0" marR="0" lvl="0" indent="0" algn="l" defTabSz="914400" rtl="0" eaLnBrk="1" fontAlgn="auto" latinLnBrk="0" hangingPunct="1">
                        <a:lnSpc>
                          <a:spcPct val="115000"/>
                        </a:lnSpc>
                        <a:spcBef>
                          <a:spcPts val="0"/>
                        </a:spcBef>
                        <a:spcAft>
                          <a:spcPts val="400"/>
                        </a:spcAft>
                        <a:buClr>
                          <a:schemeClr val="dk1"/>
                        </a:buClr>
                        <a:buSzPts val="1100"/>
                        <a:buFont typeface="Arial"/>
                        <a:buNone/>
                        <a:tabLst/>
                        <a:defRPr/>
                      </a:pPr>
                      <a:r>
                        <a:rPr lang="en-US" sz="1400" b="1" i="0" u="none" strike="noStrike" cap="none" dirty="0">
                          <a:solidFill>
                            <a:schemeClr val="dk1"/>
                          </a:solidFill>
                          <a:effectLst/>
                          <a:latin typeface="Calibri"/>
                          <a:ea typeface="Calibri"/>
                          <a:cs typeface="Calibri"/>
                          <a:sym typeface="Arial"/>
                        </a:rPr>
                        <a:t>16G RAM</a:t>
                      </a: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extLst>
                  <a:ext uri="{0D108BD9-81ED-4DB2-BD59-A6C34878D82A}">
                    <a16:rowId xmlns:a16="http://schemas.microsoft.com/office/drawing/2014/main" val="10002"/>
                  </a:ext>
                </a:extLst>
              </a:tr>
              <a:tr h="424375">
                <a:tc>
                  <a:txBody>
                    <a:bodyPr/>
                    <a:lstStyle/>
                    <a:p>
                      <a:pPr marL="85725" marR="0" lvl="0" indent="0" algn="l" rtl="0">
                        <a:lnSpc>
                          <a:spcPct val="100000"/>
                        </a:lnSpc>
                        <a:spcBef>
                          <a:spcPts val="0"/>
                        </a:spcBef>
                        <a:spcAft>
                          <a:spcPts val="0"/>
                        </a:spcAft>
                        <a:buNone/>
                      </a:pPr>
                      <a:r>
                        <a:rPr lang="en-US" sz="1400" u="none" strike="noStrike" cap="none">
                          <a:latin typeface="Helvetica Neue"/>
                          <a:ea typeface="Helvetica Neue"/>
                          <a:cs typeface="Helvetica Neue"/>
                          <a:sym typeface="Helvetica Neue"/>
                        </a:rPr>
                        <a:t>Memoria secundaria</a:t>
                      </a:r>
                      <a:endParaRPr sz="1400" u="none" strike="noStrike" cap="none">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dk1"/>
                          </a:solidFill>
                          <a:effectLst/>
                          <a:latin typeface="Calibri"/>
                          <a:ea typeface="Calibri"/>
                          <a:cs typeface="Calibri"/>
                          <a:sym typeface="Arial"/>
                        </a:rPr>
                        <a:t> Disco Estado </a:t>
                      </a:r>
                      <a:r>
                        <a:rPr lang="en-US" sz="1400" b="1" i="0" u="none" strike="noStrike" cap="none" dirty="0" err="1">
                          <a:solidFill>
                            <a:schemeClr val="dk1"/>
                          </a:solidFill>
                          <a:effectLst/>
                          <a:latin typeface="Calibri"/>
                          <a:ea typeface="Calibri"/>
                          <a:cs typeface="Calibri"/>
                          <a:sym typeface="Arial"/>
                        </a:rPr>
                        <a:t>Solido</a:t>
                      </a:r>
                      <a:r>
                        <a:rPr lang="en-US" sz="1400" b="1" i="0" u="none" strike="noStrike" cap="none" dirty="0">
                          <a:solidFill>
                            <a:schemeClr val="dk1"/>
                          </a:solidFill>
                          <a:effectLst/>
                          <a:latin typeface="Calibri"/>
                          <a:ea typeface="Calibri"/>
                          <a:cs typeface="Calibri"/>
                          <a:sym typeface="Arial"/>
                        </a:rPr>
                        <a:t> 512 GB SSD</a:t>
                      </a: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85725" marR="0" lvl="0" indent="0" algn="l" rtl="0">
                        <a:lnSpc>
                          <a:spcPct val="100000"/>
                        </a:lnSpc>
                        <a:spcBef>
                          <a:spcPts val="0"/>
                        </a:spcBef>
                        <a:spcAft>
                          <a:spcPts val="0"/>
                        </a:spcAft>
                        <a:buNone/>
                      </a:pPr>
                      <a:r>
                        <a:rPr lang="en-US" sz="1400" u="none" strike="noStrike" cap="none">
                          <a:latin typeface="Helvetica Neue"/>
                          <a:ea typeface="Helvetica Neue"/>
                          <a:cs typeface="Helvetica Neue"/>
                          <a:sym typeface="Helvetica Neue"/>
                        </a:rPr>
                        <a:t>GPU</a:t>
                      </a:r>
                      <a:endParaRPr sz="1400" u="none" strike="noStrike" cap="none">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tc>
                  <a:txBody>
                    <a:bodyPr/>
                    <a:lstStyle/>
                    <a:p>
                      <a:pPr marL="0" marR="0" lvl="0" indent="0" algn="l" rtl="0">
                        <a:lnSpc>
                          <a:spcPct val="100000"/>
                        </a:lnSpc>
                        <a:spcBef>
                          <a:spcPts val="0"/>
                        </a:spcBef>
                        <a:spcAft>
                          <a:spcPts val="0"/>
                        </a:spcAft>
                        <a:buNone/>
                      </a:pPr>
                      <a:r>
                        <a:rPr lang="en-US" sz="1400" b="1" i="0" u="none" strike="noStrike" cap="none" dirty="0">
                          <a:solidFill>
                            <a:schemeClr val="dk1"/>
                          </a:solidFill>
                          <a:effectLst/>
                          <a:latin typeface="Calibri"/>
                          <a:ea typeface="Calibri"/>
                          <a:cs typeface="Calibri"/>
                          <a:sym typeface="Arial"/>
                        </a:rPr>
                        <a:t>Nvidia </a:t>
                      </a:r>
                      <a:r>
                        <a:rPr lang="en-US" sz="1400" b="0" i="0" u="none" strike="noStrike" cap="none" dirty="0">
                          <a:solidFill>
                            <a:schemeClr val="dk1"/>
                          </a:solidFill>
                          <a:effectLst/>
                          <a:latin typeface="Calibri"/>
                          <a:ea typeface="Calibri"/>
                          <a:cs typeface="Calibri"/>
                          <a:sym typeface="Arial"/>
                        </a:rPr>
                        <a:t> EVGA GeForce RTX 3090</a:t>
                      </a:r>
                      <a:endParaRPr u="none" strike="noStrike" cap="none" dirty="0">
                        <a:latin typeface="Helvetica Neue"/>
                        <a:ea typeface="Helvetica Neue"/>
                        <a:cs typeface="Helvetica Neue"/>
                        <a:sym typeface="Helvetica Neue"/>
                      </a:endParaRP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716826" y="343025"/>
            <a:ext cx="34404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u="none">
                <a:solidFill>
                  <a:srgbClr val="EC183E"/>
                </a:solidFill>
                <a:latin typeface="Trebuchet MS"/>
                <a:ea typeface="Trebuchet MS"/>
                <a:cs typeface="Trebuchet MS"/>
                <a:sym typeface="Trebuchet MS"/>
              </a:rPr>
              <a:t>Gama alta</a:t>
            </a:r>
            <a:endParaRPr sz="3000">
              <a:latin typeface="Trebuchet MS"/>
              <a:ea typeface="Trebuchet MS"/>
              <a:cs typeface="Trebuchet MS"/>
              <a:sym typeface="Trebuchet MS"/>
            </a:endParaRPr>
          </a:p>
        </p:txBody>
      </p:sp>
      <p:sp>
        <p:nvSpPr>
          <p:cNvPr id="139" name="Google Shape;139;p20"/>
          <p:cNvSpPr txBox="1">
            <a:spLocks noGrp="1"/>
          </p:cNvSpPr>
          <p:nvPr>
            <p:ph type="ftr" idx="11"/>
          </p:nvPr>
        </p:nvSpPr>
        <p:spPr>
          <a:xfrm>
            <a:off x="137056" y="4930333"/>
            <a:ext cx="1422400" cy="181610"/>
          </a:xfrm>
          <a:prstGeom prst="rect">
            <a:avLst/>
          </a:prstGeom>
          <a:noFill/>
          <a:ln>
            <a:noFill/>
          </a:ln>
        </p:spPr>
        <p:txBody>
          <a:bodyPr spcFirstLastPara="1" wrap="square" lIns="0" tIns="20300" rIns="0" bIns="0" anchor="t" anchorCtr="0">
            <a:spAutoFit/>
          </a:bodyPr>
          <a:lstStyle/>
          <a:p>
            <a:pPr marL="12700" lvl="0" indent="0" algn="l" rtl="0">
              <a:lnSpc>
                <a:spcPct val="100000"/>
              </a:lnSpc>
              <a:spcBef>
                <a:spcPts val="0"/>
              </a:spcBef>
              <a:spcAft>
                <a:spcPts val="0"/>
              </a:spcAft>
              <a:buNone/>
            </a:pPr>
            <a:r>
              <a:rPr lang="en-US"/>
              <a:t>Armado de computadoras</a:t>
            </a:r>
            <a:endParaRPr/>
          </a:p>
        </p:txBody>
      </p:sp>
      <p:graphicFrame>
        <p:nvGraphicFramePr>
          <p:cNvPr id="140" name="Google Shape;140;p20"/>
          <p:cNvGraphicFramePr/>
          <p:nvPr>
            <p:extLst>
              <p:ext uri="{D42A27DB-BD31-4B8C-83A1-F6EECF244321}">
                <p14:modId xmlns:p14="http://schemas.microsoft.com/office/powerpoint/2010/main" val="348817014"/>
              </p:ext>
            </p:extLst>
          </p:nvPr>
        </p:nvGraphicFramePr>
        <p:xfrm>
          <a:off x="716837" y="1076837"/>
          <a:ext cx="7239000" cy="3244750"/>
        </p:xfrm>
        <a:graphic>
          <a:graphicData uri="http://schemas.openxmlformats.org/drawingml/2006/table">
            <a:tbl>
              <a:tblPr firstRow="1" bandRow="1">
                <a:noFill/>
                <a:tableStyleId>{6CDDAEE6-DFFD-4388-800B-BBCFF6D0C698}</a:tableStyleId>
              </a:tblPr>
              <a:tblGrid>
                <a:gridCol w="1947550">
                  <a:extLst>
                    <a:ext uri="{9D8B030D-6E8A-4147-A177-3AD203B41FA5}">
                      <a16:colId xmlns:a16="http://schemas.microsoft.com/office/drawing/2014/main" val="20000"/>
                    </a:ext>
                  </a:extLst>
                </a:gridCol>
                <a:gridCol w="5291450">
                  <a:extLst>
                    <a:ext uri="{9D8B030D-6E8A-4147-A177-3AD203B41FA5}">
                      <a16:colId xmlns:a16="http://schemas.microsoft.com/office/drawing/2014/main" val="20001"/>
                    </a:ext>
                  </a:extLst>
                </a:gridCol>
              </a:tblGrid>
              <a:tr h="477850">
                <a:tc>
                  <a:txBody>
                    <a:bodyPr/>
                    <a:lstStyle/>
                    <a:p>
                      <a:pPr marL="85725" marR="0" lvl="0" indent="0" algn="l" rtl="0">
                        <a:lnSpc>
                          <a:spcPct val="100000"/>
                        </a:lnSpc>
                        <a:spcBef>
                          <a:spcPts val="0"/>
                        </a:spcBef>
                        <a:spcAft>
                          <a:spcPts val="0"/>
                        </a:spcAft>
                        <a:buNone/>
                      </a:pPr>
                      <a:r>
                        <a:rPr lang="en-US" sz="1400" u="none" strike="noStrike" cap="none">
                          <a:latin typeface="Helvetica Neue"/>
                          <a:ea typeface="Helvetica Neue"/>
                          <a:cs typeface="Helvetica Neue"/>
                          <a:sym typeface="Helvetica Neue"/>
                        </a:rPr>
                        <a:t>Procesador</a:t>
                      </a:r>
                      <a:endParaRPr sz="1400" u="none" strike="noStrike" cap="none">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tc>
                  <a:txBody>
                    <a:bodyPr/>
                    <a:lstStyle/>
                    <a:p>
                      <a:pPr marL="0" lvl="0" indent="0" algn="l" rtl="0">
                        <a:lnSpc>
                          <a:spcPct val="150000"/>
                        </a:lnSpc>
                        <a:spcBef>
                          <a:spcPts val="0"/>
                        </a:spcBef>
                        <a:spcAft>
                          <a:spcPts val="400"/>
                        </a:spcAft>
                        <a:buSzPts val="1100"/>
                        <a:buNone/>
                      </a:pPr>
                      <a:r>
                        <a:rPr lang="en-US" sz="1400" b="0" i="0" u="none" strike="noStrike" cap="none" dirty="0">
                          <a:solidFill>
                            <a:schemeClr val="dk1"/>
                          </a:solidFill>
                          <a:latin typeface="Helvetica Neue"/>
                          <a:ea typeface="Calibri"/>
                          <a:cs typeface="Calibri"/>
                          <a:sym typeface="Arial"/>
                        </a:rPr>
                        <a:t>Intel Core i7 10750H </a:t>
                      </a:r>
                      <a:endParaRPr sz="1400" b="0" i="0" u="none" strike="noStrike" cap="none" dirty="0">
                        <a:solidFill>
                          <a:schemeClr val="dk1"/>
                        </a:solidFill>
                        <a:latin typeface="Helvetica Neue"/>
                        <a:ea typeface="Helvetica Neue"/>
                        <a:cs typeface="Helvetica Neue"/>
                        <a:sym typeface="Helvetica Neue"/>
                      </a:endParaRPr>
                    </a:p>
                  </a:txBody>
                  <a:tcPr marL="0" marR="0" marT="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r h="573400">
                <a:tc>
                  <a:txBody>
                    <a:bodyPr/>
                    <a:lstStyle/>
                    <a:p>
                      <a:pPr marL="85725" marR="0" lvl="0" indent="0" algn="l" rtl="0">
                        <a:lnSpc>
                          <a:spcPct val="100000"/>
                        </a:lnSpc>
                        <a:spcBef>
                          <a:spcPts val="0"/>
                        </a:spcBef>
                        <a:spcAft>
                          <a:spcPts val="0"/>
                        </a:spcAft>
                        <a:buNone/>
                      </a:pPr>
                      <a:r>
                        <a:rPr lang="en-US" sz="1400" u="none" strike="noStrike" cap="none">
                          <a:latin typeface="Helvetica Neue"/>
                          <a:ea typeface="Helvetica Neue"/>
                          <a:cs typeface="Helvetica Neue"/>
                          <a:sym typeface="Helvetica Neue"/>
                        </a:rPr>
                        <a:t>Placa Madre</a:t>
                      </a:r>
                      <a:endParaRPr sz="1400" u="none" strike="noStrike" cap="none">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400" b="0" i="0" u="none" strike="noStrike" cap="none" dirty="0">
                          <a:solidFill>
                            <a:schemeClr val="dk1"/>
                          </a:solidFill>
                          <a:latin typeface="Helvetica Neue"/>
                          <a:ea typeface="Calibri"/>
                          <a:cs typeface="Calibri"/>
                          <a:sym typeface="Arial"/>
                        </a:rPr>
                        <a:t>intel 490 LGA 1200</a:t>
                      </a:r>
                      <a:endParaRPr sz="1400" b="0" i="0" u="none" strike="noStrike" cap="none" dirty="0">
                        <a:solidFill>
                          <a:schemeClr val="dk1"/>
                        </a:solidFill>
                        <a:latin typeface="Helvetica Neue"/>
                        <a:ea typeface="Helvetica Neue"/>
                        <a:cs typeface="Helvetica Neue"/>
                        <a:sym typeface="Helvetica Neue"/>
                      </a:endParaRPr>
                    </a:p>
                  </a:txBody>
                  <a:tcPr marL="0" marR="0" marT="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573400">
                <a:tc>
                  <a:txBody>
                    <a:bodyPr/>
                    <a:lstStyle/>
                    <a:p>
                      <a:pPr marL="85725" marR="0" lvl="0" indent="0" algn="l" rtl="0">
                        <a:lnSpc>
                          <a:spcPct val="100000"/>
                        </a:lnSpc>
                        <a:spcBef>
                          <a:spcPts val="0"/>
                        </a:spcBef>
                        <a:spcAft>
                          <a:spcPts val="0"/>
                        </a:spcAft>
                        <a:buNone/>
                      </a:pPr>
                      <a:r>
                        <a:rPr lang="en-US" sz="1400" u="none" strike="noStrike" cap="none" dirty="0">
                          <a:latin typeface="Helvetica Neue"/>
                          <a:ea typeface="Helvetica Neue"/>
                          <a:cs typeface="Helvetica Neue"/>
                          <a:sym typeface="Helvetica Neue"/>
                        </a:rPr>
                        <a:t>Memoria principal</a:t>
                      </a:r>
                      <a:endParaRPr sz="1400" u="none" strike="noStrike" cap="none" dirty="0">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tc>
                  <a:txBody>
                    <a:bodyPr/>
                    <a:lstStyle/>
                    <a:p>
                      <a:pPr marL="0" marR="0" lvl="0" indent="0" algn="l" rtl="0">
                        <a:lnSpc>
                          <a:spcPct val="100000"/>
                        </a:lnSpc>
                        <a:spcBef>
                          <a:spcPts val="0"/>
                        </a:spcBef>
                        <a:spcAft>
                          <a:spcPts val="0"/>
                        </a:spcAft>
                        <a:buNone/>
                      </a:pPr>
                      <a:r>
                        <a:rPr lang="en-US" sz="1400" b="0" i="0" u="none" strike="noStrike" cap="none" dirty="0">
                          <a:solidFill>
                            <a:schemeClr val="dk1"/>
                          </a:solidFill>
                          <a:latin typeface="Helvetica Neue"/>
                          <a:ea typeface="Calibri"/>
                          <a:cs typeface="Calibri"/>
                          <a:sym typeface="Arial"/>
                        </a:rPr>
                        <a:t>32 GB </a:t>
                      </a:r>
                      <a:endParaRPr sz="1400" b="0" i="0" u="none" strike="noStrike" cap="none" dirty="0">
                        <a:solidFill>
                          <a:schemeClr val="dk1"/>
                        </a:solidFill>
                        <a:latin typeface="Helvetica Neue"/>
                        <a:ea typeface="Helvetica Neue"/>
                        <a:cs typeface="Helvetica Neue"/>
                        <a:sym typeface="Helvetica Neue"/>
                      </a:endParaRPr>
                    </a:p>
                  </a:txBody>
                  <a:tcPr marL="0" marR="0" marT="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extLst>
                  <a:ext uri="{0D108BD9-81ED-4DB2-BD59-A6C34878D82A}">
                    <a16:rowId xmlns:a16="http://schemas.microsoft.com/office/drawing/2014/main" val="10002"/>
                  </a:ext>
                </a:extLst>
              </a:tr>
              <a:tr h="810050">
                <a:tc>
                  <a:txBody>
                    <a:bodyPr/>
                    <a:lstStyle/>
                    <a:p>
                      <a:pPr marL="85725" marR="0" lvl="0" indent="0" algn="l" rtl="0">
                        <a:lnSpc>
                          <a:spcPct val="100000"/>
                        </a:lnSpc>
                        <a:spcBef>
                          <a:spcPts val="0"/>
                        </a:spcBef>
                        <a:spcAft>
                          <a:spcPts val="0"/>
                        </a:spcAft>
                        <a:buNone/>
                      </a:pPr>
                      <a:r>
                        <a:rPr lang="en-US" sz="1400" u="none" strike="noStrike" cap="none">
                          <a:latin typeface="Helvetica Neue"/>
                          <a:ea typeface="Helvetica Neue"/>
                          <a:cs typeface="Helvetica Neue"/>
                          <a:sym typeface="Helvetica Neue"/>
                        </a:rPr>
                        <a:t>Memoria secundaria</a:t>
                      </a:r>
                      <a:endParaRPr sz="1400" u="none" strike="noStrike" cap="none">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400"/>
                        </a:spcBef>
                        <a:spcAft>
                          <a:spcPts val="0"/>
                        </a:spcAft>
                        <a:buNone/>
                      </a:pPr>
                      <a:r>
                        <a:rPr lang="en-US" sz="1400" b="0" i="0" u="none" strike="noStrike" cap="none" dirty="0">
                          <a:solidFill>
                            <a:schemeClr val="dk1"/>
                          </a:solidFill>
                          <a:latin typeface="Helvetica Neue"/>
                          <a:ea typeface="Calibri"/>
                          <a:cs typeface="Calibri"/>
                          <a:sym typeface="Arial"/>
                        </a:rPr>
                        <a:t>Disco Estado </a:t>
                      </a:r>
                      <a:r>
                        <a:rPr lang="en-US" sz="1400" b="0" i="0" u="none" strike="noStrike" cap="none" dirty="0" err="1">
                          <a:solidFill>
                            <a:schemeClr val="dk1"/>
                          </a:solidFill>
                          <a:latin typeface="Helvetica Neue"/>
                          <a:ea typeface="Calibri"/>
                          <a:cs typeface="Calibri"/>
                          <a:sym typeface="Arial"/>
                        </a:rPr>
                        <a:t>Solido</a:t>
                      </a:r>
                      <a:r>
                        <a:rPr lang="en-US" sz="1400" b="0" i="0" u="none" strike="noStrike" cap="none" dirty="0">
                          <a:solidFill>
                            <a:schemeClr val="dk1"/>
                          </a:solidFill>
                          <a:latin typeface="Helvetica Neue"/>
                          <a:ea typeface="Calibri"/>
                          <a:cs typeface="Calibri"/>
                          <a:sym typeface="Arial"/>
                        </a:rPr>
                        <a:t> 1TB</a:t>
                      </a:r>
                      <a:endParaRPr sz="1400" b="0" i="0" u="none" strike="noStrike" cap="none" dirty="0">
                        <a:solidFill>
                          <a:schemeClr val="dk1"/>
                        </a:solidFill>
                        <a:latin typeface="Helvetica Neue"/>
                        <a:ea typeface="Helvetica Neue"/>
                        <a:cs typeface="Helvetica Neue"/>
                        <a:sym typeface="Helvetica Neue"/>
                      </a:endParaRPr>
                    </a:p>
                  </a:txBody>
                  <a:tcPr marL="0" marR="0" marT="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810050">
                <a:tc>
                  <a:txBody>
                    <a:bodyPr/>
                    <a:lstStyle/>
                    <a:p>
                      <a:pPr marL="85725" marR="0" lvl="0" indent="0" algn="l" rtl="0">
                        <a:lnSpc>
                          <a:spcPct val="100000"/>
                        </a:lnSpc>
                        <a:spcBef>
                          <a:spcPts val="0"/>
                        </a:spcBef>
                        <a:spcAft>
                          <a:spcPts val="0"/>
                        </a:spcAft>
                        <a:buNone/>
                      </a:pPr>
                      <a:r>
                        <a:rPr lang="en-US" sz="1400" u="none" strike="noStrike" cap="none">
                          <a:latin typeface="Helvetica Neue"/>
                          <a:ea typeface="Helvetica Neue"/>
                          <a:cs typeface="Helvetica Neue"/>
                          <a:sym typeface="Helvetica Neue"/>
                        </a:rPr>
                        <a:t>GPU</a:t>
                      </a:r>
                      <a:endParaRPr sz="1400" u="none" strike="noStrike" cap="none">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tc>
                  <a:txBody>
                    <a:bodyPr/>
                    <a:lstStyle/>
                    <a:p>
                      <a:pPr marL="0" marR="0" lvl="0" indent="0" algn="l" rtl="0">
                        <a:lnSpc>
                          <a:spcPct val="100000"/>
                        </a:lnSpc>
                        <a:spcBef>
                          <a:spcPts val="400"/>
                        </a:spcBef>
                        <a:spcAft>
                          <a:spcPts val="0"/>
                        </a:spcAft>
                        <a:buNone/>
                      </a:pPr>
                      <a:r>
                        <a:rPr lang="en-US" sz="1400" b="0" i="0" u="none" strike="noStrike" cap="none" dirty="0">
                          <a:solidFill>
                            <a:schemeClr val="dk1"/>
                          </a:solidFill>
                          <a:latin typeface="Helvetica Neue"/>
                          <a:ea typeface="Calibri"/>
                          <a:cs typeface="Calibri"/>
                          <a:sym typeface="Arial"/>
                        </a:rPr>
                        <a:t>MSI GeForce RTX 3090 </a:t>
                      </a:r>
                      <a:r>
                        <a:rPr lang="en-US" sz="1400" b="0" i="0" u="none" strike="noStrike" cap="none" dirty="0" err="1">
                          <a:solidFill>
                            <a:schemeClr val="dk1"/>
                          </a:solidFill>
                          <a:latin typeface="Helvetica Neue"/>
                          <a:ea typeface="Calibri"/>
                          <a:cs typeface="Calibri"/>
                          <a:sym typeface="Arial"/>
                        </a:rPr>
                        <a:t>Ventus</a:t>
                      </a:r>
                      <a:r>
                        <a:rPr lang="en-US" sz="1400" b="0" i="0" u="none" strike="noStrike" cap="none" dirty="0">
                          <a:solidFill>
                            <a:schemeClr val="dk1"/>
                          </a:solidFill>
                          <a:latin typeface="Helvetica Neue"/>
                          <a:ea typeface="Calibri"/>
                          <a:cs typeface="Calibri"/>
                          <a:sym typeface="Arial"/>
                        </a:rPr>
                        <a:t> 3X 24G OC</a:t>
                      </a:r>
                      <a:endParaRPr sz="1400" b="0" i="0" u="none" strike="noStrike" cap="none" dirty="0">
                        <a:solidFill>
                          <a:schemeClr val="dk1"/>
                        </a:solidFill>
                        <a:latin typeface="Helvetica Neue"/>
                        <a:ea typeface="Helvetica Neue"/>
                        <a:cs typeface="Helvetica Neue"/>
                        <a:sym typeface="Helvetica Neue"/>
                      </a:endParaRPr>
                    </a:p>
                  </a:txBody>
                  <a:tcPr marL="0" marR="0" marT="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extLst>
                  <a:ext uri="{0D108BD9-81ED-4DB2-BD59-A6C34878D82A}">
                    <a16:rowId xmlns:a16="http://schemas.microsoft.com/office/drawing/2014/main" val="10004"/>
                  </a:ext>
                </a:extLst>
              </a:tr>
            </a:tbl>
          </a:graphicData>
        </a:graphic>
      </p:graphicFrame>
      <p:sp>
        <p:nvSpPr>
          <p:cNvPr id="141" name="Google Shape;141;p20"/>
          <p:cNvSpPr txBox="1"/>
          <p:nvPr/>
        </p:nvSpPr>
        <p:spPr>
          <a:xfrm>
            <a:off x="716824" y="817622"/>
            <a:ext cx="6238200" cy="259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a:solidFill>
                  <a:srgbClr val="434343"/>
                </a:solidFill>
                <a:latin typeface="Helvetica Neue"/>
                <a:ea typeface="Helvetica Neue"/>
                <a:cs typeface="Helvetica Neue"/>
                <a:sym typeface="Helvetica Neue"/>
              </a:rPr>
              <a:t>Esta computadora debe ser armada a libre criterio del estudiante.</a:t>
            </a:r>
            <a:endParaRPr sz="1600">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689450" y="765775"/>
            <a:ext cx="21570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u="none">
                <a:solidFill>
                  <a:srgbClr val="EC183E"/>
                </a:solidFill>
                <a:latin typeface="Trebuchet MS"/>
                <a:ea typeface="Trebuchet MS"/>
                <a:cs typeface="Trebuchet MS"/>
                <a:sym typeface="Trebuchet MS"/>
              </a:rPr>
              <a:t>Entrega</a:t>
            </a:r>
            <a:endParaRPr sz="3000">
              <a:latin typeface="Trebuchet MS"/>
              <a:ea typeface="Trebuchet MS"/>
              <a:cs typeface="Trebuchet MS"/>
              <a:sym typeface="Trebuchet MS"/>
            </a:endParaRPr>
          </a:p>
        </p:txBody>
      </p:sp>
      <p:sp>
        <p:nvSpPr>
          <p:cNvPr id="147" name="Google Shape;147;p22"/>
          <p:cNvSpPr txBox="1"/>
          <p:nvPr/>
        </p:nvSpPr>
        <p:spPr>
          <a:xfrm>
            <a:off x="709225" y="1519212"/>
            <a:ext cx="3857625" cy="1130300"/>
          </a:xfrm>
          <a:prstGeom prst="rect">
            <a:avLst/>
          </a:prstGeom>
          <a:noFill/>
          <a:ln>
            <a:noFill/>
          </a:ln>
        </p:spPr>
        <p:txBody>
          <a:bodyPr spcFirstLastPara="1" wrap="square" lIns="0" tIns="12700" rIns="0" bIns="0" anchor="t" anchorCtr="0">
            <a:spAutoFit/>
          </a:bodyPr>
          <a:lstStyle/>
          <a:p>
            <a:pPr marL="12700" marR="5080" lvl="0" indent="0" algn="l" rtl="0">
              <a:lnSpc>
                <a:spcPct val="113300"/>
              </a:lnSpc>
              <a:spcBef>
                <a:spcPts val="0"/>
              </a:spcBef>
              <a:spcAft>
                <a:spcPts val="0"/>
              </a:spcAft>
              <a:buNone/>
            </a:pPr>
            <a:r>
              <a:rPr lang="en-US" sz="1600">
                <a:solidFill>
                  <a:srgbClr val="434343"/>
                </a:solidFill>
                <a:latin typeface="Helvetica Neue"/>
                <a:ea typeface="Helvetica Neue"/>
                <a:cs typeface="Helvetica Neue"/>
                <a:sym typeface="Helvetica Neue"/>
              </a:rPr>
              <a:t>Cada estudiante debe subir a su mochila  del viajero un archivo del formato que  preﬁera (.pdf, .doc, .xls) con el detalle de  los diferentes equipos que armó.</a:t>
            </a:r>
            <a:endParaRPr sz="1600">
              <a:latin typeface="Helvetica Neue"/>
              <a:ea typeface="Helvetica Neue"/>
              <a:cs typeface="Helvetica Neue"/>
              <a:sym typeface="Helvetica Neue"/>
            </a:endParaRPr>
          </a:p>
        </p:txBody>
      </p:sp>
      <p:grpSp>
        <p:nvGrpSpPr>
          <p:cNvPr id="148" name="Google Shape;148;p22"/>
          <p:cNvGrpSpPr/>
          <p:nvPr/>
        </p:nvGrpSpPr>
        <p:grpSpPr>
          <a:xfrm>
            <a:off x="4318875" y="1250925"/>
            <a:ext cx="4260899" cy="2535410"/>
            <a:chOff x="4318875" y="1250925"/>
            <a:chExt cx="4260899" cy="2535410"/>
          </a:xfrm>
        </p:grpSpPr>
        <p:pic>
          <p:nvPicPr>
            <p:cNvPr id="149" name="Google Shape;149;p22"/>
            <p:cNvPicPr preferRelativeResize="0"/>
            <p:nvPr/>
          </p:nvPicPr>
          <p:blipFill rotWithShape="1">
            <a:blip r:embed="rId3">
              <a:alphaModFix/>
            </a:blip>
            <a:srcRect/>
            <a:stretch/>
          </p:blipFill>
          <p:spPr>
            <a:xfrm>
              <a:off x="4318875" y="1250925"/>
              <a:ext cx="3270427" cy="1839626"/>
            </a:xfrm>
            <a:prstGeom prst="rect">
              <a:avLst/>
            </a:prstGeom>
            <a:noFill/>
            <a:ln>
              <a:noFill/>
            </a:ln>
          </p:spPr>
        </p:pic>
        <p:pic>
          <p:nvPicPr>
            <p:cNvPr id="150" name="Google Shape;150;p22"/>
            <p:cNvPicPr preferRelativeResize="0"/>
            <p:nvPr/>
          </p:nvPicPr>
          <p:blipFill rotWithShape="1">
            <a:blip r:embed="rId4">
              <a:alphaModFix/>
            </a:blip>
            <a:srcRect/>
            <a:stretch/>
          </p:blipFill>
          <p:spPr>
            <a:xfrm>
              <a:off x="5677200" y="1418863"/>
              <a:ext cx="2902574" cy="1632698"/>
            </a:xfrm>
            <a:prstGeom prst="rect">
              <a:avLst/>
            </a:prstGeom>
            <a:noFill/>
            <a:ln>
              <a:noFill/>
            </a:ln>
          </p:spPr>
        </p:pic>
        <p:pic>
          <p:nvPicPr>
            <p:cNvPr id="151" name="Google Shape;151;p22"/>
            <p:cNvPicPr preferRelativeResize="0"/>
            <p:nvPr/>
          </p:nvPicPr>
          <p:blipFill rotWithShape="1">
            <a:blip r:embed="rId5">
              <a:alphaModFix/>
            </a:blip>
            <a:srcRect/>
            <a:stretch/>
          </p:blipFill>
          <p:spPr>
            <a:xfrm>
              <a:off x="5047350" y="2153638"/>
              <a:ext cx="2902574" cy="1632697"/>
            </a:xfrm>
            <a:prstGeom prst="rect">
              <a:avLst/>
            </a:prstGeom>
            <a:noFill/>
            <a:ln>
              <a:noFill/>
            </a:ln>
          </p:spPr>
        </p:pic>
      </p:grpSp>
      <p:sp>
        <p:nvSpPr>
          <p:cNvPr id="152" name="Google Shape;152;p22"/>
          <p:cNvSpPr txBox="1">
            <a:spLocks noGrp="1"/>
          </p:cNvSpPr>
          <p:nvPr>
            <p:ph type="ftr" idx="11"/>
          </p:nvPr>
        </p:nvSpPr>
        <p:spPr>
          <a:xfrm>
            <a:off x="137056" y="4930333"/>
            <a:ext cx="1422400" cy="181610"/>
          </a:xfrm>
          <a:prstGeom prst="rect">
            <a:avLst/>
          </a:prstGeom>
          <a:noFill/>
          <a:ln>
            <a:noFill/>
          </a:ln>
        </p:spPr>
        <p:txBody>
          <a:bodyPr spcFirstLastPara="1" wrap="square" lIns="0" tIns="20300" rIns="0" bIns="0" anchor="t" anchorCtr="0">
            <a:spAutoFit/>
          </a:bodyPr>
          <a:lstStyle/>
          <a:p>
            <a:pPr marL="12700" lvl="0" indent="0" algn="l" rtl="0">
              <a:lnSpc>
                <a:spcPct val="100000"/>
              </a:lnSpc>
              <a:spcBef>
                <a:spcPts val="0"/>
              </a:spcBef>
              <a:spcAft>
                <a:spcPts val="0"/>
              </a:spcAft>
              <a:buNone/>
            </a:pPr>
            <a:r>
              <a:rPr lang="en-US"/>
              <a:t>Armado de computadoras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681076" y="759600"/>
            <a:ext cx="32928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u="none">
                <a:solidFill>
                  <a:srgbClr val="EC183E"/>
                </a:solidFill>
                <a:latin typeface="Trebuchet MS"/>
                <a:ea typeface="Trebuchet MS"/>
                <a:cs typeface="Trebuchet MS"/>
                <a:sym typeface="Trebuchet MS"/>
              </a:rPr>
              <a:t>Gama baja</a:t>
            </a:r>
            <a:endParaRPr sz="3000">
              <a:latin typeface="Trebuchet MS"/>
              <a:ea typeface="Trebuchet MS"/>
              <a:cs typeface="Trebuchet MS"/>
              <a:sym typeface="Trebuchet MS"/>
            </a:endParaRPr>
          </a:p>
        </p:txBody>
      </p:sp>
      <p:sp>
        <p:nvSpPr>
          <p:cNvPr id="57" name="Google Shape;57;p9"/>
          <p:cNvSpPr txBox="1"/>
          <p:nvPr/>
        </p:nvSpPr>
        <p:spPr>
          <a:xfrm>
            <a:off x="700849" y="1474936"/>
            <a:ext cx="3460115" cy="2540000"/>
          </a:xfrm>
          <a:prstGeom prst="rect">
            <a:avLst/>
          </a:prstGeom>
          <a:noFill/>
          <a:ln>
            <a:noFill/>
          </a:ln>
        </p:spPr>
        <p:txBody>
          <a:bodyPr spcFirstLastPara="1" wrap="square" lIns="0" tIns="12700" rIns="0" bIns="0" anchor="t" anchorCtr="0">
            <a:spAutoFit/>
          </a:bodyPr>
          <a:lstStyle/>
          <a:p>
            <a:pPr marL="12700" marR="5080" lvl="0" indent="0" algn="l" rtl="0">
              <a:lnSpc>
                <a:spcPct val="128899"/>
              </a:lnSpc>
              <a:spcBef>
                <a:spcPts val="0"/>
              </a:spcBef>
              <a:spcAft>
                <a:spcPts val="0"/>
              </a:spcAft>
              <a:buNone/>
            </a:pPr>
            <a:r>
              <a:rPr lang="en-US" sz="1600">
                <a:solidFill>
                  <a:srgbClr val="434343"/>
                </a:solidFill>
                <a:latin typeface="Helvetica Neue"/>
                <a:ea typeface="Helvetica Neue"/>
                <a:cs typeface="Helvetica Neue"/>
                <a:sym typeface="Helvetica Neue"/>
              </a:rPr>
              <a:t>Los equipos considerados de gama  baja generalmente son utilizados  por personas que necesitan pocos  requisitos. Podríamos poner el  ejemplo de una persona que trabaje  en una oﬁcina con planillas de  oﬁmática (Excel, Word, etc.)  generalmente no necesitan GPU.</a:t>
            </a:r>
            <a:endParaRPr sz="1600">
              <a:latin typeface="Helvetica Neue"/>
              <a:ea typeface="Helvetica Neue"/>
              <a:cs typeface="Helvetica Neue"/>
              <a:sym typeface="Helvetica Neue"/>
            </a:endParaRPr>
          </a:p>
        </p:txBody>
      </p:sp>
      <p:pic>
        <p:nvPicPr>
          <p:cNvPr id="58" name="Google Shape;58;p9"/>
          <p:cNvPicPr preferRelativeResize="0"/>
          <p:nvPr/>
        </p:nvPicPr>
        <p:blipFill rotWithShape="1">
          <a:blip r:embed="rId3">
            <a:alphaModFix/>
          </a:blip>
          <a:srcRect/>
          <a:stretch/>
        </p:blipFill>
        <p:spPr>
          <a:xfrm>
            <a:off x="4406550" y="1249937"/>
            <a:ext cx="4699827" cy="2643635"/>
          </a:xfrm>
          <a:prstGeom prst="rect">
            <a:avLst/>
          </a:prstGeom>
          <a:noFill/>
          <a:ln>
            <a:noFill/>
          </a:ln>
        </p:spPr>
      </p:pic>
      <p:sp>
        <p:nvSpPr>
          <p:cNvPr id="59" name="Google Shape;59;p9"/>
          <p:cNvSpPr txBox="1">
            <a:spLocks noGrp="1"/>
          </p:cNvSpPr>
          <p:nvPr>
            <p:ph type="ftr" idx="11"/>
          </p:nvPr>
        </p:nvSpPr>
        <p:spPr>
          <a:xfrm>
            <a:off x="137056" y="4930333"/>
            <a:ext cx="1422400" cy="181610"/>
          </a:xfrm>
          <a:prstGeom prst="rect">
            <a:avLst/>
          </a:prstGeom>
          <a:noFill/>
          <a:ln>
            <a:noFill/>
          </a:ln>
        </p:spPr>
        <p:txBody>
          <a:bodyPr spcFirstLastPara="1" wrap="square" lIns="0" tIns="20300" rIns="0" bIns="0" anchor="t" anchorCtr="0">
            <a:spAutoFit/>
          </a:bodyPr>
          <a:lstStyle/>
          <a:p>
            <a:pPr marL="12700" lvl="0" indent="0" algn="l" rtl="0">
              <a:lnSpc>
                <a:spcPct val="100000"/>
              </a:lnSpc>
              <a:spcBef>
                <a:spcPts val="0"/>
              </a:spcBef>
              <a:spcAft>
                <a:spcPts val="0"/>
              </a:spcAft>
              <a:buNone/>
            </a:pPr>
            <a:r>
              <a:rPr lang="en-US"/>
              <a:t>Armado de computadoras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690425" y="775171"/>
            <a:ext cx="2709545" cy="482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u="none">
                <a:solidFill>
                  <a:srgbClr val="EC183E"/>
                </a:solidFill>
                <a:latin typeface="Trebuchet MS"/>
                <a:ea typeface="Trebuchet MS"/>
                <a:cs typeface="Trebuchet MS"/>
                <a:sym typeface="Trebuchet MS"/>
              </a:rPr>
              <a:t>Gama baja - Intel</a:t>
            </a:r>
            <a:endParaRPr sz="3000">
              <a:latin typeface="Trebuchet MS"/>
              <a:ea typeface="Trebuchet MS"/>
              <a:cs typeface="Trebuchet MS"/>
              <a:sym typeface="Trebuchet MS"/>
            </a:endParaRPr>
          </a:p>
        </p:txBody>
      </p:sp>
      <p:sp>
        <p:nvSpPr>
          <p:cNvPr id="65" name="Google Shape;65;p10"/>
          <p:cNvSpPr txBox="1">
            <a:spLocks noGrp="1"/>
          </p:cNvSpPr>
          <p:nvPr>
            <p:ph type="ftr" idx="11"/>
          </p:nvPr>
        </p:nvSpPr>
        <p:spPr>
          <a:xfrm>
            <a:off x="137056" y="4930333"/>
            <a:ext cx="1422400" cy="181610"/>
          </a:xfrm>
          <a:prstGeom prst="rect">
            <a:avLst/>
          </a:prstGeom>
          <a:noFill/>
          <a:ln>
            <a:noFill/>
          </a:ln>
        </p:spPr>
        <p:txBody>
          <a:bodyPr spcFirstLastPara="1" wrap="square" lIns="0" tIns="20300" rIns="0" bIns="0" anchor="t" anchorCtr="0">
            <a:spAutoFit/>
          </a:bodyPr>
          <a:lstStyle/>
          <a:p>
            <a:pPr marL="12700" lvl="0" indent="0" algn="l" rtl="0">
              <a:lnSpc>
                <a:spcPct val="100000"/>
              </a:lnSpc>
              <a:spcBef>
                <a:spcPts val="0"/>
              </a:spcBef>
              <a:spcAft>
                <a:spcPts val="0"/>
              </a:spcAft>
              <a:buNone/>
            </a:pPr>
            <a:r>
              <a:rPr lang="en-US"/>
              <a:t>Armado de computadoras</a:t>
            </a:r>
            <a:endParaRPr/>
          </a:p>
        </p:txBody>
      </p:sp>
      <p:graphicFrame>
        <p:nvGraphicFramePr>
          <p:cNvPr id="66" name="Google Shape;66;p10"/>
          <p:cNvGraphicFramePr/>
          <p:nvPr>
            <p:extLst>
              <p:ext uri="{D42A27DB-BD31-4B8C-83A1-F6EECF244321}">
                <p14:modId xmlns:p14="http://schemas.microsoft.com/office/powerpoint/2010/main" val="575123535"/>
              </p:ext>
            </p:extLst>
          </p:nvPr>
        </p:nvGraphicFramePr>
        <p:xfrm>
          <a:off x="947737" y="1804987"/>
          <a:ext cx="7239625" cy="1653500"/>
        </p:xfrm>
        <a:graphic>
          <a:graphicData uri="http://schemas.openxmlformats.org/drawingml/2006/table">
            <a:tbl>
              <a:tblPr firstRow="1" bandRow="1">
                <a:noFill/>
                <a:tableStyleId>{6CDDAEE6-DFFD-4388-800B-BBCFF6D0C698}</a:tableStyleId>
              </a:tblPr>
              <a:tblGrid>
                <a:gridCol w="2013575">
                  <a:extLst>
                    <a:ext uri="{9D8B030D-6E8A-4147-A177-3AD203B41FA5}">
                      <a16:colId xmlns:a16="http://schemas.microsoft.com/office/drawing/2014/main" val="20000"/>
                    </a:ext>
                  </a:extLst>
                </a:gridCol>
                <a:gridCol w="5226050">
                  <a:extLst>
                    <a:ext uri="{9D8B030D-6E8A-4147-A177-3AD203B41FA5}">
                      <a16:colId xmlns:a16="http://schemas.microsoft.com/office/drawing/2014/main" val="20001"/>
                    </a:ext>
                  </a:extLst>
                </a:gridCol>
              </a:tblGrid>
              <a:tr h="396200">
                <a:tc>
                  <a:txBody>
                    <a:bodyPr/>
                    <a:lstStyle/>
                    <a:p>
                      <a:pPr marL="85725" marR="0" lvl="0" indent="0" algn="l" rtl="0">
                        <a:lnSpc>
                          <a:spcPct val="100000"/>
                        </a:lnSpc>
                        <a:spcBef>
                          <a:spcPts val="0"/>
                        </a:spcBef>
                        <a:spcAft>
                          <a:spcPts val="0"/>
                        </a:spcAft>
                        <a:buNone/>
                      </a:pPr>
                      <a:r>
                        <a:rPr lang="en-US" sz="1400" u="none" strike="noStrike" cap="none">
                          <a:latin typeface="Helvetica Neue"/>
                          <a:ea typeface="Helvetica Neue"/>
                          <a:cs typeface="Helvetica Neue"/>
                          <a:sym typeface="Helvetica Neue"/>
                        </a:rPr>
                        <a:t>Procesador</a:t>
                      </a:r>
                      <a:endParaRPr sz="1400" u="none" strike="noStrike" cap="none">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tc>
                  <a:txBody>
                    <a:bodyPr/>
                    <a:lstStyle/>
                    <a:p>
                      <a:pPr marL="85725" marR="0" lvl="0" indent="0" algn="l" rtl="0">
                        <a:lnSpc>
                          <a:spcPct val="100000"/>
                        </a:lnSpc>
                        <a:spcBef>
                          <a:spcPts val="0"/>
                        </a:spcBef>
                        <a:spcAft>
                          <a:spcPts val="0"/>
                        </a:spcAft>
                        <a:buNone/>
                      </a:pPr>
                      <a:r>
                        <a:rPr lang="en-US" dirty="0">
                          <a:latin typeface="Helvetica Neue"/>
                          <a:ea typeface="Helvetica Neue"/>
                          <a:cs typeface="Helvetica Neue"/>
                          <a:sym typeface="Helvetica Neue"/>
                        </a:rPr>
                        <a:t>Core i3 7100</a:t>
                      </a:r>
                      <a:endParaRPr dirty="0">
                        <a:latin typeface="Helvetica Neue"/>
                        <a:ea typeface="Helvetica Neue"/>
                        <a:cs typeface="Helvetica Neue"/>
                        <a:sym typeface="Helvetica Neue"/>
                      </a:endParaRPr>
                    </a:p>
                  </a:txBody>
                  <a:tcPr marL="0" marR="0" marT="7875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r h="396200">
                <a:tc>
                  <a:txBody>
                    <a:bodyPr/>
                    <a:lstStyle/>
                    <a:p>
                      <a:pPr marL="85725" marR="0" lvl="0" indent="0" algn="l" rtl="0">
                        <a:lnSpc>
                          <a:spcPct val="100000"/>
                        </a:lnSpc>
                        <a:spcBef>
                          <a:spcPts val="0"/>
                        </a:spcBef>
                        <a:spcAft>
                          <a:spcPts val="0"/>
                        </a:spcAft>
                        <a:buClr>
                          <a:srgbClr val="000000"/>
                        </a:buClr>
                        <a:buFont typeface="Arial"/>
                        <a:buNone/>
                      </a:pPr>
                      <a:r>
                        <a:rPr lang="en-US" sz="1400" b="0" i="0" u="none" strike="noStrike" cap="none">
                          <a:solidFill>
                            <a:schemeClr val="dk1"/>
                          </a:solidFill>
                          <a:latin typeface="Helvetica Neue"/>
                          <a:ea typeface="Helvetica Neue"/>
                          <a:cs typeface="Helvetica Neue"/>
                          <a:sym typeface="Helvetica Neue"/>
                        </a:rPr>
                        <a:t>Placa madre</a:t>
                      </a:r>
                      <a:endParaRPr sz="1400" b="0" i="0" u="none" strike="noStrike" cap="none">
                        <a:solidFill>
                          <a:schemeClr val="dk1"/>
                        </a:solidFill>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85725" marR="0" lvl="0" indent="0" algn="l" rtl="0" fontAlgn="ctr">
                        <a:lnSpc>
                          <a:spcPct val="100000"/>
                        </a:lnSpc>
                        <a:spcBef>
                          <a:spcPts val="0"/>
                        </a:spcBef>
                        <a:spcAft>
                          <a:spcPts val="0"/>
                        </a:spcAft>
                        <a:buClr>
                          <a:srgbClr val="000000"/>
                        </a:buClr>
                        <a:buFont typeface="Arial"/>
                        <a:buNone/>
                      </a:pPr>
                      <a:r>
                        <a:rPr lang="en-US" sz="1400" b="0" i="0" u="none" strike="noStrike" cap="none" dirty="0">
                          <a:solidFill>
                            <a:schemeClr val="dk1"/>
                          </a:solidFill>
                          <a:latin typeface="Helvetica Neue"/>
                          <a:sym typeface="Arial"/>
                        </a:rPr>
                        <a:t>Asus prime A320M-K </a:t>
                      </a:r>
                      <a:r>
                        <a:rPr lang="en-US" sz="1400" b="0" i="0" u="none" strike="noStrike" cap="none" dirty="0">
                          <a:solidFill>
                            <a:schemeClr val="dk1"/>
                          </a:solidFill>
                          <a:latin typeface="Helvetica Neue"/>
                          <a:ea typeface="Calibri"/>
                          <a:cs typeface="Calibri"/>
                          <a:sym typeface="Arial"/>
                        </a:rPr>
                        <a:t>AM4</a:t>
                      </a:r>
                      <a:endParaRPr lang="en-US" sz="1400" b="0" i="0" u="none" strike="noStrike" cap="none" dirty="0">
                        <a:solidFill>
                          <a:schemeClr val="dk1"/>
                        </a:solidFill>
                        <a:latin typeface="Helvetica Neue"/>
                        <a:sym typeface="Arial"/>
                      </a:endParaRPr>
                    </a:p>
                  </a:txBody>
                  <a:tcPr marL="152400" marR="152400" marT="95250" marB="9525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85725" marR="0" lvl="0" indent="0" algn="l" rtl="0">
                        <a:lnSpc>
                          <a:spcPct val="100000"/>
                        </a:lnSpc>
                        <a:spcBef>
                          <a:spcPts val="0"/>
                        </a:spcBef>
                        <a:spcAft>
                          <a:spcPts val="0"/>
                        </a:spcAft>
                        <a:buClr>
                          <a:srgbClr val="000000"/>
                        </a:buClr>
                        <a:buFont typeface="Arial"/>
                        <a:buNone/>
                      </a:pPr>
                      <a:r>
                        <a:rPr lang="en-US" sz="1400" b="0" i="0" u="none" strike="noStrike" cap="none">
                          <a:solidFill>
                            <a:schemeClr val="dk1"/>
                          </a:solidFill>
                          <a:latin typeface="Helvetica Neue"/>
                          <a:ea typeface="Helvetica Neue"/>
                          <a:cs typeface="Helvetica Neue"/>
                          <a:sym typeface="Helvetica Neue"/>
                        </a:rPr>
                        <a:t>Memoria principal</a:t>
                      </a:r>
                      <a:endParaRPr sz="1400" b="0" i="0" u="none" strike="noStrike" cap="none">
                        <a:solidFill>
                          <a:schemeClr val="dk1"/>
                        </a:solidFill>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tc>
                  <a:txBody>
                    <a:bodyPr/>
                    <a:lstStyle/>
                    <a:p>
                      <a:pPr marL="8572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latin typeface="Helvetica Neue"/>
                          <a:ea typeface="Calibri"/>
                          <a:cs typeface="Calibri"/>
                          <a:sym typeface="Arial"/>
                        </a:rPr>
                        <a:t>8 GB RAM</a:t>
                      </a:r>
                    </a:p>
                    <a:p>
                      <a:pPr marL="85725" marR="0" lvl="0" indent="0" algn="l" rtl="0">
                        <a:lnSpc>
                          <a:spcPct val="100000"/>
                        </a:lnSpc>
                        <a:spcBef>
                          <a:spcPts val="0"/>
                        </a:spcBef>
                        <a:spcAft>
                          <a:spcPts val="0"/>
                        </a:spcAft>
                        <a:buClr>
                          <a:srgbClr val="000000"/>
                        </a:buClr>
                        <a:buFont typeface="Arial"/>
                        <a:buNone/>
                      </a:pPr>
                      <a:endParaRPr sz="1400" b="0" i="0" u="none" strike="noStrike" cap="none" dirty="0">
                        <a:solidFill>
                          <a:schemeClr val="dk1"/>
                        </a:solidFill>
                        <a:latin typeface="Helvetica Neue"/>
                        <a:ea typeface="Helvetica Neue"/>
                        <a:cs typeface="Helvetica Neue"/>
                        <a:sym typeface="Helvetica Neue"/>
                      </a:endParaRP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extLst>
                  <a:ext uri="{0D108BD9-81ED-4DB2-BD59-A6C34878D82A}">
                    <a16:rowId xmlns:a16="http://schemas.microsoft.com/office/drawing/2014/main" val="10002"/>
                  </a:ext>
                </a:extLst>
              </a:tr>
              <a:tr h="396200">
                <a:tc>
                  <a:txBody>
                    <a:bodyPr/>
                    <a:lstStyle/>
                    <a:p>
                      <a:pPr marL="85725" marR="0" lvl="0" indent="0" algn="l" rtl="0">
                        <a:lnSpc>
                          <a:spcPct val="100000"/>
                        </a:lnSpc>
                        <a:spcBef>
                          <a:spcPts val="0"/>
                        </a:spcBef>
                        <a:spcAft>
                          <a:spcPts val="0"/>
                        </a:spcAft>
                        <a:buClr>
                          <a:srgbClr val="000000"/>
                        </a:buClr>
                        <a:buFont typeface="Arial"/>
                        <a:buNone/>
                      </a:pPr>
                      <a:r>
                        <a:rPr lang="en-US" sz="1400" b="0" i="0" u="none" strike="noStrike" cap="none">
                          <a:solidFill>
                            <a:schemeClr val="dk1"/>
                          </a:solidFill>
                          <a:latin typeface="Helvetica Neue"/>
                          <a:ea typeface="Helvetica Neue"/>
                          <a:cs typeface="Helvetica Neue"/>
                          <a:sym typeface="Helvetica Neue"/>
                        </a:rPr>
                        <a:t>Memoria secundaria</a:t>
                      </a:r>
                      <a:endParaRPr sz="1400" b="0" i="0" u="none" strike="noStrike" cap="none">
                        <a:solidFill>
                          <a:schemeClr val="dk1"/>
                        </a:solidFill>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8572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latin typeface="Helvetica Neue"/>
                          <a:ea typeface="Calibri"/>
                          <a:cs typeface="Calibri"/>
                          <a:sym typeface="Arial"/>
                        </a:rPr>
                        <a:t>Disco Estado </a:t>
                      </a:r>
                      <a:r>
                        <a:rPr lang="en-US" sz="1400" b="0" i="0" u="none" strike="noStrike" cap="none" dirty="0" err="1">
                          <a:solidFill>
                            <a:schemeClr val="dk1"/>
                          </a:solidFill>
                          <a:latin typeface="Helvetica Neue"/>
                          <a:ea typeface="Calibri"/>
                          <a:cs typeface="Calibri"/>
                          <a:sym typeface="Arial"/>
                        </a:rPr>
                        <a:t>Sólido</a:t>
                      </a:r>
                      <a:r>
                        <a:rPr lang="en-US" sz="1400" b="0" i="0" u="none" strike="noStrike" cap="none" dirty="0">
                          <a:solidFill>
                            <a:schemeClr val="dk1"/>
                          </a:solidFill>
                          <a:latin typeface="Helvetica Neue"/>
                          <a:ea typeface="Calibri"/>
                          <a:cs typeface="Calibri"/>
                          <a:sym typeface="Arial"/>
                        </a:rPr>
                        <a:t> 256 GB</a:t>
                      </a:r>
                    </a:p>
                    <a:p>
                      <a:pPr marL="85725" marR="0" lvl="0" indent="0" algn="l" rtl="0">
                        <a:lnSpc>
                          <a:spcPct val="100000"/>
                        </a:lnSpc>
                        <a:spcBef>
                          <a:spcPts val="0"/>
                        </a:spcBef>
                        <a:spcAft>
                          <a:spcPts val="0"/>
                        </a:spcAft>
                        <a:buClr>
                          <a:srgbClr val="000000"/>
                        </a:buClr>
                        <a:buFont typeface="Arial"/>
                        <a:buNone/>
                      </a:pPr>
                      <a:endParaRPr sz="1400" b="0" i="0" u="none" strike="noStrike" cap="none" dirty="0">
                        <a:solidFill>
                          <a:schemeClr val="dk1"/>
                        </a:solidFill>
                        <a:latin typeface="Helvetica Neue"/>
                        <a:ea typeface="Helvetica Neue"/>
                        <a:cs typeface="Helvetica Neue"/>
                        <a:sym typeface="Helvetica Neue"/>
                      </a:endParaRP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690450" y="765800"/>
            <a:ext cx="42135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u="none">
                <a:solidFill>
                  <a:srgbClr val="EC183E"/>
                </a:solidFill>
                <a:latin typeface="Trebuchet MS"/>
                <a:ea typeface="Trebuchet MS"/>
                <a:cs typeface="Trebuchet MS"/>
                <a:sym typeface="Trebuchet MS"/>
              </a:rPr>
              <a:t>Gama baja - AMD</a:t>
            </a:r>
            <a:endParaRPr sz="3000">
              <a:latin typeface="Trebuchet MS"/>
              <a:ea typeface="Trebuchet MS"/>
              <a:cs typeface="Trebuchet MS"/>
              <a:sym typeface="Trebuchet MS"/>
            </a:endParaRPr>
          </a:p>
        </p:txBody>
      </p:sp>
      <p:sp>
        <p:nvSpPr>
          <p:cNvPr id="72" name="Google Shape;72;p11"/>
          <p:cNvSpPr txBox="1">
            <a:spLocks noGrp="1"/>
          </p:cNvSpPr>
          <p:nvPr>
            <p:ph type="ftr" idx="11"/>
          </p:nvPr>
        </p:nvSpPr>
        <p:spPr>
          <a:xfrm>
            <a:off x="137056" y="4930333"/>
            <a:ext cx="1422400" cy="181610"/>
          </a:xfrm>
          <a:prstGeom prst="rect">
            <a:avLst/>
          </a:prstGeom>
          <a:noFill/>
          <a:ln>
            <a:noFill/>
          </a:ln>
        </p:spPr>
        <p:txBody>
          <a:bodyPr spcFirstLastPara="1" wrap="square" lIns="0" tIns="20300" rIns="0" bIns="0" anchor="t" anchorCtr="0">
            <a:spAutoFit/>
          </a:bodyPr>
          <a:lstStyle/>
          <a:p>
            <a:pPr marL="12700" lvl="0" indent="0" algn="l" rtl="0">
              <a:lnSpc>
                <a:spcPct val="100000"/>
              </a:lnSpc>
              <a:spcBef>
                <a:spcPts val="0"/>
              </a:spcBef>
              <a:spcAft>
                <a:spcPts val="0"/>
              </a:spcAft>
              <a:buNone/>
            </a:pPr>
            <a:r>
              <a:rPr lang="en-US"/>
              <a:t>Armado de computadoras</a:t>
            </a:r>
            <a:endParaRPr/>
          </a:p>
        </p:txBody>
      </p:sp>
      <p:graphicFrame>
        <p:nvGraphicFramePr>
          <p:cNvPr id="73" name="Google Shape;73;p11"/>
          <p:cNvGraphicFramePr/>
          <p:nvPr>
            <p:extLst>
              <p:ext uri="{D42A27DB-BD31-4B8C-83A1-F6EECF244321}">
                <p14:modId xmlns:p14="http://schemas.microsoft.com/office/powerpoint/2010/main" val="875132036"/>
              </p:ext>
            </p:extLst>
          </p:nvPr>
        </p:nvGraphicFramePr>
        <p:xfrm>
          <a:off x="947737" y="1804987"/>
          <a:ext cx="7239000" cy="1609575"/>
        </p:xfrm>
        <a:graphic>
          <a:graphicData uri="http://schemas.openxmlformats.org/drawingml/2006/table">
            <a:tbl>
              <a:tblPr firstRow="1" bandRow="1">
                <a:noFill/>
                <a:tableStyleId>{6CDDAEE6-DFFD-4388-800B-BBCFF6D0C698}</a:tableStyleId>
              </a:tblPr>
              <a:tblGrid>
                <a:gridCol w="2004050">
                  <a:extLst>
                    <a:ext uri="{9D8B030D-6E8A-4147-A177-3AD203B41FA5}">
                      <a16:colId xmlns:a16="http://schemas.microsoft.com/office/drawing/2014/main" val="20000"/>
                    </a:ext>
                  </a:extLst>
                </a:gridCol>
                <a:gridCol w="5234950">
                  <a:extLst>
                    <a:ext uri="{9D8B030D-6E8A-4147-A177-3AD203B41FA5}">
                      <a16:colId xmlns:a16="http://schemas.microsoft.com/office/drawing/2014/main" val="20001"/>
                    </a:ext>
                  </a:extLst>
                </a:gridCol>
              </a:tblGrid>
              <a:tr h="396200">
                <a:tc>
                  <a:txBody>
                    <a:bodyPr/>
                    <a:lstStyle/>
                    <a:p>
                      <a:pPr marL="85725" marR="0" lvl="0" indent="0" algn="l" rtl="0">
                        <a:lnSpc>
                          <a:spcPct val="100000"/>
                        </a:lnSpc>
                        <a:spcBef>
                          <a:spcPts val="0"/>
                        </a:spcBef>
                        <a:spcAft>
                          <a:spcPts val="0"/>
                        </a:spcAft>
                        <a:buNone/>
                      </a:pPr>
                      <a:r>
                        <a:rPr lang="en-US" sz="1400" u="none" strike="noStrike" cap="none">
                          <a:latin typeface="Helvetica Neue"/>
                          <a:ea typeface="Helvetica Neue"/>
                          <a:cs typeface="Helvetica Neue"/>
                          <a:sym typeface="Helvetica Neue"/>
                        </a:rPr>
                        <a:t>Procesador</a:t>
                      </a:r>
                      <a:endParaRPr sz="1400" u="none" strike="noStrike" cap="none">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tc>
                  <a:txBody>
                    <a:bodyPr/>
                    <a:lstStyle/>
                    <a:p>
                      <a:pPr marL="85725" marR="0" lvl="0" indent="0" algn="l" rtl="0">
                        <a:lnSpc>
                          <a:spcPct val="100000"/>
                        </a:lnSpc>
                        <a:spcBef>
                          <a:spcPts val="0"/>
                        </a:spcBef>
                        <a:spcAft>
                          <a:spcPts val="0"/>
                        </a:spcAft>
                        <a:buNone/>
                      </a:pPr>
                      <a:r>
                        <a:rPr lang="en-US" sz="1400" u="none" strike="noStrike" cap="none" dirty="0">
                          <a:latin typeface="Helvetica Neue"/>
                          <a:ea typeface="Helvetica Neue"/>
                          <a:cs typeface="Helvetica Neue"/>
                          <a:sym typeface="Helvetica Neue"/>
                        </a:rPr>
                        <a:t>Ryzen 3 2200g</a:t>
                      </a:r>
                      <a:endParaRPr sz="1400" u="none" strike="noStrike" cap="none" dirty="0">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r h="420975">
                <a:tc>
                  <a:txBody>
                    <a:bodyPr/>
                    <a:lstStyle/>
                    <a:p>
                      <a:pPr marL="85725" marR="0" lvl="0" indent="0" algn="l" rtl="0">
                        <a:lnSpc>
                          <a:spcPct val="100000"/>
                        </a:lnSpc>
                        <a:spcBef>
                          <a:spcPts val="0"/>
                        </a:spcBef>
                        <a:spcAft>
                          <a:spcPts val="0"/>
                        </a:spcAft>
                        <a:buNone/>
                      </a:pPr>
                      <a:r>
                        <a:rPr lang="en-US" sz="1400" b="0" i="0" u="none" strike="noStrike" cap="none">
                          <a:solidFill>
                            <a:schemeClr val="dk1"/>
                          </a:solidFill>
                          <a:latin typeface="Helvetica Neue"/>
                          <a:ea typeface="Helvetica Neue"/>
                          <a:cs typeface="Helvetica Neue"/>
                          <a:sym typeface="Helvetica Neue"/>
                        </a:rPr>
                        <a:t>Placa madre</a:t>
                      </a:r>
                      <a:endParaRPr sz="1400" b="0" i="0" u="none" strike="noStrike" cap="none">
                        <a:solidFill>
                          <a:schemeClr val="dk1"/>
                        </a:solidFill>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400" b="0" i="0" u="none" strike="noStrike" cap="none" dirty="0">
                          <a:solidFill>
                            <a:schemeClr val="dk1"/>
                          </a:solidFill>
                          <a:latin typeface="Helvetica Neue"/>
                          <a:ea typeface="Calibri"/>
                          <a:cs typeface="Calibri"/>
                          <a:sym typeface="Arial"/>
                        </a:rPr>
                        <a:t>Asus Prime A520M-K AM4</a:t>
                      </a:r>
                      <a:endParaRPr sz="1400" b="0" i="0" u="none" strike="noStrike" cap="none" dirty="0">
                        <a:solidFill>
                          <a:schemeClr val="dk1"/>
                        </a:solidFill>
                        <a:latin typeface="Helvetica Neue"/>
                        <a:ea typeface="Helvetica Neue"/>
                        <a:cs typeface="Helvetica Neue"/>
                        <a:sym typeface="Helvetica Neue"/>
                      </a:endParaRP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85725" marR="0" lvl="0" indent="0" algn="l" rtl="0">
                        <a:lnSpc>
                          <a:spcPct val="100000"/>
                        </a:lnSpc>
                        <a:spcBef>
                          <a:spcPts val="0"/>
                        </a:spcBef>
                        <a:spcAft>
                          <a:spcPts val="0"/>
                        </a:spcAft>
                        <a:buNone/>
                      </a:pPr>
                      <a:r>
                        <a:rPr lang="en-US" sz="1400" b="0" i="0" u="none" strike="noStrike" cap="none">
                          <a:solidFill>
                            <a:schemeClr val="dk1"/>
                          </a:solidFill>
                          <a:latin typeface="Helvetica Neue"/>
                          <a:ea typeface="Helvetica Neue"/>
                          <a:cs typeface="Helvetica Neue"/>
                          <a:sym typeface="Helvetica Neue"/>
                        </a:rPr>
                        <a:t>Memoria ram</a:t>
                      </a:r>
                      <a:endParaRPr sz="1400" b="0" i="0" u="none" strike="noStrike" cap="none">
                        <a:solidFill>
                          <a:schemeClr val="dk1"/>
                        </a:solidFill>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tc>
                  <a:txBody>
                    <a:bodyPr/>
                    <a:lstStyle/>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400" b="0" i="0" u="none" strike="noStrike" cap="none" dirty="0">
                          <a:solidFill>
                            <a:schemeClr val="dk1"/>
                          </a:solidFill>
                          <a:latin typeface="Helvetica Neue"/>
                          <a:ea typeface="Calibri"/>
                          <a:cs typeface="Calibri"/>
                          <a:sym typeface="Arial"/>
                        </a:rPr>
                        <a:t>4GB</a:t>
                      </a:r>
                    </a:p>
                  </a:txBody>
                  <a:tcPr marL="0" marR="0" marT="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extLst>
                  <a:ext uri="{0D108BD9-81ED-4DB2-BD59-A6C34878D82A}">
                    <a16:rowId xmlns:a16="http://schemas.microsoft.com/office/drawing/2014/main" val="10002"/>
                  </a:ext>
                </a:extLst>
              </a:tr>
              <a:tr h="396200">
                <a:tc>
                  <a:txBody>
                    <a:bodyPr/>
                    <a:lstStyle/>
                    <a:p>
                      <a:pPr marL="85725" marR="0" lvl="0" indent="0" algn="l" rtl="0">
                        <a:lnSpc>
                          <a:spcPct val="100000"/>
                        </a:lnSpc>
                        <a:spcBef>
                          <a:spcPts val="0"/>
                        </a:spcBef>
                        <a:spcAft>
                          <a:spcPts val="0"/>
                        </a:spcAft>
                        <a:buNone/>
                      </a:pPr>
                      <a:r>
                        <a:rPr lang="en-US" sz="1400" b="0" i="0" u="none" strike="noStrike" cap="none">
                          <a:solidFill>
                            <a:schemeClr val="dk1"/>
                          </a:solidFill>
                          <a:latin typeface="Helvetica Neue"/>
                          <a:ea typeface="Helvetica Neue"/>
                          <a:cs typeface="Helvetica Neue"/>
                          <a:sym typeface="Helvetica Neue"/>
                        </a:rPr>
                        <a:t>Memoria secundaria</a:t>
                      </a:r>
                      <a:endParaRPr sz="1400" b="0" i="0" u="none" strike="noStrike" cap="none">
                        <a:solidFill>
                          <a:schemeClr val="dk1"/>
                        </a:solidFill>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400" b="0" i="0" u="none" strike="noStrike" cap="none" dirty="0">
                          <a:solidFill>
                            <a:schemeClr val="dk1"/>
                          </a:solidFill>
                          <a:latin typeface="Helvetica Neue"/>
                          <a:ea typeface="Calibri"/>
                          <a:cs typeface="Calibri"/>
                          <a:sym typeface="Arial"/>
                        </a:rPr>
                        <a:t>1000  GB HDD</a:t>
                      </a:r>
                      <a:endParaRPr sz="1400" b="0" i="0" u="none" strike="noStrike" cap="none" dirty="0">
                        <a:solidFill>
                          <a:schemeClr val="dk1"/>
                        </a:solidFill>
                        <a:latin typeface="Helvetica Neue"/>
                        <a:ea typeface="Helvetica Neue"/>
                        <a:cs typeface="Helvetica Neue"/>
                        <a:sym typeface="Helvetica Neue"/>
                      </a:endParaRPr>
                    </a:p>
                  </a:txBody>
                  <a:tcPr marL="0" marR="0" marT="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699975" y="490325"/>
            <a:ext cx="42180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u="none">
                <a:solidFill>
                  <a:srgbClr val="EC183E"/>
                </a:solidFill>
                <a:latin typeface="Trebuchet MS"/>
                <a:ea typeface="Trebuchet MS"/>
                <a:cs typeface="Trebuchet MS"/>
                <a:sym typeface="Trebuchet MS"/>
              </a:rPr>
              <a:t>Gama baja</a:t>
            </a:r>
            <a:endParaRPr sz="3000">
              <a:latin typeface="Trebuchet MS"/>
              <a:ea typeface="Trebuchet MS"/>
              <a:cs typeface="Trebuchet MS"/>
              <a:sym typeface="Trebuchet MS"/>
            </a:endParaRPr>
          </a:p>
        </p:txBody>
      </p:sp>
      <p:sp>
        <p:nvSpPr>
          <p:cNvPr id="79" name="Google Shape;79;p12"/>
          <p:cNvSpPr txBox="1">
            <a:spLocks noGrp="1"/>
          </p:cNvSpPr>
          <p:nvPr>
            <p:ph type="ftr" idx="11"/>
          </p:nvPr>
        </p:nvSpPr>
        <p:spPr>
          <a:xfrm>
            <a:off x="137056" y="4930333"/>
            <a:ext cx="1422400" cy="181610"/>
          </a:xfrm>
          <a:prstGeom prst="rect">
            <a:avLst/>
          </a:prstGeom>
          <a:noFill/>
          <a:ln>
            <a:noFill/>
          </a:ln>
        </p:spPr>
        <p:txBody>
          <a:bodyPr spcFirstLastPara="1" wrap="square" lIns="0" tIns="20300" rIns="0" bIns="0" anchor="t" anchorCtr="0">
            <a:spAutoFit/>
          </a:bodyPr>
          <a:lstStyle/>
          <a:p>
            <a:pPr marL="12700" lvl="0" indent="0" algn="l" rtl="0">
              <a:lnSpc>
                <a:spcPct val="100000"/>
              </a:lnSpc>
              <a:spcBef>
                <a:spcPts val="0"/>
              </a:spcBef>
              <a:spcAft>
                <a:spcPts val="0"/>
              </a:spcAft>
              <a:buNone/>
            </a:pPr>
            <a:r>
              <a:rPr lang="en-US"/>
              <a:t>Armado de computadoras</a:t>
            </a:r>
            <a:endParaRPr/>
          </a:p>
        </p:txBody>
      </p:sp>
      <p:graphicFrame>
        <p:nvGraphicFramePr>
          <p:cNvPr id="80" name="Google Shape;80;p12"/>
          <p:cNvGraphicFramePr/>
          <p:nvPr>
            <p:extLst>
              <p:ext uri="{D42A27DB-BD31-4B8C-83A1-F6EECF244321}">
                <p14:modId xmlns:p14="http://schemas.microsoft.com/office/powerpoint/2010/main" val="361898659"/>
              </p:ext>
            </p:extLst>
          </p:nvPr>
        </p:nvGraphicFramePr>
        <p:xfrm>
          <a:off x="947737" y="2109787"/>
          <a:ext cx="7239000" cy="1676360"/>
        </p:xfrm>
        <a:graphic>
          <a:graphicData uri="http://schemas.openxmlformats.org/drawingml/2006/table">
            <a:tbl>
              <a:tblPr firstRow="1" bandRow="1">
                <a:noFill/>
                <a:tableStyleId>{6CDDAEE6-DFFD-4388-800B-BBCFF6D0C698}</a:tableStyleId>
              </a:tblPr>
              <a:tblGrid>
                <a:gridCol w="1938025">
                  <a:extLst>
                    <a:ext uri="{9D8B030D-6E8A-4147-A177-3AD203B41FA5}">
                      <a16:colId xmlns:a16="http://schemas.microsoft.com/office/drawing/2014/main" val="20000"/>
                    </a:ext>
                  </a:extLst>
                </a:gridCol>
                <a:gridCol w="5300975">
                  <a:extLst>
                    <a:ext uri="{9D8B030D-6E8A-4147-A177-3AD203B41FA5}">
                      <a16:colId xmlns:a16="http://schemas.microsoft.com/office/drawing/2014/main" val="20001"/>
                    </a:ext>
                  </a:extLst>
                </a:gridCol>
              </a:tblGrid>
              <a:tr h="396200">
                <a:tc>
                  <a:txBody>
                    <a:bodyPr/>
                    <a:lstStyle/>
                    <a:p>
                      <a:pPr marL="85725" marR="0" lvl="0" indent="0" algn="l" rtl="0">
                        <a:lnSpc>
                          <a:spcPct val="100000"/>
                        </a:lnSpc>
                        <a:spcBef>
                          <a:spcPts val="0"/>
                        </a:spcBef>
                        <a:spcAft>
                          <a:spcPts val="0"/>
                        </a:spcAft>
                        <a:buNone/>
                      </a:pPr>
                      <a:r>
                        <a:rPr lang="en-US" sz="1400" u="none" strike="noStrike" cap="none" dirty="0" err="1">
                          <a:latin typeface="Helvetica Neue"/>
                          <a:ea typeface="Helvetica Neue"/>
                          <a:cs typeface="Helvetica Neue"/>
                          <a:sym typeface="Helvetica Neue"/>
                        </a:rPr>
                        <a:t>Procesador</a:t>
                      </a:r>
                      <a:endParaRPr sz="1400" u="none" strike="noStrike" cap="none" dirty="0">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latin typeface="Helvetica Neue"/>
                          <a:ea typeface="Calibri"/>
                          <a:cs typeface="Calibri"/>
                          <a:sym typeface="Arial"/>
                        </a:rPr>
                        <a:t>AMD Ryzen 3</a:t>
                      </a:r>
                    </a:p>
                    <a:p>
                      <a:pPr marL="0" marR="0" lvl="0" indent="0" algn="l" rtl="0">
                        <a:lnSpc>
                          <a:spcPct val="100000"/>
                        </a:lnSpc>
                        <a:spcBef>
                          <a:spcPts val="0"/>
                        </a:spcBef>
                        <a:spcAft>
                          <a:spcPts val="0"/>
                        </a:spcAft>
                        <a:buNone/>
                      </a:pPr>
                      <a:endParaRPr sz="1400" b="0" i="0" u="none" strike="noStrike" cap="none" dirty="0">
                        <a:solidFill>
                          <a:schemeClr val="dk1"/>
                        </a:solidFill>
                        <a:latin typeface="Helvetica Neue"/>
                        <a:ea typeface="Helvetica Neue"/>
                        <a:cs typeface="Helvetica Neue"/>
                        <a:sym typeface="Helvetica Neue"/>
                      </a:endParaRP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r h="396200">
                <a:tc>
                  <a:txBody>
                    <a:bodyPr/>
                    <a:lstStyle/>
                    <a:p>
                      <a:pPr marL="85725" marR="0" lvl="0" indent="0" algn="l" rtl="0">
                        <a:lnSpc>
                          <a:spcPct val="100000"/>
                        </a:lnSpc>
                        <a:spcBef>
                          <a:spcPts val="0"/>
                        </a:spcBef>
                        <a:spcAft>
                          <a:spcPts val="0"/>
                        </a:spcAft>
                        <a:buNone/>
                      </a:pPr>
                      <a:r>
                        <a:rPr lang="en-US" sz="1400" u="none" strike="noStrike" cap="none">
                          <a:latin typeface="Helvetica Neue"/>
                          <a:ea typeface="Helvetica Neue"/>
                          <a:cs typeface="Helvetica Neue"/>
                          <a:sym typeface="Helvetica Neue"/>
                        </a:rPr>
                        <a:t>Placa madre</a:t>
                      </a:r>
                      <a:endParaRPr sz="1400" u="none" strike="noStrike" cap="none">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400" b="0" i="0" u="none" strike="noStrike" cap="none" dirty="0">
                          <a:solidFill>
                            <a:schemeClr val="dk1"/>
                          </a:solidFill>
                          <a:latin typeface="Helvetica Neue"/>
                          <a:ea typeface="Calibri"/>
                          <a:cs typeface="Calibri"/>
                          <a:sym typeface="Arial"/>
                        </a:rPr>
                        <a:t>ASRock A320M-HDV</a:t>
                      </a:r>
                      <a:endParaRPr sz="1400" b="0" i="0" u="none" strike="noStrike" cap="none" dirty="0">
                        <a:solidFill>
                          <a:schemeClr val="dk1"/>
                        </a:solidFill>
                        <a:latin typeface="Helvetica Neue"/>
                        <a:ea typeface="Helvetica Neue"/>
                        <a:cs typeface="Helvetica Neue"/>
                        <a:sym typeface="Helvetica Neue"/>
                      </a:endParaRP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85725" marR="0" lvl="0" indent="0" algn="l" rtl="0">
                        <a:lnSpc>
                          <a:spcPct val="100000"/>
                        </a:lnSpc>
                        <a:spcBef>
                          <a:spcPts val="0"/>
                        </a:spcBef>
                        <a:spcAft>
                          <a:spcPts val="0"/>
                        </a:spcAft>
                        <a:buNone/>
                      </a:pPr>
                      <a:r>
                        <a:rPr lang="en-US">
                          <a:latin typeface="Helvetica Neue"/>
                          <a:ea typeface="Helvetica Neue"/>
                          <a:cs typeface="Helvetica Neue"/>
                          <a:sym typeface="Helvetica Neue"/>
                        </a:rPr>
                        <a:t>Memoria principal</a:t>
                      </a:r>
                      <a:endParaRPr>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latin typeface="Helvetica Neue"/>
                          <a:ea typeface="Calibri"/>
                          <a:cs typeface="Calibri"/>
                          <a:sym typeface="Arial"/>
                        </a:rPr>
                        <a:t>4GB </a:t>
                      </a:r>
                    </a:p>
                    <a:p>
                      <a:pPr marL="0" marR="0" lvl="0" indent="0" algn="l" rtl="0">
                        <a:lnSpc>
                          <a:spcPct val="100000"/>
                        </a:lnSpc>
                        <a:spcBef>
                          <a:spcPts val="0"/>
                        </a:spcBef>
                        <a:spcAft>
                          <a:spcPts val="0"/>
                        </a:spcAft>
                        <a:buNone/>
                      </a:pPr>
                      <a:endParaRPr sz="1400" b="0" i="0" u="none" strike="noStrike" cap="none" dirty="0">
                        <a:solidFill>
                          <a:schemeClr val="dk1"/>
                        </a:solidFill>
                        <a:latin typeface="Helvetica Neue"/>
                        <a:ea typeface="Helvetica Neue"/>
                        <a:cs typeface="Helvetica Neue"/>
                        <a:sym typeface="Helvetica Neue"/>
                      </a:endParaRP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extLst>
                  <a:ext uri="{0D108BD9-81ED-4DB2-BD59-A6C34878D82A}">
                    <a16:rowId xmlns:a16="http://schemas.microsoft.com/office/drawing/2014/main" val="10002"/>
                  </a:ext>
                </a:extLst>
              </a:tr>
              <a:tr h="396200">
                <a:tc>
                  <a:txBody>
                    <a:bodyPr/>
                    <a:lstStyle/>
                    <a:p>
                      <a:pPr marL="85725" marR="0" lvl="0" indent="0" algn="l" rtl="0">
                        <a:lnSpc>
                          <a:spcPct val="100000"/>
                        </a:lnSpc>
                        <a:spcBef>
                          <a:spcPts val="0"/>
                        </a:spcBef>
                        <a:spcAft>
                          <a:spcPts val="0"/>
                        </a:spcAft>
                        <a:buNone/>
                      </a:pPr>
                      <a:r>
                        <a:rPr lang="en-US">
                          <a:latin typeface="Helvetica Neue"/>
                          <a:ea typeface="Helvetica Neue"/>
                          <a:cs typeface="Helvetica Neue"/>
                          <a:sym typeface="Helvetica Neue"/>
                        </a:rPr>
                        <a:t>Memoria secundaria</a:t>
                      </a:r>
                      <a:endParaRPr>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latin typeface="Helvetica Neue"/>
                          <a:ea typeface="Calibri"/>
                          <a:cs typeface="Calibri"/>
                          <a:sym typeface="Arial"/>
                        </a:rPr>
                        <a:t>Disco Estado </a:t>
                      </a:r>
                      <a:r>
                        <a:rPr lang="en-US" sz="1400" b="0" i="0" u="none" strike="noStrike" cap="none" dirty="0" err="1">
                          <a:solidFill>
                            <a:schemeClr val="dk1"/>
                          </a:solidFill>
                          <a:latin typeface="Helvetica Neue"/>
                          <a:ea typeface="Calibri"/>
                          <a:cs typeface="Calibri"/>
                          <a:sym typeface="Arial"/>
                        </a:rPr>
                        <a:t>Sólido</a:t>
                      </a:r>
                      <a:r>
                        <a:rPr lang="en-US" sz="1400" b="0" i="0" u="none" strike="noStrike" cap="none" dirty="0">
                          <a:solidFill>
                            <a:schemeClr val="dk1"/>
                          </a:solidFill>
                          <a:latin typeface="Helvetica Neue"/>
                          <a:ea typeface="Calibri"/>
                          <a:cs typeface="Calibri"/>
                          <a:sym typeface="Arial"/>
                        </a:rPr>
                        <a:t> 256 GB</a:t>
                      </a:r>
                    </a:p>
                    <a:p>
                      <a:pPr marL="0" marR="0" lvl="0" indent="0" algn="l" rtl="0">
                        <a:lnSpc>
                          <a:spcPct val="100000"/>
                        </a:lnSpc>
                        <a:spcBef>
                          <a:spcPts val="0"/>
                        </a:spcBef>
                        <a:spcAft>
                          <a:spcPts val="0"/>
                        </a:spcAft>
                        <a:buNone/>
                      </a:pPr>
                      <a:endParaRPr sz="1400" b="0" i="0" u="none" strike="noStrike" cap="none" dirty="0">
                        <a:solidFill>
                          <a:schemeClr val="dk1"/>
                        </a:solidFill>
                        <a:latin typeface="Helvetica Neue"/>
                        <a:ea typeface="Helvetica Neue"/>
                        <a:cs typeface="Helvetica Neue"/>
                        <a:sym typeface="Helvetica Neue"/>
                      </a:endParaRP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81" name="Google Shape;81;p12"/>
          <p:cNvSpPr txBox="1"/>
          <p:nvPr/>
        </p:nvSpPr>
        <p:spPr>
          <a:xfrm>
            <a:off x="699975" y="1142947"/>
            <a:ext cx="6238200" cy="259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a:solidFill>
                  <a:srgbClr val="434343"/>
                </a:solidFill>
                <a:latin typeface="Helvetica Neue"/>
                <a:ea typeface="Helvetica Neue"/>
                <a:cs typeface="Helvetica Neue"/>
                <a:sym typeface="Helvetica Neue"/>
              </a:rPr>
              <a:t>Esta computadora debe ser armada a libre criterio del estudiante.</a:t>
            </a:r>
            <a:endParaRPr sz="1600">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690450" y="765775"/>
            <a:ext cx="26742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u="none">
                <a:solidFill>
                  <a:srgbClr val="EC183E"/>
                </a:solidFill>
                <a:latin typeface="Trebuchet MS"/>
                <a:ea typeface="Trebuchet MS"/>
                <a:cs typeface="Trebuchet MS"/>
                <a:sym typeface="Trebuchet MS"/>
              </a:rPr>
              <a:t>Gama media</a:t>
            </a:r>
            <a:endParaRPr sz="3000">
              <a:latin typeface="Trebuchet MS"/>
              <a:ea typeface="Trebuchet MS"/>
              <a:cs typeface="Trebuchet MS"/>
              <a:sym typeface="Trebuchet MS"/>
            </a:endParaRPr>
          </a:p>
        </p:txBody>
      </p:sp>
      <p:sp>
        <p:nvSpPr>
          <p:cNvPr id="87" name="Google Shape;87;p13"/>
          <p:cNvSpPr txBox="1"/>
          <p:nvPr/>
        </p:nvSpPr>
        <p:spPr>
          <a:xfrm>
            <a:off x="710225" y="1408911"/>
            <a:ext cx="3422650" cy="2854325"/>
          </a:xfrm>
          <a:prstGeom prst="rect">
            <a:avLst/>
          </a:prstGeom>
          <a:noFill/>
          <a:ln>
            <a:noFill/>
          </a:ln>
        </p:spPr>
        <p:txBody>
          <a:bodyPr spcFirstLastPara="1" wrap="square" lIns="0" tIns="12700" rIns="0" bIns="0" anchor="t" anchorCtr="0">
            <a:spAutoFit/>
          </a:bodyPr>
          <a:lstStyle/>
          <a:p>
            <a:pPr marL="12700" marR="5080" lvl="0" indent="0" algn="l" rtl="0">
              <a:lnSpc>
                <a:spcPct val="128899"/>
              </a:lnSpc>
              <a:spcBef>
                <a:spcPts val="0"/>
              </a:spcBef>
              <a:spcAft>
                <a:spcPts val="0"/>
              </a:spcAft>
              <a:buNone/>
            </a:pPr>
            <a:r>
              <a:rPr lang="en-US" sz="1600">
                <a:solidFill>
                  <a:srgbClr val="434343"/>
                </a:solidFill>
                <a:latin typeface="Helvetica Neue"/>
                <a:ea typeface="Helvetica Neue"/>
                <a:cs typeface="Helvetica Neue"/>
                <a:sym typeface="Helvetica Neue"/>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latin typeface="Helvetica Neue"/>
              <a:ea typeface="Helvetica Neue"/>
              <a:cs typeface="Helvetica Neue"/>
              <a:sym typeface="Helvetica Neue"/>
            </a:endParaRPr>
          </a:p>
        </p:txBody>
      </p:sp>
      <p:pic>
        <p:nvPicPr>
          <p:cNvPr id="88" name="Google Shape;88;p13"/>
          <p:cNvPicPr preferRelativeResize="0"/>
          <p:nvPr/>
        </p:nvPicPr>
        <p:blipFill rotWithShape="1">
          <a:blip r:embed="rId3">
            <a:alphaModFix/>
          </a:blip>
          <a:srcRect/>
          <a:stretch/>
        </p:blipFill>
        <p:spPr>
          <a:xfrm>
            <a:off x="4045849" y="1156575"/>
            <a:ext cx="5098147" cy="2867699"/>
          </a:xfrm>
          <a:prstGeom prst="rect">
            <a:avLst/>
          </a:prstGeom>
          <a:noFill/>
          <a:ln>
            <a:noFill/>
          </a:ln>
        </p:spPr>
      </p:pic>
      <p:sp>
        <p:nvSpPr>
          <p:cNvPr id="89" name="Google Shape;89;p13"/>
          <p:cNvSpPr txBox="1">
            <a:spLocks noGrp="1"/>
          </p:cNvSpPr>
          <p:nvPr>
            <p:ph type="ftr" idx="11"/>
          </p:nvPr>
        </p:nvSpPr>
        <p:spPr>
          <a:xfrm>
            <a:off x="137056" y="4930333"/>
            <a:ext cx="1422400" cy="181610"/>
          </a:xfrm>
          <a:prstGeom prst="rect">
            <a:avLst/>
          </a:prstGeom>
          <a:noFill/>
          <a:ln>
            <a:noFill/>
          </a:ln>
        </p:spPr>
        <p:txBody>
          <a:bodyPr spcFirstLastPara="1" wrap="square" lIns="0" tIns="20300" rIns="0" bIns="0" anchor="t" anchorCtr="0">
            <a:spAutoFit/>
          </a:bodyPr>
          <a:lstStyle/>
          <a:p>
            <a:pPr marL="12700" lvl="0" indent="0" algn="l" rtl="0">
              <a:lnSpc>
                <a:spcPct val="100000"/>
              </a:lnSpc>
              <a:spcBef>
                <a:spcPts val="0"/>
              </a:spcBef>
              <a:spcAft>
                <a:spcPts val="0"/>
              </a:spcAft>
              <a:buNone/>
            </a:pPr>
            <a:r>
              <a:rPr lang="en-US"/>
              <a:t>Armado de computadoras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690450" y="765771"/>
            <a:ext cx="3004185" cy="482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u="none">
                <a:solidFill>
                  <a:srgbClr val="EC183E"/>
                </a:solidFill>
                <a:latin typeface="Trebuchet MS"/>
                <a:ea typeface="Trebuchet MS"/>
                <a:cs typeface="Trebuchet MS"/>
                <a:sym typeface="Trebuchet MS"/>
              </a:rPr>
              <a:t>Gama media - Intel</a:t>
            </a:r>
            <a:endParaRPr sz="3000">
              <a:latin typeface="Trebuchet MS"/>
              <a:ea typeface="Trebuchet MS"/>
              <a:cs typeface="Trebuchet MS"/>
              <a:sym typeface="Trebuchet MS"/>
            </a:endParaRPr>
          </a:p>
        </p:txBody>
      </p:sp>
      <p:sp>
        <p:nvSpPr>
          <p:cNvPr id="95" name="Google Shape;95;p14"/>
          <p:cNvSpPr txBox="1">
            <a:spLocks noGrp="1"/>
          </p:cNvSpPr>
          <p:nvPr>
            <p:ph type="ftr" idx="11"/>
          </p:nvPr>
        </p:nvSpPr>
        <p:spPr>
          <a:xfrm>
            <a:off x="137056" y="4930333"/>
            <a:ext cx="1422400" cy="181610"/>
          </a:xfrm>
          <a:prstGeom prst="rect">
            <a:avLst/>
          </a:prstGeom>
          <a:noFill/>
          <a:ln>
            <a:noFill/>
          </a:ln>
        </p:spPr>
        <p:txBody>
          <a:bodyPr spcFirstLastPara="1" wrap="square" lIns="0" tIns="20300" rIns="0" bIns="0" anchor="t" anchorCtr="0">
            <a:spAutoFit/>
          </a:bodyPr>
          <a:lstStyle/>
          <a:p>
            <a:pPr marL="12700" lvl="0" indent="0" algn="l" rtl="0">
              <a:lnSpc>
                <a:spcPct val="100000"/>
              </a:lnSpc>
              <a:spcBef>
                <a:spcPts val="0"/>
              </a:spcBef>
              <a:spcAft>
                <a:spcPts val="0"/>
              </a:spcAft>
              <a:buNone/>
            </a:pPr>
            <a:r>
              <a:rPr lang="en-US"/>
              <a:t>Armado de computadoras</a:t>
            </a:r>
            <a:endParaRPr/>
          </a:p>
        </p:txBody>
      </p:sp>
      <p:graphicFrame>
        <p:nvGraphicFramePr>
          <p:cNvPr id="96" name="Google Shape;96;p14"/>
          <p:cNvGraphicFramePr/>
          <p:nvPr>
            <p:extLst>
              <p:ext uri="{D42A27DB-BD31-4B8C-83A1-F6EECF244321}">
                <p14:modId xmlns:p14="http://schemas.microsoft.com/office/powerpoint/2010/main" val="4063756048"/>
              </p:ext>
            </p:extLst>
          </p:nvPr>
        </p:nvGraphicFramePr>
        <p:xfrm>
          <a:off x="947737" y="1804987"/>
          <a:ext cx="7239000" cy="2224870"/>
        </p:xfrm>
        <a:graphic>
          <a:graphicData uri="http://schemas.openxmlformats.org/drawingml/2006/table">
            <a:tbl>
              <a:tblPr firstRow="1" bandRow="1">
                <a:noFill/>
                <a:tableStyleId>{6CDDAEE6-DFFD-4388-800B-BBCFF6D0C698}</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96200">
                <a:tc>
                  <a:txBody>
                    <a:bodyPr/>
                    <a:lstStyle/>
                    <a:p>
                      <a:pPr marL="85725" marR="0" lvl="0" indent="0" algn="l" rtl="0">
                        <a:lnSpc>
                          <a:spcPct val="100000"/>
                        </a:lnSpc>
                        <a:spcBef>
                          <a:spcPts val="0"/>
                        </a:spcBef>
                        <a:spcAft>
                          <a:spcPts val="0"/>
                        </a:spcAft>
                        <a:buNone/>
                      </a:pPr>
                      <a:r>
                        <a:rPr lang="en-US" sz="1400" u="none" strike="noStrike" cap="none" dirty="0" err="1">
                          <a:latin typeface="Helvetica Neue"/>
                          <a:ea typeface="Helvetica Neue"/>
                          <a:cs typeface="Helvetica Neue"/>
                          <a:sym typeface="Helvetica Neue"/>
                        </a:rPr>
                        <a:t>Procesador</a:t>
                      </a:r>
                      <a:endParaRPr sz="1400" u="none" strike="noStrike" cap="none" dirty="0">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tc>
                  <a:txBody>
                    <a:bodyPr/>
                    <a:lstStyle/>
                    <a:p>
                      <a:pPr marL="0" marR="0" lvl="0" indent="0" algn="l" rtl="0">
                        <a:lnSpc>
                          <a:spcPct val="100000"/>
                        </a:lnSpc>
                        <a:spcBef>
                          <a:spcPts val="0"/>
                        </a:spcBef>
                        <a:spcAft>
                          <a:spcPts val="0"/>
                        </a:spcAft>
                        <a:buNone/>
                      </a:pPr>
                      <a:r>
                        <a:rPr lang="it-IT" sz="1400" b="0" i="0" u="none" strike="noStrike" cap="none" dirty="0">
                          <a:solidFill>
                            <a:schemeClr val="dk1"/>
                          </a:solidFill>
                          <a:latin typeface="Helvetica Neue"/>
                          <a:ea typeface="Calibri"/>
                          <a:cs typeface="Calibri"/>
                          <a:sym typeface="Arial"/>
                        </a:rPr>
                        <a:t>Intel Core i5 1035G1 Processor 1.0 GHz </a:t>
                      </a:r>
                      <a:endParaRPr sz="1400" b="0" i="0" u="none" strike="noStrike" cap="none" dirty="0">
                        <a:solidFill>
                          <a:schemeClr val="dk1"/>
                        </a:solidFill>
                        <a:latin typeface="Helvetica Neue"/>
                        <a:ea typeface="Times New Roman"/>
                        <a:cs typeface="Times New Roman"/>
                        <a:sym typeface="Times New Roman"/>
                      </a:endParaRPr>
                    </a:p>
                  </a:txBody>
                  <a:tcPr marL="0" marR="0" marT="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r h="396200">
                <a:tc>
                  <a:txBody>
                    <a:bodyPr/>
                    <a:lstStyle/>
                    <a:p>
                      <a:pPr marL="85725" marR="0" lvl="0" indent="0" algn="l" rtl="0">
                        <a:lnSpc>
                          <a:spcPct val="100000"/>
                        </a:lnSpc>
                        <a:spcBef>
                          <a:spcPts val="0"/>
                        </a:spcBef>
                        <a:spcAft>
                          <a:spcPts val="0"/>
                        </a:spcAft>
                        <a:buNone/>
                      </a:pPr>
                      <a:r>
                        <a:rPr lang="en-US" sz="1400" u="none" strike="noStrike" cap="none">
                          <a:latin typeface="Helvetica Neue"/>
                          <a:ea typeface="Helvetica Neue"/>
                          <a:cs typeface="Helvetica Neue"/>
                          <a:sym typeface="Helvetica Neue"/>
                        </a:rPr>
                        <a:t>Placa madre</a:t>
                      </a:r>
                      <a:endParaRPr sz="1400" u="none" strike="noStrike" cap="none">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400" b="0" i="0" u="none" strike="noStrike" cap="none" dirty="0" err="1">
                          <a:solidFill>
                            <a:schemeClr val="dk1"/>
                          </a:solidFill>
                          <a:latin typeface="Helvetica Neue"/>
                          <a:ea typeface="Calibri"/>
                          <a:cs typeface="Calibri"/>
                          <a:sym typeface="Arial"/>
                        </a:rPr>
                        <a:t>Biostar</a:t>
                      </a:r>
                      <a:r>
                        <a:rPr lang="en-US" sz="1400" b="0" i="0" u="none" strike="noStrike" cap="none" dirty="0">
                          <a:solidFill>
                            <a:schemeClr val="dk1"/>
                          </a:solidFill>
                          <a:latin typeface="Helvetica Neue"/>
                          <a:ea typeface="Calibri"/>
                          <a:cs typeface="Calibri"/>
                          <a:sym typeface="Arial"/>
                        </a:rPr>
                        <a:t> H410MH</a:t>
                      </a:r>
                      <a:endParaRPr sz="1400" b="0" i="0" u="none" strike="noStrike" cap="none" dirty="0">
                        <a:solidFill>
                          <a:schemeClr val="dk1"/>
                        </a:solidFill>
                        <a:latin typeface="Helvetica Neue"/>
                        <a:ea typeface="Times New Roman"/>
                        <a:cs typeface="Times New Roman"/>
                        <a:sym typeface="Times New Roman"/>
                      </a:endParaRPr>
                    </a:p>
                  </a:txBody>
                  <a:tcPr marL="0" marR="0" marT="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85725" marR="0" lvl="0" indent="0" algn="l" rtl="0">
                        <a:lnSpc>
                          <a:spcPct val="100000"/>
                        </a:lnSpc>
                        <a:spcBef>
                          <a:spcPts val="0"/>
                        </a:spcBef>
                        <a:spcAft>
                          <a:spcPts val="0"/>
                        </a:spcAft>
                        <a:buNone/>
                      </a:pPr>
                      <a:r>
                        <a:rPr lang="en-US" sz="1400" u="none" strike="noStrike" cap="none">
                          <a:latin typeface="Helvetica Neue"/>
                          <a:ea typeface="Helvetica Neue"/>
                          <a:cs typeface="Helvetica Neue"/>
                          <a:sym typeface="Helvetica Neue"/>
                        </a:rPr>
                        <a:t>Memoria principal</a:t>
                      </a:r>
                      <a:endParaRPr sz="1400" u="none" strike="noStrike" cap="none">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latin typeface="Helvetica Neue"/>
                          <a:ea typeface="Calibri"/>
                          <a:cs typeface="Calibri"/>
                          <a:sym typeface="Arial"/>
                        </a:rPr>
                        <a:t>8 GB</a:t>
                      </a:r>
                    </a:p>
                    <a:p>
                      <a:pPr marL="0" marR="0" lvl="0" indent="0" algn="l" rtl="0">
                        <a:lnSpc>
                          <a:spcPct val="100000"/>
                        </a:lnSpc>
                        <a:spcBef>
                          <a:spcPts val="0"/>
                        </a:spcBef>
                        <a:spcAft>
                          <a:spcPts val="0"/>
                        </a:spcAft>
                        <a:buNone/>
                      </a:pPr>
                      <a:endParaRPr sz="1400" b="0" i="0" u="none" strike="noStrike" cap="none" dirty="0">
                        <a:solidFill>
                          <a:schemeClr val="dk1"/>
                        </a:solidFill>
                        <a:latin typeface="Helvetica Neue"/>
                        <a:ea typeface="Times New Roman"/>
                        <a:cs typeface="Times New Roman"/>
                        <a:sym typeface="Times New Roman"/>
                      </a:endParaRPr>
                    </a:p>
                  </a:txBody>
                  <a:tcPr marL="0" marR="0" marT="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extLst>
                  <a:ext uri="{0D108BD9-81ED-4DB2-BD59-A6C34878D82A}">
                    <a16:rowId xmlns:a16="http://schemas.microsoft.com/office/drawing/2014/main" val="10002"/>
                  </a:ext>
                </a:extLst>
              </a:tr>
              <a:tr h="609550">
                <a:tc>
                  <a:txBody>
                    <a:bodyPr/>
                    <a:lstStyle/>
                    <a:p>
                      <a:pPr marL="85725" marR="0" lvl="0" indent="0" algn="l" rtl="0">
                        <a:lnSpc>
                          <a:spcPct val="100000"/>
                        </a:lnSpc>
                        <a:spcBef>
                          <a:spcPts val="0"/>
                        </a:spcBef>
                        <a:spcAft>
                          <a:spcPts val="0"/>
                        </a:spcAft>
                        <a:buNone/>
                      </a:pPr>
                      <a:r>
                        <a:rPr lang="en-US" sz="1400" u="none" strike="noStrike" cap="none">
                          <a:latin typeface="Helvetica Neue"/>
                          <a:ea typeface="Helvetica Neue"/>
                          <a:cs typeface="Helvetica Neue"/>
                          <a:sym typeface="Helvetica Neue"/>
                        </a:rPr>
                        <a:t>Memoria secundaria</a:t>
                      </a:r>
                      <a:endParaRPr sz="1400" u="none" strike="noStrike" cap="none">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latin typeface="Helvetica Neue"/>
                          <a:ea typeface="Calibri"/>
                          <a:cs typeface="Calibri"/>
                          <a:sym typeface="Arial"/>
                        </a:rPr>
                        <a:t>Disco Estado </a:t>
                      </a:r>
                      <a:r>
                        <a:rPr lang="en-US" sz="1400" b="0" i="0" u="none" strike="noStrike" cap="none" dirty="0" err="1">
                          <a:solidFill>
                            <a:schemeClr val="dk1"/>
                          </a:solidFill>
                          <a:latin typeface="Helvetica Neue"/>
                          <a:ea typeface="Calibri"/>
                          <a:cs typeface="Calibri"/>
                          <a:sym typeface="Arial"/>
                        </a:rPr>
                        <a:t>Sólido</a:t>
                      </a:r>
                      <a:r>
                        <a:rPr lang="en-US" sz="1400" b="0" i="0" u="none" strike="noStrike" cap="none" dirty="0">
                          <a:solidFill>
                            <a:schemeClr val="dk1"/>
                          </a:solidFill>
                          <a:latin typeface="Helvetica Neue"/>
                          <a:ea typeface="Calibri"/>
                          <a:cs typeface="Calibri"/>
                          <a:sym typeface="Arial"/>
                        </a:rPr>
                        <a:t> 512 GB</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a:solidFill>
                          <a:schemeClr val="dk1"/>
                        </a:solidFill>
                        <a:latin typeface="Helvetica Neue"/>
                        <a:ea typeface="Calibri"/>
                        <a:cs typeface="Calibri"/>
                        <a:sym typeface="Arial"/>
                      </a:endParaRPr>
                    </a:p>
                  </a:txBody>
                  <a:tcPr marL="0" marR="0" marT="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85725" marR="0" lvl="0" indent="0" algn="l" rtl="0">
                        <a:lnSpc>
                          <a:spcPct val="100000"/>
                        </a:lnSpc>
                        <a:spcBef>
                          <a:spcPts val="0"/>
                        </a:spcBef>
                        <a:spcAft>
                          <a:spcPts val="0"/>
                        </a:spcAft>
                        <a:buNone/>
                      </a:pPr>
                      <a:r>
                        <a:rPr lang="en-US" sz="1400" u="none" strike="noStrike" cap="none">
                          <a:latin typeface="Helvetica Neue"/>
                          <a:ea typeface="Helvetica Neue"/>
                          <a:cs typeface="Helvetica Neue"/>
                          <a:sym typeface="Helvetica Neue"/>
                        </a:rPr>
                        <a:t>GPU</a:t>
                      </a:r>
                      <a:endParaRPr sz="1400" u="none" strike="noStrike" cap="none">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tc>
                  <a:txBody>
                    <a:bodyPr/>
                    <a:lstStyle/>
                    <a:p>
                      <a:pPr marL="85725" marR="0" lvl="0" indent="0" algn="l" rtl="0">
                        <a:lnSpc>
                          <a:spcPct val="100000"/>
                        </a:lnSpc>
                        <a:spcBef>
                          <a:spcPts val="0"/>
                        </a:spcBef>
                        <a:spcAft>
                          <a:spcPts val="0"/>
                        </a:spcAft>
                        <a:buNone/>
                      </a:pPr>
                      <a:r>
                        <a:rPr lang="en-US" sz="1400" b="0" i="0" u="none" strike="noStrike" cap="none" dirty="0">
                          <a:solidFill>
                            <a:schemeClr val="dk1"/>
                          </a:solidFill>
                          <a:latin typeface="Helvetica Neue"/>
                          <a:ea typeface="Helvetica Neue"/>
                          <a:cs typeface="Helvetica Neue"/>
                          <a:sym typeface="Helvetica Neue"/>
                        </a:rPr>
                        <a:t>GeForce GT 1030 2GD4 LP OC</a:t>
                      </a:r>
                      <a:endParaRPr sz="1400" b="0" i="0" u="none" strike="noStrike" cap="none" dirty="0">
                        <a:solidFill>
                          <a:schemeClr val="dk1"/>
                        </a:solidFill>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681025" y="765775"/>
            <a:ext cx="51531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u="none">
                <a:solidFill>
                  <a:srgbClr val="EC183E"/>
                </a:solidFill>
                <a:latin typeface="Trebuchet MS"/>
                <a:ea typeface="Trebuchet MS"/>
                <a:cs typeface="Trebuchet MS"/>
                <a:sym typeface="Trebuchet MS"/>
              </a:rPr>
              <a:t>Gama media - AMD</a:t>
            </a:r>
            <a:endParaRPr sz="3000">
              <a:latin typeface="Trebuchet MS"/>
              <a:ea typeface="Trebuchet MS"/>
              <a:cs typeface="Trebuchet MS"/>
              <a:sym typeface="Trebuchet MS"/>
            </a:endParaRPr>
          </a:p>
        </p:txBody>
      </p:sp>
      <p:sp>
        <p:nvSpPr>
          <p:cNvPr id="102" name="Google Shape;102;p15"/>
          <p:cNvSpPr txBox="1">
            <a:spLocks noGrp="1"/>
          </p:cNvSpPr>
          <p:nvPr>
            <p:ph type="ftr" idx="11"/>
          </p:nvPr>
        </p:nvSpPr>
        <p:spPr>
          <a:xfrm>
            <a:off x="137056" y="4930333"/>
            <a:ext cx="1422400" cy="181610"/>
          </a:xfrm>
          <a:prstGeom prst="rect">
            <a:avLst/>
          </a:prstGeom>
          <a:noFill/>
          <a:ln>
            <a:noFill/>
          </a:ln>
        </p:spPr>
        <p:txBody>
          <a:bodyPr spcFirstLastPara="1" wrap="square" lIns="0" tIns="20300" rIns="0" bIns="0" anchor="t" anchorCtr="0">
            <a:spAutoFit/>
          </a:bodyPr>
          <a:lstStyle/>
          <a:p>
            <a:pPr marL="12700" lvl="0" indent="0" algn="l" rtl="0">
              <a:lnSpc>
                <a:spcPct val="100000"/>
              </a:lnSpc>
              <a:spcBef>
                <a:spcPts val="0"/>
              </a:spcBef>
              <a:spcAft>
                <a:spcPts val="0"/>
              </a:spcAft>
              <a:buNone/>
            </a:pPr>
            <a:r>
              <a:rPr lang="en-US"/>
              <a:t>Armado de computadoras</a:t>
            </a:r>
            <a:endParaRPr/>
          </a:p>
        </p:txBody>
      </p:sp>
      <p:graphicFrame>
        <p:nvGraphicFramePr>
          <p:cNvPr id="103" name="Google Shape;103;p15"/>
          <p:cNvGraphicFramePr/>
          <p:nvPr>
            <p:extLst>
              <p:ext uri="{D42A27DB-BD31-4B8C-83A1-F6EECF244321}">
                <p14:modId xmlns:p14="http://schemas.microsoft.com/office/powerpoint/2010/main" val="705831944"/>
              </p:ext>
            </p:extLst>
          </p:nvPr>
        </p:nvGraphicFramePr>
        <p:xfrm>
          <a:off x="947737" y="1804987"/>
          <a:ext cx="7238350" cy="2011520"/>
        </p:xfrm>
        <a:graphic>
          <a:graphicData uri="http://schemas.openxmlformats.org/drawingml/2006/table">
            <a:tbl>
              <a:tblPr firstRow="1" bandRow="1">
                <a:noFill/>
                <a:tableStyleId>{6CDDAEE6-DFFD-4388-800B-BBCFF6D0C698}</a:tableStyleId>
              </a:tblPr>
              <a:tblGrid>
                <a:gridCol w="1891025">
                  <a:extLst>
                    <a:ext uri="{9D8B030D-6E8A-4147-A177-3AD203B41FA5}">
                      <a16:colId xmlns:a16="http://schemas.microsoft.com/office/drawing/2014/main" val="20000"/>
                    </a:ext>
                  </a:extLst>
                </a:gridCol>
                <a:gridCol w="5347325">
                  <a:extLst>
                    <a:ext uri="{9D8B030D-6E8A-4147-A177-3AD203B41FA5}">
                      <a16:colId xmlns:a16="http://schemas.microsoft.com/office/drawing/2014/main" val="20001"/>
                    </a:ext>
                  </a:extLst>
                </a:gridCol>
              </a:tblGrid>
              <a:tr h="396200">
                <a:tc>
                  <a:txBody>
                    <a:bodyPr/>
                    <a:lstStyle/>
                    <a:p>
                      <a:pPr marL="85725" marR="0" lvl="0" indent="0" algn="l" rtl="0">
                        <a:lnSpc>
                          <a:spcPct val="100000"/>
                        </a:lnSpc>
                        <a:spcBef>
                          <a:spcPts val="0"/>
                        </a:spcBef>
                        <a:spcAft>
                          <a:spcPts val="0"/>
                        </a:spcAft>
                        <a:buNone/>
                      </a:pPr>
                      <a:r>
                        <a:rPr lang="en-US" sz="1400" u="none" strike="noStrike" cap="none" dirty="0" err="1">
                          <a:latin typeface="Helvetica Neue"/>
                          <a:ea typeface="Helvetica Neue"/>
                          <a:cs typeface="Helvetica Neue"/>
                          <a:sym typeface="Helvetica Neue"/>
                        </a:rPr>
                        <a:t>Procesador</a:t>
                      </a:r>
                      <a:endParaRPr sz="1400" u="none" strike="noStrike" cap="none" dirty="0">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tc>
                  <a:txBody>
                    <a:bodyPr/>
                    <a:lstStyle/>
                    <a:p>
                      <a:pPr marL="0" marR="0" lvl="0" indent="0" algn="l" rtl="0">
                        <a:lnSpc>
                          <a:spcPct val="100000"/>
                        </a:lnSpc>
                        <a:spcBef>
                          <a:spcPts val="0"/>
                        </a:spcBef>
                        <a:spcAft>
                          <a:spcPts val="0"/>
                        </a:spcAft>
                        <a:buNone/>
                      </a:pPr>
                      <a:r>
                        <a:rPr lang="en-US" sz="1400" b="0" i="0" u="none" strike="noStrike" cap="none" dirty="0">
                          <a:solidFill>
                            <a:schemeClr val="dk1"/>
                          </a:solidFill>
                          <a:latin typeface="Helvetica Neue"/>
                          <a:ea typeface="Helvetica Neue"/>
                          <a:cs typeface="Helvetica Neue"/>
                          <a:sym typeface="Helvetica Neue"/>
                        </a:rPr>
                        <a:t> </a:t>
                      </a:r>
                      <a:endParaRPr sz="1400" b="0" i="0" u="none" strike="noStrike" cap="none" dirty="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r>
                        <a:rPr lang="en-US" sz="1400" b="0" i="0" u="none" strike="noStrike" cap="none" dirty="0">
                          <a:solidFill>
                            <a:schemeClr val="dk1"/>
                          </a:solidFill>
                          <a:latin typeface="Helvetica Neue"/>
                          <a:ea typeface="Helvetica Neue"/>
                          <a:cs typeface="Helvetica Neue"/>
                          <a:sym typeface="Helvetica Neue"/>
                        </a:rPr>
                        <a:t>  AMD Ryzen 5</a:t>
                      </a:r>
                      <a:r>
                        <a:rPr lang="en-US" sz="1400" b="0" i="0" u="none" strike="noStrike" cap="none" dirty="0">
                          <a:solidFill>
                            <a:schemeClr val="dk1"/>
                          </a:solidFill>
                          <a:latin typeface="Helvetica Neue"/>
                          <a:ea typeface="Calibri"/>
                          <a:cs typeface="Calibri"/>
                          <a:sym typeface="Arial"/>
                        </a:rPr>
                        <a:t>-4600H </a:t>
                      </a:r>
                      <a:endParaRPr sz="1400" b="0" i="0" u="none" strike="noStrike" cap="none" dirty="0">
                        <a:solidFill>
                          <a:schemeClr val="dk1"/>
                        </a:solidFill>
                        <a:latin typeface="Helvetica Neue"/>
                        <a:ea typeface="Helvetica Neue"/>
                        <a:cs typeface="Helvetica Neue"/>
                        <a:sym typeface="Helvetica Neue"/>
                      </a:endParaRP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r h="396200">
                <a:tc>
                  <a:txBody>
                    <a:bodyPr/>
                    <a:lstStyle/>
                    <a:p>
                      <a:pPr marL="85725" marR="0" lvl="0" indent="0" algn="l" rtl="0">
                        <a:lnSpc>
                          <a:spcPct val="100000"/>
                        </a:lnSpc>
                        <a:spcBef>
                          <a:spcPts val="0"/>
                        </a:spcBef>
                        <a:spcAft>
                          <a:spcPts val="0"/>
                        </a:spcAft>
                        <a:buNone/>
                      </a:pPr>
                      <a:r>
                        <a:rPr lang="en-US" sz="1400" u="none" strike="noStrike" cap="none" dirty="0" err="1">
                          <a:latin typeface="Helvetica Neue"/>
                          <a:ea typeface="Helvetica Neue"/>
                          <a:cs typeface="Helvetica Neue"/>
                          <a:sym typeface="Helvetica Neue"/>
                        </a:rPr>
                        <a:t>Placa</a:t>
                      </a:r>
                      <a:r>
                        <a:rPr lang="en-US" sz="1400" u="none" strike="noStrike" cap="none" dirty="0">
                          <a:latin typeface="Helvetica Neue"/>
                          <a:ea typeface="Helvetica Neue"/>
                          <a:cs typeface="Helvetica Neue"/>
                          <a:sym typeface="Helvetica Neue"/>
                        </a:rPr>
                        <a:t> </a:t>
                      </a:r>
                      <a:r>
                        <a:rPr lang="en-US" sz="1400" b="0" i="0" u="none" strike="noStrike" cap="none" dirty="0" err="1">
                          <a:solidFill>
                            <a:schemeClr val="dk1"/>
                          </a:solidFill>
                          <a:latin typeface="Helvetica Neue"/>
                          <a:ea typeface="Helvetica Neue"/>
                          <a:cs typeface="Helvetica Neue"/>
                          <a:sym typeface="Helvetica Neue"/>
                        </a:rPr>
                        <a:t>madre</a:t>
                      </a:r>
                      <a:endParaRPr sz="1400" b="0" i="0" u="none" strike="noStrike" cap="none" dirty="0">
                        <a:solidFill>
                          <a:schemeClr val="dk1"/>
                        </a:solidFill>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400" b="0" i="0" u="none" strike="noStrike" cap="none" dirty="0">
                          <a:solidFill>
                            <a:schemeClr val="dk1"/>
                          </a:solidFill>
                          <a:latin typeface="Helvetica Neue"/>
                          <a:ea typeface="Calibri"/>
                          <a:cs typeface="Calibri"/>
                          <a:sym typeface="Arial"/>
                        </a:rPr>
                        <a:t>ASRock FM2A68M-DG3+</a:t>
                      </a:r>
                      <a:endParaRPr sz="1400" b="0" i="0" u="none" strike="noStrike" cap="none" dirty="0">
                        <a:solidFill>
                          <a:schemeClr val="dk1"/>
                        </a:solidFill>
                        <a:latin typeface="Helvetica Neue"/>
                        <a:ea typeface="Helvetica Neue"/>
                        <a:cs typeface="Helvetica Neue"/>
                        <a:sym typeface="Helvetica Neue"/>
                      </a:endParaRPr>
                    </a:p>
                  </a:txBody>
                  <a:tcPr marL="0" marR="0" marT="7875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85725" marR="0" lvl="0" indent="0" algn="l" rtl="0">
                        <a:lnSpc>
                          <a:spcPct val="100000"/>
                        </a:lnSpc>
                        <a:spcBef>
                          <a:spcPts val="0"/>
                        </a:spcBef>
                        <a:spcAft>
                          <a:spcPts val="0"/>
                        </a:spcAft>
                        <a:buNone/>
                      </a:pPr>
                      <a:r>
                        <a:rPr lang="en-US" sz="1400" u="none" strike="noStrike" cap="none">
                          <a:latin typeface="Helvetica Neue"/>
                          <a:ea typeface="Helvetica Neue"/>
                          <a:cs typeface="Helvetica Neue"/>
                          <a:sym typeface="Helvetica Neue"/>
                        </a:rPr>
                        <a:t>Memoria principal</a:t>
                      </a:r>
                      <a:endParaRPr sz="1400" u="none" strike="noStrike" cap="none">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tc>
                  <a:txBody>
                    <a:bodyPr/>
                    <a:lstStyle/>
                    <a:p>
                      <a:pPr marL="0" marR="0" lvl="0" indent="0" algn="l" rtl="0">
                        <a:lnSpc>
                          <a:spcPct val="115000"/>
                        </a:lnSpc>
                        <a:spcBef>
                          <a:spcPts val="0"/>
                        </a:spcBef>
                        <a:spcAft>
                          <a:spcPts val="0"/>
                        </a:spcAft>
                        <a:buNone/>
                      </a:pPr>
                      <a:r>
                        <a:rPr lang="en-US" sz="1400" b="0" i="0" u="none" strike="noStrike" cap="none" dirty="0">
                          <a:solidFill>
                            <a:schemeClr val="dk1"/>
                          </a:solidFill>
                          <a:latin typeface="Helvetica Neue"/>
                          <a:ea typeface="Calibri"/>
                          <a:cs typeface="Calibri"/>
                          <a:sym typeface="Arial"/>
                        </a:rPr>
                        <a:t>8 GB </a:t>
                      </a:r>
                      <a:endParaRPr sz="1400" b="0" i="0" u="none" strike="noStrike" cap="none" dirty="0">
                        <a:solidFill>
                          <a:schemeClr val="dk1"/>
                        </a:solidFill>
                        <a:latin typeface="Helvetica Neue"/>
                        <a:ea typeface="Helvetica Neue"/>
                        <a:cs typeface="Helvetica Neue"/>
                        <a:sym typeface="Helvetica Neue"/>
                      </a:endParaRP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extLst>
                  <a:ext uri="{0D108BD9-81ED-4DB2-BD59-A6C34878D82A}">
                    <a16:rowId xmlns:a16="http://schemas.microsoft.com/office/drawing/2014/main" val="10002"/>
                  </a:ext>
                </a:extLst>
              </a:tr>
              <a:tr h="396200">
                <a:tc>
                  <a:txBody>
                    <a:bodyPr/>
                    <a:lstStyle/>
                    <a:p>
                      <a:pPr marL="85725" marR="0" lvl="0" indent="0" algn="l" rtl="0">
                        <a:lnSpc>
                          <a:spcPct val="100000"/>
                        </a:lnSpc>
                        <a:spcBef>
                          <a:spcPts val="0"/>
                        </a:spcBef>
                        <a:spcAft>
                          <a:spcPts val="0"/>
                        </a:spcAft>
                        <a:buNone/>
                      </a:pPr>
                      <a:r>
                        <a:rPr lang="en-US" sz="1400" u="none" strike="noStrike" cap="none">
                          <a:latin typeface="Helvetica Neue"/>
                          <a:ea typeface="Helvetica Neue"/>
                          <a:cs typeface="Helvetica Neue"/>
                          <a:sym typeface="Helvetica Neue"/>
                        </a:rPr>
                        <a:t>Memoria secundaria</a:t>
                      </a:r>
                      <a:endParaRPr sz="1400" u="none" strike="noStrike" cap="none">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400" b="0" i="0" u="none" strike="noStrike" cap="none" dirty="0">
                          <a:solidFill>
                            <a:schemeClr val="dk1"/>
                          </a:solidFill>
                          <a:latin typeface="Helvetica Neue"/>
                          <a:ea typeface="Calibri"/>
                          <a:cs typeface="Calibri"/>
                          <a:sym typeface="Arial"/>
                        </a:rPr>
                        <a:t>256  GB</a:t>
                      </a:r>
                      <a:endParaRPr sz="1400" b="0" i="0" u="none" strike="noStrike" cap="none" dirty="0">
                        <a:solidFill>
                          <a:schemeClr val="dk1"/>
                        </a:solidFill>
                        <a:latin typeface="Helvetica Neue"/>
                        <a:ea typeface="Helvetica Neue"/>
                        <a:cs typeface="Helvetica Neue"/>
                        <a:sym typeface="Helvetica Neue"/>
                      </a:endParaRP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85725" marR="0" lvl="0" indent="0" algn="l" rtl="0">
                        <a:lnSpc>
                          <a:spcPct val="100000"/>
                        </a:lnSpc>
                        <a:spcBef>
                          <a:spcPts val="0"/>
                        </a:spcBef>
                        <a:spcAft>
                          <a:spcPts val="0"/>
                        </a:spcAft>
                        <a:buNone/>
                      </a:pPr>
                      <a:r>
                        <a:rPr lang="en-US" sz="1400" u="none" strike="noStrike" cap="none" dirty="0">
                          <a:latin typeface="Helvetica Neue"/>
                          <a:ea typeface="Helvetica Neue"/>
                          <a:cs typeface="Helvetica Neue"/>
                          <a:sym typeface="Helvetica Neue"/>
                        </a:rPr>
                        <a:t>GPU</a:t>
                      </a:r>
                      <a:endParaRPr sz="1400" u="none" strike="noStrike" cap="none" dirty="0">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tc>
                  <a:txBody>
                    <a:bodyPr/>
                    <a:lstStyle/>
                    <a:p>
                      <a:pPr marL="0" marR="0" lvl="0" indent="0" algn="l" rtl="0">
                        <a:lnSpc>
                          <a:spcPct val="100000"/>
                        </a:lnSpc>
                        <a:spcBef>
                          <a:spcPts val="0"/>
                        </a:spcBef>
                        <a:spcAft>
                          <a:spcPts val="0"/>
                        </a:spcAft>
                        <a:buNone/>
                      </a:pPr>
                      <a:r>
                        <a:rPr lang="en-US" sz="1400" b="0" i="0" u="none" strike="noStrike" cap="none" dirty="0">
                          <a:solidFill>
                            <a:schemeClr val="dk1"/>
                          </a:solidFill>
                          <a:latin typeface="Helvetica Neue"/>
                          <a:ea typeface="Calibri"/>
                          <a:cs typeface="Calibri"/>
                          <a:sym typeface="Arial"/>
                        </a:rPr>
                        <a:t>NVIDIA® GeForce® GTX 1050</a:t>
                      </a:r>
                      <a:endParaRPr sz="1400" b="0" i="0" u="none" strike="noStrike" cap="none" dirty="0">
                        <a:solidFill>
                          <a:schemeClr val="dk1"/>
                        </a:solidFill>
                        <a:latin typeface="Helvetica Neue"/>
                        <a:ea typeface="Helvetica Neue"/>
                        <a:cs typeface="Helvetica Neue"/>
                        <a:sym typeface="Helvetica Neue"/>
                      </a:endParaRP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699850" y="765775"/>
            <a:ext cx="29640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u="none">
                <a:solidFill>
                  <a:srgbClr val="EC183E"/>
                </a:solidFill>
                <a:latin typeface="Trebuchet MS"/>
                <a:ea typeface="Trebuchet MS"/>
                <a:cs typeface="Trebuchet MS"/>
                <a:sym typeface="Trebuchet MS"/>
              </a:rPr>
              <a:t>Gama media</a:t>
            </a:r>
            <a:endParaRPr sz="3000">
              <a:latin typeface="Trebuchet MS"/>
              <a:ea typeface="Trebuchet MS"/>
              <a:cs typeface="Trebuchet MS"/>
              <a:sym typeface="Trebuchet MS"/>
            </a:endParaRPr>
          </a:p>
        </p:txBody>
      </p:sp>
      <p:sp>
        <p:nvSpPr>
          <p:cNvPr id="109" name="Google Shape;109;p16"/>
          <p:cNvSpPr txBox="1">
            <a:spLocks noGrp="1"/>
          </p:cNvSpPr>
          <p:nvPr>
            <p:ph type="ftr" idx="11"/>
          </p:nvPr>
        </p:nvSpPr>
        <p:spPr>
          <a:xfrm>
            <a:off x="137056" y="4930333"/>
            <a:ext cx="1422400" cy="181610"/>
          </a:xfrm>
          <a:prstGeom prst="rect">
            <a:avLst/>
          </a:prstGeom>
          <a:noFill/>
          <a:ln>
            <a:noFill/>
          </a:ln>
        </p:spPr>
        <p:txBody>
          <a:bodyPr spcFirstLastPara="1" wrap="square" lIns="0" tIns="20300" rIns="0" bIns="0" anchor="t" anchorCtr="0">
            <a:spAutoFit/>
          </a:bodyPr>
          <a:lstStyle/>
          <a:p>
            <a:pPr marL="12700" lvl="0" indent="0" algn="l" rtl="0">
              <a:lnSpc>
                <a:spcPct val="100000"/>
              </a:lnSpc>
              <a:spcBef>
                <a:spcPts val="0"/>
              </a:spcBef>
              <a:spcAft>
                <a:spcPts val="0"/>
              </a:spcAft>
              <a:buNone/>
            </a:pPr>
            <a:r>
              <a:rPr lang="en-US"/>
              <a:t>Armado de computadoras</a:t>
            </a:r>
            <a:endParaRPr/>
          </a:p>
        </p:txBody>
      </p:sp>
      <p:graphicFrame>
        <p:nvGraphicFramePr>
          <p:cNvPr id="110" name="Google Shape;110;p16"/>
          <p:cNvGraphicFramePr/>
          <p:nvPr>
            <p:extLst>
              <p:ext uri="{D42A27DB-BD31-4B8C-83A1-F6EECF244321}">
                <p14:modId xmlns:p14="http://schemas.microsoft.com/office/powerpoint/2010/main" val="842235077"/>
              </p:ext>
            </p:extLst>
          </p:nvPr>
        </p:nvGraphicFramePr>
        <p:xfrm>
          <a:off x="947737" y="2109787"/>
          <a:ext cx="7239000" cy="2011520"/>
        </p:xfrm>
        <a:graphic>
          <a:graphicData uri="http://schemas.openxmlformats.org/drawingml/2006/table">
            <a:tbl>
              <a:tblPr firstRow="1" bandRow="1">
                <a:noFill/>
                <a:tableStyleId>{6CDDAEE6-DFFD-4388-800B-BBCFF6D0C698}</a:tableStyleId>
              </a:tblPr>
              <a:tblGrid>
                <a:gridCol w="1900550">
                  <a:extLst>
                    <a:ext uri="{9D8B030D-6E8A-4147-A177-3AD203B41FA5}">
                      <a16:colId xmlns:a16="http://schemas.microsoft.com/office/drawing/2014/main" val="20000"/>
                    </a:ext>
                  </a:extLst>
                </a:gridCol>
                <a:gridCol w="5338450">
                  <a:extLst>
                    <a:ext uri="{9D8B030D-6E8A-4147-A177-3AD203B41FA5}">
                      <a16:colId xmlns:a16="http://schemas.microsoft.com/office/drawing/2014/main" val="20001"/>
                    </a:ext>
                  </a:extLst>
                </a:gridCol>
              </a:tblGrid>
              <a:tr h="396200">
                <a:tc>
                  <a:txBody>
                    <a:bodyPr/>
                    <a:lstStyle/>
                    <a:p>
                      <a:pPr marL="85725" marR="0" lvl="0" indent="0" algn="l" rtl="0">
                        <a:lnSpc>
                          <a:spcPct val="100000"/>
                        </a:lnSpc>
                        <a:spcBef>
                          <a:spcPts val="0"/>
                        </a:spcBef>
                        <a:spcAft>
                          <a:spcPts val="0"/>
                        </a:spcAft>
                        <a:buNone/>
                      </a:pPr>
                      <a:r>
                        <a:rPr lang="en-US">
                          <a:latin typeface="Helvetica Neue"/>
                          <a:ea typeface="Helvetica Neue"/>
                          <a:cs typeface="Helvetica Neue"/>
                          <a:sym typeface="Helvetica Neue"/>
                        </a:rPr>
                        <a:t>Procesador</a:t>
                      </a:r>
                      <a:endParaRPr>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tc>
                  <a:txBody>
                    <a:bodyPr/>
                    <a:lstStyle/>
                    <a:p>
                      <a:pPr marL="85725" marR="0" lvl="0" indent="0" algn="l" rtl="0">
                        <a:lnSpc>
                          <a:spcPct val="100000"/>
                        </a:lnSpc>
                        <a:spcBef>
                          <a:spcPts val="0"/>
                        </a:spcBef>
                        <a:spcAft>
                          <a:spcPts val="0"/>
                        </a:spcAft>
                        <a:buClr>
                          <a:srgbClr val="000000"/>
                        </a:buClr>
                        <a:buFont typeface="Arial"/>
                        <a:buNone/>
                      </a:pPr>
                      <a:r>
                        <a:rPr lang="en-US" sz="1400" b="0" i="0" u="none" strike="noStrike" cap="none" dirty="0">
                          <a:solidFill>
                            <a:schemeClr val="dk1"/>
                          </a:solidFill>
                          <a:latin typeface="Helvetica Neue"/>
                          <a:ea typeface="Helvetica Neue"/>
                          <a:cs typeface="Helvetica Neue"/>
                          <a:sym typeface="Helvetica Neue"/>
                        </a:rPr>
                        <a:t>AMD Ryzen 5 </a:t>
                      </a:r>
                      <a:r>
                        <a:rPr lang="en-US" sz="1400" b="0" i="0" u="none" strike="noStrike" cap="none" dirty="0">
                          <a:solidFill>
                            <a:schemeClr val="dk1"/>
                          </a:solidFill>
                          <a:latin typeface="Helvetica Neue"/>
                          <a:ea typeface="Calibri"/>
                          <a:cs typeface="Calibri"/>
                          <a:sym typeface="Arial"/>
                        </a:rPr>
                        <a:t>5500U </a:t>
                      </a:r>
                      <a:endParaRPr sz="1400" b="0" i="0" u="none" strike="noStrike" cap="none" dirty="0">
                        <a:solidFill>
                          <a:schemeClr val="dk1"/>
                        </a:solidFill>
                        <a:latin typeface="Helvetica Neue"/>
                        <a:ea typeface="Helvetica Neue"/>
                        <a:cs typeface="Helvetica Neue"/>
                        <a:sym typeface="Helvetica Neue"/>
                      </a:endParaRPr>
                    </a:p>
                  </a:txBody>
                  <a:tcPr marL="0" marR="0" marT="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r h="396200">
                <a:tc>
                  <a:txBody>
                    <a:bodyPr/>
                    <a:lstStyle/>
                    <a:p>
                      <a:pPr marL="85725" marR="0" lvl="0" indent="0" algn="l" rtl="0">
                        <a:lnSpc>
                          <a:spcPct val="100000"/>
                        </a:lnSpc>
                        <a:spcBef>
                          <a:spcPts val="0"/>
                        </a:spcBef>
                        <a:spcAft>
                          <a:spcPts val="0"/>
                        </a:spcAft>
                        <a:buNone/>
                      </a:pPr>
                      <a:r>
                        <a:rPr lang="en-US">
                          <a:latin typeface="Helvetica Neue"/>
                          <a:ea typeface="Helvetica Neue"/>
                          <a:cs typeface="Helvetica Neue"/>
                          <a:sym typeface="Helvetica Neue"/>
                        </a:rPr>
                        <a:t>Placa madre</a:t>
                      </a:r>
                      <a:endParaRPr>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85725" marR="0" lvl="0" indent="0" algn="l" rtl="0">
                        <a:lnSpc>
                          <a:spcPct val="100000"/>
                        </a:lnSpc>
                        <a:spcBef>
                          <a:spcPts val="0"/>
                        </a:spcBef>
                        <a:spcAft>
                          <a:spcPts val="0"/>
                        </a:spcAft>
                        <a:buClr>
                          <a:srgbClr val="000000"/>
                        </a:buClr>
                        <a:buFont typeface="Arial"/>
                        <a:buNone/>
                      </a:pPr>
                      <a:r>
                        <a:rPr lang="en-US" sz="1400" b="0" i="0" u="none" strike="noStrike" cap="none" dirty="0">
                          <a:solidFill>
                            <a:schemeClr val="dk1"/>
                          </a:solidFill>
                          <a:latin typeface="Helvetica Neue"/>
                          <a:ea typeface="Calibri"/>
                          <a:cs typeface="Calibri"/>
                          <a:sym typeface="Arial"/>
                        </a:rPr>
                        <a:t>MSI A68HM-E33 V2</a:t>
                      </a:r>
                      <a:endParaRPr sz="1400" b="0" i="0" u="none" strike="noStrike" cap="none" dirty="0">
                        <a:solidFill>
                          <a:schemeClr val="dk1"/>
                        </a:solidFill>
                        <a:latin typeface="Helvetica Neue"/>
                        <a:ea typeface="Helvetica Neue"/>
                        <a:cs typeface="Helvetica Neue"/>
                        <a:sym typeface="Helvetica Neue"/>
                      </a:endParaRPr>
                    </a:p>
                  </a:txBody>
                  <a:tcPr marL="0" marR="0" marT="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85725" marR="0" lvl="0" indent="0" algn="l" rtl="0">
                        <a:lnSpc>
                          <a:spcPct val="100000"/>
                        </a:lnSpc>
                        <a:spcBef>
                          <a:spcPts val="0"/>
                        </a:spcBef>
                        <a:spcAft>
                          <a:spcPts val="0"/>
                        </a:spcAft>
                        <a:buNone/>
                      </a:pPr>
                      <a:r>
                        <a:rPr lang="en-US" dirty="0">
                          <a:latin typeface="Helvetica Neue"/>
                          <a:ea typeface="Helvetica Neue"/>
                          <a:cs typeface="Helvetica Neue"/>
                          <a:sym typeface="Helvetica Neue"/>
                        </a:rPr>
                        <a:t>Memoria principal</a:t>
                      </a:r>
                      <a:endParaRPr dirty="0">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tc>
                  <a:txBody>
                    <a:bodyPr/>
                    <a:lstStyle/>
                    <a:p>
                      <a:pPr marL="8572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latin typeface="Helvetica Neue"/>
                          <a:ea typeface="Calibri"/>
                          <a:cs typeface="Calibri"/>
                          <a:sym typeface="Arial"/>
                        </a:rPr>
                        <a:t>8GB </a:t>
                      </a:r>
                    </a:p>
                    <a:p>
                      <a:pPr marL="85725" marR="0" lvl="0" indent="0" algn="l" rtl="0">
                        <a:lnSpc>
                          <a:spcPct val="100000"/>
                        </a:lnSpc>
                        <a:spcBef>
                          <a:spcPts val="0"/>
                        </a:spcBef>
                        <a:spcAft>
                          <a:spcPts val="0"/>
                        </a:spcAft>
                        <a:buClr>
                          <a:srgbClr val="000000"/>
                        </a:buClr>
                        <a:buFont typeface="Arial"/>
                        <a:buNone/>
                      </a:pPr>
                      <a:endParaRPr sz="1400" b="0" i="0" u="none" strike="noStrike" cap="none" dirty="0">
                        <a:solidFill>
                          <a:schemeClr val="dk1"/>
                        </a:solidFill>
                        <a:latin typeface="Helvetica Neue"/>
                        <a:ea typeface="Helvetica Neue"/>
                        <a:cs typeface="Helvetica Neue"/>
                        <a:sym typeface="Helvetica Neue"/>
                      </a:endParaRPr>
                    </a:p>
                  </a:txBody>
                  <a:tcPr marL="0" marR="0" marT="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extLst>
                  <a:ext uri="{0D108BD9-81ED-4DB2-BD59-A6C34878D82A}">
                    <a16:rowId xmlns:a16="http://schemas.microsoft.com/office/drawing/2014/main" val="10002"/>
                  </a:ext>
                </a:extLst>
              </a:tr>
              <a:tr h="396200">
                <a:tc>
                  <a:txBody>
                    <a:bodyPr/>
                    <a:lstStyle/>
                    <a:p>
                      <a:pPr marL="85725" marR="0" lvl="0" indent="0" algn="l" rtl="0">
                        <a:lnSpc>
                          <a:spcPct val="100000"/>
                        </a:lnSpc>
                        <a:spcBef>
                          <a:spcPts val="0"/>
                        </a:spcBef>
                        <a:spcAft>
                          <a:spcPts val="0"/>
                        </a:spcAft>
                        <a:buNone/>
                      </a:pPr>
                      <a:r>
                        <a:rPr lang="en-US">
                          <a:latin typeface="Helvetica Neue"/>
                          <a:ea typeface="Helvetica Neue"/>
                          <a:cs typeface="Helvetica Neue"/>
                          <a:sym typeface="Helvetica Neue"/>
                        </a:rPr>
                        <a:t>Memoria secundaria</a:t>
                      </a:r>
                      <a:endParaRPr>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85725" marR="0" lvl="0" indent="0" algn="l" rtl="0">
                        <a:lnSpc>
                          <a:spcPct val="100000"/>
                        </a:lnSpc>
                        <a:spcBef>
                          <a:spcPts val="0"/>
                        </a:spcBef>
                        <a:spcAft>
                          <a:spcPts val="0"/>
                        </a:spcAft>
                        <a:buClr>
                          <a:srgbClr val="000000"/>
                        </a:buClr>
                        <a:buFont typeface="Arial"/>
                        <a:buNone/>
                      </a:pPr>
                      <a:r>
                        <a:rPr lang="en-US" sz="1400" b="0" i="0" u="none" strike="noStrike" cap="none" dirty="0">
                          <a:solidFill>
                            <a:schemeClr val="dk1"/>
                          </a:solidFill>
                          <a:latin typeface="Helvetica Neue"/>
                          <a:ea typeface="Calibri"/>
                          <a:cs typeface="Calibri"/>
                          <a:sym typeface="Arial"/>
                        </a:rPr>
                        <a:t>Disco Estado </a:t>
                      </a:r>
                      <a:r>
                        <a:rPr lang="en-US" sz="1400" b="0" i="0" u="none" strike="noStrike" cap="none" dirty="0" err="1">
                          <a:solidFill>
                            <a:schemeClr val="dk1"/>
                          </a:solidFill>
                          <a:latin typeface="Helvetica Neue"/>
                          <a:ea typeface="Calibri"/>
                          <a:cs typeface="Calibri"/>
                          <a:sym typeface="Arial"/>
                        </a:rPr>
                        <a:t>Sólido</a:t>
                      </a:r>
                      <a:r>
                        <a:rPr lang="en-US" sz="1400" b="0" i="0" u="none" strike="noStrike" cap="none" dirty="0">
                          <a:solidFill>
                            <a:schemeClr val="dk1"/>
                          </a:solidFill>
                          <a:latin typeface="Helvetica Neue"/>
                          <a:ea typeface="Calibri"/>
                          <a:cs typeface="Calibri"/>
                          <a:sym typeface="Arial"/>
                        </a:rPr>
                        <a:t> 256GB</a:t>
                      </a:r>
                    </a:p>
                  </a:txBody>
                  <a:tcPr marL="0" marR="0" marT="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85725" marR="0" lvl="0" indent="0" algn="l" rtl="0">
                        <a:lnSpc>
                          <a:spcPct val="100000"/>
                        </a:lnSpc>
                        <a:spcBef>
                          <a:spcPts val="0"/>
                        </a:spcBef>
                        <a:spcAft>
                          <a:spcPts val="0"/>
                        </a:spcAft>
                        <a:buNone/>
                      </a:pPr>
                      <a:r>
                        <a:rPr lang="en-US" sz="1400" u="none" strike="noStrike" cap="none">
                          <a:latin typeface="Helvetica Neue"/>
                          <a:ea typeface="Helvetica Neue"/>
                          <a:cs typeface="Helvetica Neue"/>
                          <a:sym typeface="Helvetica Neue"/>
                        </a:rPr>
                        <a:t>GPU</a:t>
                      </a:r>
                      <a:endParaRPr sz="1400" u="none" strike="noStrike" cap="none">
                        <a:latin typeface="Helvetica Neue"/>
                        <a:ea typeface="Helvetica Neue"/>
                        <a:cs typeface="Helvetica Neue"/>
                        <a:sym typeface="Helvetica Neue"/>
                      </a:endParaRPr>
                    </a:p>
                  </a:txBody>
                  <a:tcPr marL="0" marR="0" marT="7875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tc>
                  <a:txBody>
                    <a:bodyPr/>
                    <a:lstStyle/>
                    <a:p>
                      <a:pPr marL="85725" marR="0" lvl="0" indent="0" algn="l" rtl="0">
                        <a:lnSpc>
                          <a:spcPct val="100000"/>
                        </a:lnSpc>
                        <a:spcBef>
                          <a:spcPts val="0"/>
                        </a:spcBef>
                        <a:spcAft>
                          <a:spcPts val="0"/>
                        </a:spcAft>
                        <a:buClr>
                          <a:srgbClr val="000000"/>
                        </a:buClr>
                        <a:buFont typeface="Arial"/>
                        <a:buNone/>
                      </a:pPr>
                      <a:r>
                        <a:rPr lang="en-US" sz="1400" b="0" i="0" u="none" strike="noStrike" cap="none" dirty="0">
                          <a:solidFill>
                            <a:schemeClr val="dk1"/>
                          </a:solidFill>
                          <a:latin typeface="Helvetica Neue"/>
                          <a:ea typeface="Calibri"/>
                          <a:cs typeface="Calibri"/>
                          <a:sym typeface="Arial"/>
                        </a:rPr>
                        <a:t>Nvidia MX350 2gb</a:t>
                      </a:r>
                      <a:endParaRPr sz="1400" b="0" i="0" u="none" strike="noStrike" cap="none" dirty="0">
                        <a:solidFill>
                          <a:schemeClr val="dk1"/>
                        </a:solidFill>
                        <a:latin typeface="Helvetica Neue"/>
                        <a:ea typeface="Times New Roman"/>
                        <a:cs typeface="Times New Roman"/>
                        <a:sym typeface="Times New Roman"/>
                      </a:endParaRPr>
                    </a:p>
                  </a:txBody>
                  <a:tcPr marL="0" marR="0" marT="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EEEEE"/>
                    </a:solidFill>
                  </a:tcPr>
                </a:tc>
                <a:extLst>
                  <a:ext uri="{0D108BD9-81ED-4DB2-BD59-A6C34878D82A}">
                    <a16:rowId xmlns:a16="http://schemas.microsoft.com/office/drawing/2014/main" val="10004"/>
                  </a:ext>
                </a:extLst>
              </a:tr>
            </a:tbl>
          </a:graphicData>
        </a:graphic>
      </p:graphicFrame>
      <p:sp>
        <p:nvSpPr>
          <p:cNvPr id="111" name="Google Shape;111;p16"/>
          <p:cNvSpPr txBox="1"/>
          <p:nvPr/>
        </p:nvSpPr>
        <p:spPr>
          <a:xfrm>
            <a:off x="709374" y="1551597"/>
            <a:ext cx="6238240" cy="2692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a:solidFill>
                  <a:srgbClr val="434343"/>
                </a:solidFill>
                <a:latin typeface="Helvetica Neue"/>
                <a:ea typeface="Helvetica Neue"/>
                <a:cs typeface="Helvetica Neue"/>
                <a:sym typeface="Helvetica Neue"/>
              </a:rPr>
              <a:t>Esta computadora debe ser armada a libre criterio del estudiante.</a:t>
            </a:r>
            <a:endParaRPr sz="1600">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506</Words>
  <Application>Microsoft Office PowerPoint</Application>
  <PresentationFormat>On-screen Show (16:9)</PresentationFormat>
  <Paragraphs>119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Helvetica Neue</vt:lpstr>
      <vt:lpstr>Arial</vt:lpstr>
      <vt:lpstr>Trebuchet MS</vt:lpstr>
      <vt:lpstr>Calibri</vt:lpstr>
      <vt:lpstr>Office Theme</vt:lpstr>
      <vt:lpstr>Armado de  computadoras</vt:lpstr>
      <vt:lpstr>Gama baja</vt:lpstr>
      <vt:lpstr>Gama baja - Intel</vt:lpstr>
      <vt:lpstr>Gama baja - AMD</vt:lpstr>
      <vt:lpstr>Gama baja</vt:lpstr>
      <vt:lpstr>Gama media</vt:lpstr>
      <vt:lpstr>Gama media - Intel</vt:lpstr>
      <vt:lpstr>Gama media - AMD</vt:lpstr>
      <vt:lpstr>Gama media</vt:lpstr>
      <vt:lpstr>Gama alta</vt:lpstr>
      <vt:lpstr>Gama alta - Intel</vt:lpstr>
      <vt:lpstr>Gama alta - AMD</vt:lpstr>
      <vt:lpstr>Gama alta</vt:lpstr>
      <vt:lpstr>Entrega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Armado de  computadoras</dc:title>
  <dc:creator>Natalia Peralta Acosta</dc:creator>
  <cp:lastModifiedBy>Natalia Peralta Acosta</cp:lastModifiedBy>
  <cp:revision>1</cp:revision>
  <dcterms:created xsi:type="dcterms:W3CDTF">2021-11-05T16:58:53Z</dcterms:created>
  <dcterms:modified xsi:type="dcterms:W3CDTF">2021-11-08T07:38:02Z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