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Rajdhani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3156A-3289-4DD0-86EB-5B6274484D6E}">
  <a:tblStyle styleId="{6B53156A-3289-4DD0-86EB-5B6274484D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Rajdhani-bold.fntdata"/><Relationship Id="rId23" Type="http://schemas.openxmlformats.org/officeDocument/2006/relationships/font" Target="fonts/Rajdhani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6b880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36b880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80615d1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180615d1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36b8803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e36b8803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36b8803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36b8803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80615d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180615d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80615d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80615d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80615d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180615d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80615d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180615d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80615d1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80615d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Repaso</a:t>
            </a:r>
            <a:r>
              <a:rPr lang="es">
                <a:solidFill>
                  <a:schemeClr val="lt1"/>
                </a:solidFill>
              </a:rPr>
              <a:t> Direcciones IP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2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Puertos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52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52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3"/>
          <p:cNvSpPr txBox="1"/>
          <p:nvPr/>
        </p:nvSpPr>
        <p:spPr>
          <a:xfrm>
            <a:off x="1283975" y="2009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¿Qué son los puertos?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53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938993" y="1256023"/>
            <a:ext cx="344969" cy="308595"/>
            <a:chOff x="3016921" y="2408750"/>
            <a:chExt cx="793216" cy="709740"/>
          </a:xfrm>
        </p:grpSpPr>
        <p:sp>
          <p:nvSpPr>
            <p:cNvPr id="210" name="Google Shape;210;p53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53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13" name="Google Shape;213;p53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Direcciones Mac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5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5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/>
          <p:nvPr/>
        </p:nvSpPr>
        <p:spPr>
          <a:xfrm>
            <a:off x="1283975" y="2009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Qué son las direcciones MAC y cómo hacemos para conseguir esa dirección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55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55"/>
          <p:cNvGrpSpPr/>
          <p:nvPr/>
        </p:nvGrpSpPr>
        <p:grpSpPr>
          <a:xfrm>
            <a:off x="938993" y="1256023"/>
            <a:ext cx="344969" cy="308595"/>
            <a:chOff x="3016921" y="2408750"/>
            <a:chExt cx="793216" cy="709740"/>
          </a:xfrm>
        </p:grpSpPr>
        <p:sp>
          <p:nvSpPr>
            <p:cNvPr id="229" name="Google Shape;229;p5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55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32" name="Google Shape;232;p5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Direcciones IP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7" name="Google Shape;137;p4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45"/>
          <p:cNvGraphicFramePr/>
          <p:nvPr/>
        </p:nvGraphicFramePr>
        <p:xfrm>
          <a:off x="835775" y="11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{6B53156A-3289-4DD0-86EB-5B6274484D6E}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ESTÁTICAS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DINÁMICAS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PRIVADA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PÚBLICA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Máscara de subred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8" name="Google Shape;148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9" name="Google Shape;149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7"/>
          <p:cNvSpPr txBox="1"/>
          <p:nvPr/>
        </p:nvSpPr>
        <p:spPr>
          <a:xfrm>
            <a:off x="1283975" y="2009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¿Que es una Máscara de subred?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47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47"/>
          <p:cNvGrpSpPr/>
          <p:nvPr/>
        </p:nvGrpSpPr>
        <p:grpSpPr>
          <a:xfrm>
            <a:off x="938993" y="1256023"/>
            <a:ext cx="344969" cy="308595"/>
            <a:chOff x="3016921" y="2408750"/>
            <a:chExt cx="793216" cy="709740"/>
          </a:xfrm>
        </p:grpSpPr>
        <p:sp>
          <p:nvSpPr>
            <p:cNvPr id="157" name="Google Shape;157;p47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7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47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60" name="Google Shape;160;p47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7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/>
          <p:nvPr/>
        </p:nvSpPr>
        <p:spPr>
          <a:xfrm>
            <a:off x="1283975" y="2009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qué sirve una máscara de subred?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48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48"/>
          <p:cNvGrpSpPr/>
          <p:nvPr/>
        </p:nvGrpSpPr>
        <p:grpSpPr>
          <a:xfrm>
            <a:off x="938993" y="1256023"/>
            <a:ext cx="344969" cy="308595"/>
            <a:chOff x="3016921" y="2408750"/>
            <a:chExt cx="793216" cy="709740"/>
          </a:xfrm>
        </p:grpSpPr>
        <p:sp>
          <p:nvSpPr>
            <p:cNvPr id="169" name="Google Shape;169;p4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4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72" name="Google Shape;172;p4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49"/>
          <p:cNvGraphicFramePr/>
          <p:nvPr/>
        </p:nvGraphicFramePr>
        <p:xfrm>
          <a:off x="1808900" y="86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{6B53156A-3289-4DD0-86EB-5B6274484D6E}</a:tableStyleId>
              </a:tblPr>
              <a:tblGrid>
                <a:gridCol w="2535075"/>
                <a:gridCol w="2535075"/>
              </a:tblGrid>
              <a:tr h="158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ROUTER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BROADCAST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50"/>
          <p:cNvGraphicFramePr/>
          <p:nvPr/>
        </p:nvGraphicFramePr>
        <p:xfrm>
          <a:off x="1150225" y="83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{6B53156A-3289-4DD0-86EB-5B6274484D6E}</a:tableStyleId>
              </a:tblPr>
              <a:tblGrid>
                <a:gridCol w="2400025"/>
                <a:gridCol w="4820050"/>
              </a:tblGrid>
              <a:tr h="158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IPV4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IPV6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1589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  <a:highlight>
                            <a:schemeClr val="lt1"/>
                          </a:highlight>
                        </a:rPr>
                        <a:t>172</a:t>
                      </a:r>
                      <a:r>
                        <a:rPr b="1" lang="es"/>
                        <a:t> .16 .254 . 1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10101100 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8 bits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Total 32 bits / 4 bytes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2001</a:t>
                      </a:r>
                      <a:r>
                        <a:rPr b="1" lang="es"/>
                        <a:t> . 0DB8 . AC10 . FE01 . 0000 . 0000 . 0000 . 0000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</a:rPr>
                        <a:t>0010 0000 0000 0001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16 bits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Total 128 bits / 8 bytes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"/>
          <p:cNvSpPr txBox="1"/>
          <p:nvPr/>
        </p:nvSpPr>
        <p:spPr>
          <a:xfrm>
            <a:off x="1283975" y="2009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¿Cual es e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 Protocolo encargado de asignar la direcciones IP?</a:t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5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51"/>
          <p:cNvGrpSpPr/>
          <p:nvPr/>
        </p:nvGrpSpPr>
        <p:grpSpPr>
          <a:xfrm>
            <a:off x="938993" y="1256023"/>
            <a:ext cx="344969" cy="308595"/>
            <a:chOff x="3016921" y="2408750"/>
            <a:chExt cx="793216" cy="709740"/>
          </a:xfrm>
        </p:grpSpPr>
        <p:sp>
          <p:nvSpPr>
            <p:cNvPr id="191" name="Google Shape;191;p5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5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94" name="Google Shape;194;p5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