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6"/>
    <p:sldMasterId id="214748367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5143500" cx="9144000"/>
  <p:notesSz cx="6858000" cy="9144000"/>
  <p:embeddedFontLst>
    <p:embeddedFont>
      <p:font typeface="Rajdhani"/>
      <p:regular r:id="rId33"/>
      <p:bold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leted user"/>
  <p:cmAuthor clrIdx="1" id="1" initials="" lastIdx="1" name="Mariel Cer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01A467-A453-4F9D-A4E4-78A8F8A2BCC9}">
  <a:tblStyle styleId="{B001A467-A453-4F9D-A4E4-78A8F8A2BC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C2E8173-C137-4745-AE36-D7B15F13A65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2.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Rajdhani-regular.fntdata"/><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OpenSansLight-regular.fntdata"/><Relationship Id="rId12" Type="http://schemas.openxmlformats.org/officeDocument/2006/relationships/slide" Target="slides/slide4.xml"/><Relationship Id="rId34" Type="http://schemas.openxmlformats.org/officeDocument/2006/relationships/font" Target="fonts/Rajdhani-bold.fntdata"/><Relationship Id="rId15" Type="http://schemas.openxmlformats.org/officeDocument/2006/relationships/slide" Target="slides/slide7.xml"/><Relationship Id="rId37" Type="http://schemas.openxmlformats.org/officeDocument/2006/relationships/font" Target="fonts/OpenSansLight-italic.fntdata"/><Relationship Id="rId14" Type="http://schemas.openxmlformats.org/officeDocument/2006/relationships/slide" Target="slides/slide6.xml"/><Relationship Id="rId36" Type="http://schemas.openxmlformats.org/officeDocument/2006/relationships/font" Target="fonts/OpenSansLight-bold.fntdata"/><Relationship Id="rId17" Type="http://schemas.openxmlformats.org/officeDocument/2006/relationships/slide" Target="slides/slide9.xml"/><Relationship Id="rId39" Type="http://schemas.openxmlformats.org/officeDocument/2006/relationships/font" Target="fonts/OpenSans-regular.fntdata"/><Relationship Id="rId16" Type="http://schemas.openxmlformats.org/officeDocument/2006/relationships/slide" Target="slides/slide8.xml"/><Relationship Id="rId38" Type="http://schemas.openxmlformats.org/officeDocument/2006/relationships/font" Target="fonts/OpenSansLight-boldItalic.fntdata"/><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20T15:12:35.243">
    <p:pos x="850" y="3893"/>
    <p:text>https://4.bp.blogspot.com/-EQ7HFk4H6I0/UMUm4aGxHkI/AAAAAAAAAIc/n3glh0AFhUM/s320/clases+ip.jpg</p:text>
  </p:cm>
  <p:cm authorId="1" idx="1" dt="2021-04-20T15:12:35.243">
    <p:pos x="850" y="3893"/>
    <p:text>@mariela@digitalhouse.com, por favor, redibujar que se ve muy pixelado, muchas gracias!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30719d4b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30719d4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3865c12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d3865c125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30719d4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30719d4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dfdb2617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dfdb2617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dfdb2617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dfdb2617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32f72d1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d32f72d1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32f72d18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d32f72d18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32f72d18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d32f72d18f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32f72d18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d32f72d18f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dfdb2617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dfdb2617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30719d4b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30719d4b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30719d4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30719d4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dfdb2617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cdfdb2617a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dfdb2617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dfdb2617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dfdb2617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dfdb2617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dfdb2617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cdfdb2617a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e6c83523f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e6c83523f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30719d4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30719d4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30719d4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30719d4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1dbb31ed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e1dbb31ed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1dbb31e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1dbb31e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1f68e70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e1f68e702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dfdb261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cdfdb2617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dfdb261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cdfdb2617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7" name="Google Shape;37;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 name="Google Shape;41;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4" name="Google Shape;44;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1 1 1 1 1">
  <p:cSld name="BLANK_1_1_1_4_1_1_1_1_1">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15"/>
          <p:cNvSpPr txBox="1"/>
          <p:nvPr>
            <p:ph type="title"/>
          </p:nvPr>
        </p:nvSpPr>
        <p:spPr>
          <a:xfrm>
            <a:off x="720000" y="922675"/>
            <a:ext cx="7679100" cy="2174100"/>
          </a:xfrm>
          <a:prstGeom prst="rect">
            <a:avLst/>
          </a:prstGeom>
          <a:noFill/>
          <a:ln>
            <a:noFill/>
          </a:ln>
        </p:spPr>
        <p:txBody>
          <a:bodyPr anchorCtr="0" anchor="ctr" bIns="41125" lIns="82275" spcFirstLastPara="1" rIns="82275" wrap="square" tIns="41125">
            <a:noAutofit/>
          </a:bodyPr>
          <a:lstStyle>
            <a:lvl1pPr lvl="0" marR="0" rtl="0" algn="ctr">
              <a:lnSpc>
                <a:spcPct val="90000"/>
              </a:lnSpc>
              <a:spcBef>
                <a:spcPts val="0"/>
              </a:spcBef>
              <a:spcAft>
                <a:spcPts val="0"/>
              </a:spcAft>
              <a:buClr>
                <a:srgbClr val="EC183F"/>
              </a:buClr>
              <a:buSzPts val="4800"/>
              <a:buFont typeface="Rajdhani"/>
              <a:buNone/>
              <a:defRPr b="1" i="0" sz="48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
        <p:nvSpPr>
          <p:cNvPr id="47" name="Google Shape;47;p15"/>
          <p:cNvSpPr txBox="1"/>
          <p:nvPr>
            <p:ph idx="2" type="title"/>
          </p:nvPr>
        </p:nvSpPr>
        <p:spPr>
          <a:xfrm>
            <a:off x="720000" y="3261525"/>
            <a:ext cx="7679100" cy="718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1pPr>
            <a:lvl2pPr lvl="1"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2pPr>
            <a:lvl3pPr lvl="2"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3pPr>
            <a:lvl4pPr lvl="3"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4pPr>
            <a:lvl5pPr lvl="4"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5pPr>
            <a:lvl6pPr lvl="5"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6pPr>
            <a:lvl7pPr lvl="6"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7pPr>
            <a:lvl8pPr lvl="7"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8pPr>
            <a:lvl9pPr lvl="8"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51" name="Google Shape;51;p1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6" name="Google Shape;56;p1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9" name="Google Shape;59;p20"/>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 name="Google Shape;60;p20"/>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65" name="Google Shape;65;p22"/>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sp>
        <p:nvSpPr>
          <p:cNvPr id="67" name="Google Shape;67;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24"/>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71" name="Google Shape;71;p24"/>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 name="Shape 75"/>
        <p:cNvGrpSpPr/>
        <p:nvPr/>
      </p:nvGrpSpPr>
      <p:grpSpPr>
        <a:xfrm>
          <a:off x="0" y="0"/>
          <a:ext cx="0" cy="0"/>
          <a:chOff x="0" y="0"/>
          <a:chExt cx="0" cy="0"/>
        </a:xfrm>
      </p:grpSpPr>
      <p:sp>
        <p:nvSpPr>
          <p:cNvPr id="76" name="Google Shape;76;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7" name="Google Shape;77;p26"/>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79" name="Shape 79"/>
        <p:cNvGrpSpPr/>
        <p:nvPr/>
      </p:nvGrpSpPr>
      <p:grpSpPr>
        <a:xfrm>
          <a:off x="0" y="0"/>
          <a:ext cx="0" cy="0"/>
          <a:chOff x="0" y="0"/>
          <a:chExt cx="0" cy="0"/>
        </a:xfrm>
      </p:grpSpPr>
      <p:sp>
        <p:nvSpPr>
          <p:cNvPr id="80" name="Google Shape;80;p28"/>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28"/>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2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84" name="Google Shape;84;p29"/>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6" name="Google Shape;16;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9" name="Google Shape;19;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5" name="Google Shape;25;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1" name="Google Shape;31;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Direcciones</a:t>
            </a:r>
            <a:endParaRPr sz="900">
              <a:solidFill>
                <a:srgbClr val="FFFFFF"/>
              </a:solidFill>
              <a:latin typeface="Open Sans"/>
              <a:ea typeface="Open Sans"/>
              <a:cs typeface="Open Sans"/>
              <a:sym typeface="Open Sans"/>
            </a:endParaRPr>
          </a:p>
        </p:txBody>
      </p:sp>
      <p:pic>
        <p:nvPicPr>
          <p:cNvPr id="8" name="Google Shape;8;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11.xml"/><Relationship Id="rId6" Type="http://schemas.openxmlformats.org/officeDocument/2006/relationships/slide" Target="/ppt/slides/slide19.xml"/><Relationship Id="rId7"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0"/>
          <p:cNvSpPr txBox="1"/>
          <p:nvPr>
            <p:ph type="title"/>
          </p:nvPr>
        </p:nvSpPr>
        <p:spPr>
          <a:xfrm>
            <a:off x="2922675" y="1256950"/>
            <a:ext cx="5425200" cy="2860200"/>
          </a:xfrm>
          <a:prstGeom prst="rect">
            <a:avLst/>
          </a:prstGeom>
        </p:spPr>
        <p:txBody>
          <a:bodyPr anchorCtr="0" anchor="t" bIns="91425" lIns="91425" spcFirstLastPara="1" rIns="180000" wrap="square" tIns="91425">
            <a:noAutofit/>
          </a:bodyPr>
          <a:lstStyle/>
          <a:p>
            <a:pPr indent="0" lvl="0" marL="0" rtl="0" algn="r">
              <a:spcBef>
                <a:spcPts val="0"/>
              </a:spcBef>
              <a:spcAft>
                <a:spcPts val="0"/>
              </a:spcAft>
              <a:buNone/>
            </a:pPr>
            <a:r>
              <a:rPr lang="es"/>
              <a:t>Direcciones </a:t>
            </a:r>
            <a:endParaRPr/>
          </a:p>
        </p:txBody>
      </p:sp>
      <p:pic>
        <p:nvPicPr>
          <p:cNvPr id="90" name="Google Shape;90;p30"/>
          <p:cNvPicPr preferRelativeResize="0"/>
          <p:nvPr/>
        </p:nvPicPr>
        <p:blipFill>
          <a:blip r:embed="rId3">
            <a:alphaModFix/>
          </a:blip>
          <a:stretch>
            <a:fillRect/>
          </a:stretch>
        </p:blipFill>
        <p:spPr>
          <a:xfrm>
            <a:off x="5963725" y="3643900"/>
            <a:ext cx="2495550" cy="1190625"/>
          </a:xfrm>
          <a:prstGeom prst="rect">
            <a:avLst/>
          </a:prstGeom>
          <a:noFill/>
          <a:ln>
            <a:noFill/>
          </a:ln>
        </p:spPr>
      </p:pic>
      <p:pic>
        <p:nvPicPr>
          <p:cNvPr id="91" name="Google Shape;91;p30"/>
          <p:cNvPicPr preferRelativeResize="0"/>
          <p:nvPr/>
        </p:nvPicPr>
        <p:blipFill rotWithShape="1">
          <a:blip r:embed="rId4">
            <a:alphaModFix/>
          </a:blip>
          <a:srcRect b="0" l="5658" r="5649" t="0"/>
          <a:stretch/>
        </p:blipFill>
        <p:spPr>
          <a:xfrm>
            <a:off x="5888950" y="3624550"/>
            <a:ext cx="2675825" cy="111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rgbClr val="33383C"/>
                </a:solidFill>
                <a:latin typeface="Rajdhani"/>
                <a:ea typeface="Rajdhani"/>
                <a:cs typeface="Rajdhani"/>
                <a:sym typeface="Rajdhani"/>
              </a:rPr>
              <a:t>Dirección Ip</a:t>
            </a:r>
            <a:r>
              <a:rPr b="1" lang="es" sz="3300">
                <a:solidFill>
                  <a:srgbClr val="EC183F"/>
                </a:solidFill>
                <a:latin typeface="Rajdhani"/>
                <a:ea typeface="Rajdhani"/>
                <a:cs typeface="Rajdhani"/>
                <a:sym typeface="Rajdhani"/>
              </a:rPr>
              <a:t> estática o dinámica</a:t>
            </a:r>
            <a:endParaRPr b="1" i="0" sz="3000" u="none" cap="none" strike="noStrike">
              <a:solidFill>
                <a:srgbClr val="3F3F3F"/>
              </a:solidFill>
              <a:latin typeface="Rajdhani"/>
              <a:ea typeface="Rajdhani"/>
              <a:cs typeface="Rajdhani"/>
              <a:sym typeface="Rajdhani"/>
            </a:endParaRPr>
          </a:p>
        </p:txBody>
      </p:sp>
      <p:sp>
        <p:nvSpPr>
          <p:cNvPr id="165" name="Google Shape;165;p39"/>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graphicFrame>
        <p:nvGraphicFramePr>
          <p:cNvPr id="166" name="Google Shape;166;p39"/>
          <p:cNvGraphicFramePr/>
          <p:nvPr/>
        </p:nvGraphicFramePr>
        <p:xfrm>
          <a:off x="765450" y="2687025"/>
          <a:ext cx="3000000" cy="3000000"/>
        </p:xfrm>
        <a:graphic>
          <a:graphicData uri="http://schemas.openxmlformats.org/drawingml/2006/table">
            <a:tbl>
              <a:tblPr>
                <a:noFill/>
                <a:tableStyleId>{DC2E8173-C137-4745-AE36-D7B15F13A653}</a:tableStyleId>
              </a:tblPr>
              <a:tblGrid>
                <a:gridCol w="1430175"/>
                <a:gridCol w="6277425"/>
              </a:tblGrid>
              <a:tr h="3822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Nombre</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Descripción</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a:solidFill>
                            <a:srgbClr val="3F3F3F"/>
                          </a:solidFill>
                          <a:latin typeface="Open Sans"/>
                          <a:ea typeface="Open Sans"/>
                          <a:cs typeface="Open Sans"/>
                          <a:sym typeface="Open Sans"/>
                        </a:rPr>
                        <a:t>Estáticas</a:t>
                      </a:r>
                      <a:endParaRPr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a:solidFill>
                            <a:srgbClr val="3F3F3F"/>
                          </a:solidFill>
                          <a:latin typeface="Open Sans"/>
                          <a:ea typeface="Open Sans"/>
                          <a:cs typeface="Open Sans"/>
                          <a:sym typeface="Open Sans"/>
                        </a:rPr>
                        <a:t>Un número IP asignado de manera fija, es decir, aunque el dispositivo con la IP asignada esté apagado, este continuará manteniendo la misma dirección.</a:t>
                      </a:r>
                      <a:endParaRPr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a:solidFill>
                            <a:srgbClr val="3F3F3F"/>
                          </a:solidFill>
                          <a:latin typeface="Open Sans"/>
                          <a:ea typeface="Open Sans"/>
                          <a:cs typeface="Open Sans"/>
                          <a:sym typeface="Open Sans"/>
                        </a:rPr>
                        <a:t>Dinámicas</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a:solidFill>
                            <a:srgbClr val="3F3F3F"/>
                          </a:solidFill>
                          <a:latin typeface="Open Sans"/>
                          <a:ea typeface="Open Sans"/>
                          <a:cs typeface="Open Sans"/>
                          <a:sym typeface="Open Sans"/>
                        </a:rPr>
                        <a:t>Se asignan cuando el dispositivo está funcionando, dependiendo de las IP que están libres, a diferencia de las estáticas si el dispositivo se apaga, cuando vuelva a encenderse podría llegar a tener otra IP diferente.</a:t>
                      </a:r>
                      <a:endParaRPr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bl>
          </a:graphicData>
        </a:graphic>
      </p:graphicFrame>
      <p:sp>
        <p:nvSpPr>
          <p:cNvPr id="167" name="Google Shape;167;p39"/>
          <p:cNvSpPr txBox="1"/>
          <p:nvPr/>
        </p:nvSpPr>
        <p:spPr>
          <a:xfrm>
            <a:off x="717750" y="1113600"/>
            <a:ext cx="7803000" cy="9675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La dirección IP será estática o dinámica en función de si es </a:t>
            </a:r>
            <a:r>
              <a:rPr b="1" lang="es" sz="1600">
                <a:latin typeface="Open Sans"/>
                <a:ea typeface="Open Sans"/>
                <a:cs typeface="Open Sans"/>
                <a:sym typeface="Open Sans"/>
              </a:rPr>
              <a:t>siempre la misma</a:t>
            </a:r>
            <a:r>
              <a:rPr lang="es" sz="1600">
                <a:latin typeface="Open Sans"/>
                <a:ea typeface="Open Sans"/>
                <a:cs typeface="Open Sans"/>
                <a:sym typeface="Open Sans"/>
              </a:rPr>
              <a:t> o va </a:t>
            </a:r>
            <a:r>
              <a:rPr b="1" lang="es" sz="1600">
                <a:latin typeface="Open Sans"/>
                <a:ea typeface="Open Sans"/>
                <a:cs typeface="Open Sans"/>
                <a:sym typeface="Open Sans"/>
              </a:rPr>
              <a:t>cambiando</a:t>
            </a:r>
            <a:r>
              <a:rPr lang="es" sz="1600">
                <a:latin typeface="Open Sans"/>
                <a:ea typeface="Open Sans"/>
                <a:cs typeface="Open Sans"/>
                <a:sym typeface="Open Sans"/>
              </a:rPr>
              <a:t>. Dependiendo del caso, será asignada por el proveedor de acceso a Internet, un router o el administrador de la red privada a la que esté conectado el equipo.</a:t>
            </a:r>
            <a:endParaRPr sz="1600">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2400"/>
              <a:buFont typeface="Arial"/>
              <a:buNone/>
            </a:pPr>
            <a:r>
              <a:t/>
            </a:r>
            <a:endParaRPr sz="16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71" name="Shape 171"/>
        <p:cNvGrpSpPr/>
        <p:nvPr/>
      </p:nvGrpSpPr>
      <p:grpSpPr>
        <a:xfrm>
          <a:off x="0" y="0"/>
          <a:ext cx="0" cy="0"/>
          <a:chOff x="0" y="0"/>
          <a:chExt cx="0" cy="0"/>
        </a:xfrm>
      </p:grpSpPr>
      <p:sp>
        <p:nvSpPr>
          <p:cNvPr id="172" name="Google Shape;172;p40"/>
          <p:cNvSpPr txBox="1"/>
          <p:nvPr/>
        </p:nvSpPr>
        <p:spPr>
          <a:xfrm>
            <a:off x="3606400" y="1495225"/>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Máscara</a:t>
            </a:r>
            <a:r>
              <a:rPr b="1" lang="es" sz="3700">
                <a:solidFill>
                  <a:srgbClr val="FFFFFF"/>
                </a:solidFill>
                <a:latin typeface="Rajdhani"/>
                <a:ea typeface="Rajdhani"/>
                <a:cs typeface="Rajdhani"/>
                <a:sym typeface="Rajdhani"/>
              </a:rPr>
              <a:t> de subred</a:t>
            </a:r>
            <a:endParaRPr b="1" sz="3700">
              <a:solidFill>
                <a:srgbClr val="FFFFFF"/>
              </a:solidFill>
              <a:latin typeface="Rajdhani"/>
              <a:ea typeface="Rajdhani"/>
              <a:cs typeface="Rajdhani"/>
              <a:sym typeface="Rajdhani"/>
            </a:endParaRPr>
          </a:p>
        </p:txBody>
      </p:sp>
      <p:sp>
        <p:nvSpPr>
          <p:cNvPr id="173" name="Google Shape;173;p4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6000">
                <a:solidFill>
                  <a:srgbClr val="FFFFFF"/>
                </a:solidFill>
                <a:latin typeface="Rajdhani"/>
                <a:ea typeface="Rajdhani"/>
                <a:cs typeface="Rajdhani"/>
                <a:sym typeface="Rajdhani"/>
              </a:rPr>
              <a:t>3</a:t>
            </a:r>
            <a:endParaRPr b="1" sz="6000">
              <a:solidFill>
                <a:srgbClr val="FFFFFF"/>
              </a:solidFill>
              <a:latin typeface="Rajdhani"/>
              <a:ea typeface="Rajdhani"/>
              <a:cs typeface="Rajdhani"/>
              <a:sym typeface="Rajdhani"/>
            </a:endParaRPr>
          </a:p>
        </p:txBody>
      </p:sp>
      <p:sp>
        <p:nvSpPr>
          <p:cNvPr id="174" name="Google Shape;174;p40"/>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78" name="Shape 178"/>
        <p:cNvGrpSpPr/>
        <p:nvPr/>
      </p:nvGrpSpPr>
      <p:grpSpPr>
        <a:xfrm>
          <a:off x="0" y="0"/>
          <a:ext cx="0" cy="0"/>
          <a:chOff x="0" y="0"/>
          <a:chExt cx="0" cy="0"/>
        </a:xfrm>
      </p:grpSpPr>
      <p:sp>
        <p:nvSpPr>
          <p:cNvPr id="179" name="Google Shape;179;p41"/>
          <p:cNvSpPr txBox="1"/>
          <p:nvPr/>
        </p:nvSpPr>
        <p:spPr>
          <a:xfrm>
            <a:off x="1283975" y="2009050"/>
            <a:ext cx="55290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s" sz="2400">
                <a:solidFill>
                  <a:schemeClr val="lt1"/>
                </a:solidFill>
                <a:latin typeface="Open Sans Light"/>
                <a:ea typeface="Open Sans Light"/>
                <a:cs typeface="Open Sans Light"/>
                <a:sym typeface="Open Sans Light"/>
              </a:rPr>
              <a:t>Una subred es una combinación de números que sirve para delimitar el ámbito de una red de computadoras. El protocolo TCP/IP </a:t>
            </a:r>
            <a:r>
              <a:rPr b="1" lang="es" sz="2400">
                <a:solidFill>
                  <a:schemeClr val="lt1"/>
                </a:solidFill>
                <a:latin typeface="Open Sans"/>
                <a:ea typeface="Open Sans"/>
                <a:cs typeface="Open Sans"/>
                <a:sym typeface="Open Sans"/>
              </a:rPr>
              <a:t>usa la máscara de subred para determinar si un host está en la subred local o en una red remota</a:t>
            </a:r>
            <a:r>
              <a:rPr lang="es" sz="2400">
                <a:solidFill>
                  <a:schemeClr val="lt1"/>
                </a:solidFill>
                <a:latin typeface="Open Sans Light"/>
                <a:ea typeface="Open Sans Light"/>
                <a:cs typeface="Open Sans Light"/>
                <a:sym typeface="Open Sans Light"/>
              </a:rPr>
              <a:t>.</a:t>
            </a:r>
            <a:endParaRPr sz="1100">
              <a:solidFill>
                <a:srgbClr val="434343"/>
              </a:solidFill>
              <a:latin typeface="Open Sans Light"/>
              <a:ea typeface="Open Sans Light"/>
              <a:cs typeface="Open Sans Light"/>
              <a:sym typeface="Open Sans Light"/>
            </a:endParaRPr>
          </a:p>
        </p:txBody>
      </p:sp>
      <p:sp>
        <p:nvSpPr>
          <p:cNvPr id="180" name="Google Shape;180;p41"/>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81" name="Google Shape;181;p41"/>
          <p:cNvGrpSpPr/>
          <p:nvPr/>
        </p:nvGrpSpPr>
        <p:grpSpPr>
          <a:xfrm>
            <a:off x="938993" y="1256023"/>
            <a:ext cx="344969" cy="308595"/>
            <a:chOff x="3016921" y="2408750"/>
            <a:chExt cx="793216" cy="709740"/>
          </a:xfrm>
        </p:grpSpPr>
        <p:sp>
          <p:nvSpPr>
            <p:cNvPr id="182" name="Google Shape;182;p41"/>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1"/>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41"/>
          <p:cNvGrpSpPr/>
          <p:nvPr/>
        </p:nvGrpSpPr>
        <p:grpSpPr>
          <a:xfrm rot="10800000">
            <a:off x="6360968" y="4039448"/>
            <a:ext cx="344969" cy="308595"/>
            <a:chOff x="2965350" y="2408750"/>
            <a:chExt cx="793216" cy="709740"/>
          </a:xfrm>
        </p:grpSpPr>
        <p:sp>
          <p:nvSpPr>
            <p:cNvPr id="185" name="Google Shape;185;p41"/>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1"/>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90" name="Shape 190"/>
        <p:cNvGrpSpPr/>
        <p:nvPr/>
      </p:nvGrpSpPr>
      <p:grpSpPr>
        <a:xfrm>
          <a:off x="0" y="0"/>
          <a:ext cx="0" cy="0"/>
          <a:chOff x="0" y="0"/>
          <a:chExt cx="0" cy="0"/>
        </a:xfrm>
      </p:grpSpPr>
      <p:sp>
        <p:nvSpPr>
          <p:cNvPr id="191" name="Google Shape;191;p42"/>
          <p:cNvSpPr txBox="1"/>
          <p:nvPr/>
        </p:nvSpPr>
        <p:spPr>
          <a:xfrm>
            <a:off x="1006375" y="1902050"/>
            <a:ext cx="55290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s" sz="2400">
                <a:solidFill>
                  <a:schemeClr val="lt1"/>
                </a:solidFill>
                <a:latin typeface="Open Sans Light"/>
                <a:ea typeface="Open Sans Light"/>
                <a:cs typeface="Open Sans Light"/>
                <a:sym typeface="Open Sans Light"/>
              </a:rPr>
              <a:t>Su función es indicar a los dispositivos que parte de la dirección IP es el número de la red, incluyendo la subred y </a:t>
            </a:r>
            <a:r>
              <a:rPr lang="es" sz="2400">
                <a:solidFill>
                  <a:schemeClr val="lt1"/>
                </a:solidFill>
                <a:latin typeface="Open Sans Light"/>
                <a:ea typeface="Open Sans Light"/>
                <a:cs typeface="Open Sans Light"/>
                <a:sym typeface="Open Sans Light"/>
              </a:rPr>
              <a:t>qué</a:t>
            </a:r>
            <a:r>
              <a:rPr lang="es" sz="2400">
                <a:solidFill>
                  <a:schemeClr val="lt1"/>
                </a:solidFill>
                <a:latin typeface="Open Sans Light"/>
                <a:ea typeface="Open Sans Light"/>
                <a:cs typeface="Open Sans Light"/>
                <a:sym typeface="Open Sans Light"/>
              </a:rPr>
              <a:t> parte es la correspondiente al host.</a:t>
            </a:r>
            <a:endParaRPr sz="1100">
              <a:solidFill>
                <a:srgbClr val="434343"/>
              </a:solidFill>
              <a:latin typeface="Open Sans Light"/>
              <a:ea typeface="Open Sans Light"/>
              <a:cs typeface="Open Sans Light"/>
              <a:sym typeface="Open Sans Light"/>
            </a:endParaRPr>
          </a:p>
        </p:txBody>
      </p:sp>
      <p:sp>
        <p:nvSpPr>
          <p:cNvPr id="192" name="Google Shape;192;p42"/>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3" name="Google Shape;193;p42"/>
          <p:cNvGrpSpPr/>
          <p:nvPr/>
        </p:nvGrpSpPr>
        <p:grpSpPr>
          <a:xfrm>
            <a:off x="938993" y="1256023"/>
            <a:ext cx="344969" cy="308595"/>
            <a:chOff x="3016921" y="2408750"/>
            <a:chExt cx="793216" cy="709740"/>
          </a:xfrm>
        </p:grpSpPr>
        <p:sp>
          <p:nvSpPr>
            <p:cNvPr id="194" name="Google Shape;194;p42"/>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2"/>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42"/>
          <p:cNvGrpSpPr/>
          <p:nvPr/>
        </p:nvGrpSpPr>
        <p:grpSpPr>
          <a:xfrm rot="10800000">
            <a:off x="6360968" y="4039448"/>
            <a:ext cx="344969" cy="308595"/>
            <a:chOff x="2965350" y="2408750"/>
            <a:chExt cx="793216" cy="709740"/>
          </a:xfrm>
        </p:grpSpPr>
        <p:sp>
          <p:nvSpPr>
            <p:cNvPr id="197" name="Google Shape;197;p42"/>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2"/>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lang="es" sz="3300">
                <a:latin typeface="Rajdhani"/>
                <a:ea typeface="Rajdhani"/>
                <a:cs typeface="Rajdhani"/>
                <a:sym typeface="Rajdhani"/>
              </a:rPr>
              <a:t>Máscara</a:t>
            </a:r>
            <a:r>
              <a:rPr b="1" lang="es" sz="3300">
                <a:latin typeface="Rajdhani"/>
                <a:ea typeface="Rajdhani"/>
                <a:cs typeface="Rajdhani"/>
                <a:sym typeface="Rajdhani"/>
              </a:rPr>
              <a:t> de </a:t>
            </a:r>
            <a:r>
              <a:rPr b="1" lang="es" sz="3300">
                <a:solidFill>
                  <a:srgbClr val="EC183F"/>
                </a:solidFill>
                <a:latin typeface="Rajdhani"/>
                <a:ea typeface="Rajdhani"/>
                <a:cs typeface="Rajdhani"/>
                <a:sym typeface="Rajdhani"/>
              </a:rPr>
              <a:t>subred</a:t>
            </a:r>
            <a:endParaRPr b="1" i="0" sz="3000" u="none" cap="none" strike="noStrike">
              <a:solidFill>
                <a:srgbClr val="3F3F3F"/>
              </a:solidFill>
              <a:latin typeface="Rajdhani"/>
              <a:ea typeface="Rajdhani"/>
              <a:cs typeface="Rajdhani"/>
              <a:sym typeface="Rajdhani"/>
            </a:endParaRPr>
          </a:p>
        </p:txBody>
      </p:sp>
      <p:sp>
        <p:nvSpPr>
          <p:cNvPr id="204" name="Google Shape;204;p43"/>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sp>
        <p:nvSpPr>
          <p:cNvPr id="205" name="Google Shape;205;p43"/>
          <p:cNvSpPr txBox="1"/>
          <p:nvPr/>
        </p:nvSpPr>
        <p:spPr>
          <a:xfrm>
            <a:off x="717750" y="1252875"/>
            <a:ext cx="7803000" cy="12456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Los números IP, como vimos anteriormente, poseen </a:t>
            </a:r>
            <a:r>
              <a:rPr b="1" lang="es" sz="1600">
                <a:latin typeface="Open Sans"/>
                <a:ea typeface="Open Sans"/>
                <a:cs typeface="Open Sans"/>
                <a:sym typeface="Open Sans"/>
              </a:rPr>
              <a:t>una parte que corresponde a la red y otra que corresponde al host</a:t>
            </a:r>
            <a:r>
              <a:rPr lang="es" sz="1600">
                <a:latin typeface="Open Sans"/>
                <a:ea typeface="Open Sans"/>
                <a:cs typeface="Open Sans"/>
                <a:sym typeface="Open Sans"/>
              </a:rPr>
              <a:t>:</a:t>
            </a:r>
            <a:endParaRPr sz="1600">
              <a:latin typeface="Open Sans"/>
              <a:ea typeface="Open Sans"/>
              <a:cs typeface="Open Sans"/>
              <a:sym typeface="Open Sans"/>
            </a:endParaRPr>
          </a:p>
        </p:txBody>
      </p:sp>
      <p:sp>
        <p:nvSpPr>
          <p:cNvPr id="206" name="Google Shape;206;p43"/>
          <p:cNvSpPr txBox="1"/>
          <p:nvPr/>
        </p:nvSpPr>
        <p:spPr>
          <a:xfrm>
            <a:off x="1883100" y="1943975"/>
            <a:ext cx="4839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300">
                <a:solidFill>
                  <a:srgbClr val="3F3F3F"/>
                </a:solidFill>
                <a:latin typeface="Rajdhani"/>
                <a:ea typeface="Rajdhani"/>
                <a:cs typeface="Rajdhani"/>
                <a:sym typeface="Rajdhani"/>
              </a:rPr>
              <a:t>192.168.80</a:t>
            </a:r>
            <a:r>
              <a:rPr b="1" lang="es" sz="3300">
                <a:solidFill>
                  <a:srgbClr val="EC183F"/>
                </a:solidFill>
                <a:latin typeface="Rajdhani"/>
                <a:ea typeface="Rajdhani"/>
                <a:cs typeface="Rajdhani"/>
                <a:sym typeface="Rajdhani"/>
              </a:rPr>
              <a:t>.1</a:t>
            </a:r>
            <a:endParaRPr b="1" sz="1700">
              <a:solidFill>
                <a:srgbClr val="EC183F"/>
              </a:solidFill>
            </a:endParaRPr>
          </a:p>
        </p:txBody>
      </p:sp>
      <p:sp>
        <p:nvSpPr>
          <p:cNvPr id="207" name="Google Shape;207;p43"/>
          <p:cNvSpPr txBox="1"/>
          <p:nvPr/>
        </p:nvSpPr>
        <p:spPr>
          <a:xfrm>
            <a:off x="2112225" y="2498475"/>
            <a:ext cx="6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RED</a:t>
            </a:r>
            <a:endParaRPr b="1"/>
          </a:p>
        </p:txBody>
      </p:sp>
      <p:sp>
        <p:nvSpPr>
          <p:cNvPr id="208" name="Google Shape;208;p43"/>
          <p:cNvSpPr txBox="1"/>
          <p:nvPr/>
        </p:nvSpPr>
        <p:spPr>
          <a:xfrm>
            <a:off x="3696425" y="2498475"/>
            <a:ext cx="7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EC183F"/>
                </a:solidFill>
              </a:rPr>
              <a:t>HOST</a:t>
            </a:r>
            <a:endParaRPr b="1">
              <a:solidFill>
                <a:srgbClr val="EC183F"/>
              </a:solidFill>
            </a:endParaRPr>
          </a:p>
        </p:txBody>
      </p:sp>
      <p:sp>
        <p:nvSpPr>
          <p:cNvPr id="209" name="Google Shape;209;p43"/>
          <p:cNvSpPr txBox="1"/>
          <p:nvPr/>
        </p:nvSpPr>
        <p:spPr>
          <a:xfrm>
            <a:off x="717750" y="2961150"/>
            <a:ext cx="7803000" cy="8148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¿Cómo distingue el sistema que parte es la red y que parte es el host?</a:t>
            </a:r>
            <a:endParaRPr sz="1600">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A través de una </a:t>
            </a:r>
            <a:r>
              <a:rPr b="1" lang="es" sz="1600">
                <a:latin typeface="Open Sans"/>
                <a:ea typeface="Open Sans"/>
                <a:cs typeface="Open Sans"/>
                <a:sym typeface="Open Sans"/>
              </a:rPr>
              <a:t>máscara de subred</a:t>
            </a:r>
            <a:endParaRPr b="1" sz="1600">
              <a:latin typeface="Open Sans"/>
              <a:ea typeface="Open Sans"/>
              <a:cs typeface="Open Sans"/>
              <a:sym typeface="Open Sans"/>
            </a:endParaRPr>
          </a:p>
        </p:txBody>
      </p:sp>
      <p:sp>
        <p:nvSpPr>
          <p:cNvPr id="210" name="Google Shape;210;p43"/>
          <p:cNvSpPr txBox="1"/>
          <p:nvPr/>
        </p:nvSpPr>
        <p:spPr>
          <a:xfrm>
            <a:off x="1738125" y="3601400"/>
            <a:ext cx="4839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300">
                <a:solidFill>
                  <a:srgbClr val="3F3F3F"/>
                </a:solidFill>
                <a:latin typeface="Rajdhani"/>
                <a:ea typeface="Rajdhani"/>
                <a:cs typeface="Rajdhani"/>
                <a:sym typeface="Rajdhani"/>
              </a:rPr>
              <a:t>192.168.80</a:t>
            </a:r>
            <a:r>
              <a:rPr b="1" lang="es" sz="3300">
                <a:solidFill>
                  <a:srgbClr val="EC183F"/>
                </a:solidFill>
                <a:latin typeface="Rajdhani"/>
                <a:ea typeface="Rajdhani"/>
                <a:cs typeface="Rajdhani"/>
                <a:sym typeface="Rajdhani"/>
              </a:rPr>
              <a:t>.1</a:t>
            </a:r>
            <a:endParaRPr b="1" sz="1700">
              <a:solidFill>
                <a:srgbClr val="EC183F"/>
              </a:solidFill>
            </a:endParaRPr>
          </a:p>
        </p:txBody>
      </p:sp>
      <p:sp>
        <p:nvSpPr>
          <p:cNvPr id="211" name="Google Shape;211;p43"/>
          <p:cNvSpPr txBox="1"/>
          <p:nvPr/>
        </p:nvSpPr>
        <p:spPr>
          <a:xfrm>
            <a:off x="4572000" y="3747650"/>
            <a:ext cx="275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Número de IP</a:t>
            </a:r>
            <a:endParaRPr b="1"/>
          </a:p>
        </p:txBody>
      </p:sp>
      <p:sp>
        <p:nvSpPr>
          <p:cNvPr id="212" name="Google Shape;212;p43"/>
          <p:cNvSpPr txBox="1"/>
          <p:nvPr/>
        </p:nvSpPr>
        <p:spPr>
          <a:xfrm>
            <a:off x="1588775" y="4100425"/>
            <a:ext cx="4839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300">
                <a:solidFill>
                  <a:srgbClr val="3F3F3F"/>
                </a:solidFill>
                <a:latin typeface="Rajdhani"/>
                <a:ea typeface="Rajdhani"/>
                <a:cs typeface="Rajdhani"/>
                <a:sym typeface="Rajdhani"/>
              </a:rPr>
              <a:t>255.255.255</a:t>
            </a:r>
            <a:r>
              <a:rPr b="1" lang="es" sz="3300">
                <a:solidFill>
                  <a:srgbClr val="EC183F"/>
                </a:solidFill>
                <a:latin typeface="Rajdhani"/>
                <a:ea typeface="Rajdhani"/>
                <a:cs typeface="Rajdhani"/>
                <a:sym typeface="Rajdhani"/>
              </a:rPr>
              <a:t>.0</a:t>
            </a:r>
            <a:endParaRPr b="1" sz="1700">
              <a:solidFill>
                <a:srgbClr val="EC183F"/>
              </a:solidFill>
            </a:endParaRPr>
          </a:p>
        </p:txBody>
      </p:sp>
      <p:sp>
        <p:nvSpPr>
          <p:cNvPr id="213" name="Google Shape;213;p43"/>
          <p:cNvSpPr txBox="1"/>
          <p:nvPr/>
        </p:nvSpPr>
        <p:spPr>
          <a:xfrm>
            <a:off x="4704175" y="4238625"/>
            <a:ext cx="275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Máscara de subred</a:t>
            </a:r>
            <a:endParaRPr b="1"/>
          </a:p>
        </p:txBody>
      </p:sp>
      <p:sp>
        <p:nvSpPr>
          <p:cNvPr id="214" name="Google Shape;214;p43"/>
          <p:cNvSpPr/>
          <p:nvPr/>
        </p:nvSpPr>
        <p:spPr>
          <a:xfrm>
            <a:off x="4006625" y="3852975"/>
            <a:ext cx="466200" cy="178800"/>
          </a:xfrm>
          <a:prstGeom prst="rightArrow">
            <a:avLst>
              <a:gd fmla="val 50000" name="adj1"/>
              <a:gd fmla="val 50000" name="adj2"/>
            </a:avLst>
          </a:prstGeom>
          <a:solidFill>
            <a:srgbClr val="EC18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215" name="Google Shape;215;p43"/>
          <p:cNvSpPr/>
          <p:nvPr/>
        </p:nvSpPr>
        <p:spPr>
          <a:xfrm>
            <a:off x="4159025" y="4357375"/>
            <a:ext cx="466200" cy="178800"/>
          </a:xfrm>
          <a:prstGeom prst="rightArrow">
            <a:avLst>
              <a:gd fmla="val 50000" name="adj1"/>
              <a:gd fmla="val 50000" name="adj2"/>
            </a:avLst>
          </a:prstGeom>
          <a:solidFill>
            <a:srgbClr val="EC18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4"/>
          <p:cNvSpPr/>
          <p:nvPr/>
        </p:nvSpPr>
        <p:spPr>
          <a:xfrm>
            <a:off x="5724450" y="3604600"/>
            <a:ext cx="2600400" cy="545700"/>
          </a:xfrm>
          <a:prstGeom prst="rect">
            <a:avLst/>
          </a:prstGeom>
          <a:noFill/>
          <a:ln cap="flat" cmpd="sng" w="952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4"/>
          <p:cNvSpPr/>
          <p:nvPr/>
        </p:nvSpPr>
        <p:spPr>
          <a:xfrm>
            <a:off x="5715000" y="1257300"/>
            <a:ext cx="2600400" cy="1590600"/>
          </a:xfrm>
          <a:prstGeom prst="rect">
            <a:avLst/>
          </a:prstGeom>
          <a:noFill/>
          <a:ln cap="flat" cmpd="sng" w="952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4"/>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lang="es" sz="3300">
                <a:latin typeface="Rajdhani"/>
                <a:ea typeface="Rajdhani"/>
                <a:cs typeface="Rajdhani"/>
                <a:sym typeface="Rajdhani"/>
              </a:rPr>
              <a:t>¿Para </a:t>
            </a:r>
            <a:r>
              <a:rPr b="1" lang="es" sz="3300">
                <a:latin typeface="Rajdhani"/>
                <a:ea typeface="Rajdhani"/>
                <a:cs typeface="Rajdhani"/>
                <a:sym typeface="Rajdhani"/>
              </a:rPr>
              <a:t>qué</a:t>
            </a:r>
            <a:r>
              <a:rPr b="1" lang="es" sz="3300">
                <a:latin typeface="Rajdhani"/>
                <a:ea typeface="Rajdhani"/>
                <a:cs typeface="Rajdhani"/>
                <a:sym typeface="Rajdhani"/>
              </a:rPr>
              <a:t> sirve una m</a:t>
            </a:r>
            <a:r>
              <a:rPr b="1" lang="es" sz="3300">
                <a:latin typeface="Rajdhani"/>
                <a:ea typeface="Rajdhani"/>
                <a:cs typeface="Rajdhani"/>
                <a:sym typeface="Rajdhani"/>
              </a:rPr>
              <a:t>áscara de </a:t>
            </a:r>
            <a:r>
              <a:rPr b="1" lang="es" sz="3300">
                <a:solidFill>
                  <a:srgbClr val="EC183F"/>
                </a:solidFill>
                <a:latin typeface="Rajdhani"/>
                <a:ea typeface="Rajdhani"/>
                <a:cs typeface="Rajdhani"/>
                <a:sym typeface="Rajdhani"/>
              </a:rPr>
              <a:t>s</a:t>
            </a:r>
            <a:r>
              <a:rPr b="1" lang="es" sz="3300">
                <a:solidFill>
                  <a:srgbClr val="EC183F"/>
                </a:solidFill>
                <a:latin typeface="Rajdhani"/>
                <a:ea typeface="Rajdhani"/>
                <a:cs typeface="Rajdhani"/>
                <a:sym typeface="Rajdhani"/>
              </a:rPr>
              <a:t>ubred?</a:t>
            </a:r>
            <a:endParaRPr b="1" i="0" sz="3000" u="none" cap="none" strike="noStrike">
              <a:solidFill>
                <a:srgbClr val="3F3F3F"/>
              </a:solidFill>
              <a:latin typeface="Rajdhani"/>
              <a:ea typeface="Rajdhani"/>
              <a:cs typeface="Rajdhani"/>
              <a:sym typeface="Rajdhani"/>
            </a:endParaRPr>
          </a:p>
        </p:txBody>
      </p:sp>
      <p:sp>
        <p:nvSpPr>
          <p:cNvPr id="223" name="Google Shape;223;p44"/>
          <p:cNvSpPr txBox="1"/>
          <p:nvPr/>
        </p:nvSpPr>
        <p:spPr>
          <a:xfrm>
            <a:off x="6222750" y="3070900"/>
            <a:ext cx="166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t>N</a:t>
            </a:r>
            <a:r>
              <a:rPr b="1" lang="es"/>
              <a:t>úmeros de IP</a:t>
            </a:r>
            <a:endParaRPr b="1"/>
          </a:p>
        </p:txBody>
      </p:sp>
      <p:sp>
        <p:nvSpPr>
          <p:cNvPr id="224" name="Google Shape;224;p44"/>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sp>
        <p:nvSpPr>
          <p:cNvPr id="225" name="Google Shape;225;p44"/>
          <p:cNvSpPr txBox="1"/>
          <p:nvPr/>
        </p:nvSpPr>
        <p:spPr>
          <a:xfrm>
            <a:off x="717750" y="1252875"/>
            <a:ext cx="4902000" cy="34638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En nuestra casa tenemos tres dispositivos conectados: La IP del primero es </a:t>
            </a:r>
            <a:r>
              <a:rPr b="1" lang="es" sz="1600">
                <a:latin typeface="Open Sans"/>
                <a:ea typeface="Open Sans"/>
                <a:cs typeface="Open Sans"/>
                <a:sym typeface="Open Sans"/>
              </a:rPr>
              <a:t>192.168.1.2</a:t>
            </a:r>
            <a:r>
              <a:rPr lang="es" sz="1600">
                <a:latin typeface="Open Sans"/>
                <a:ea typeface="Open Sans"/>
                <a:cs typeface="Open Sans"/>
                <a:sym typeface="Open Sans"/>
              </a:rPr>
              <a:t>, la del segundo </a:t>
            </a:r>
            <a:r>
              <a:rPr b="1" lang="es" sz="1600">
                <a:latin typeface="Open Sans"/>
                <a:ea typeface="Open Sans"/>
                <a:cs typeface="Open Sans"/>
                <a:sym typeface="Open Sans"/>
              </a:rPr>
              <a:t>192.168.1.3</a:t>
            </a:r>
            <a:r>
              <a:rPr lang="es" sz="1600">
                <a:latin typeface="Open Sans"/>
                <a:ea typeface="Open Sans"/>
                <a:cs typeface="Open Sans"/>
                <a:sym typeface="Open Sans"/>
              </a:rPr>
              <a:t> y la del tercero </a:t>
            </a:r>
            <a:r>
              <a:rPr b="1" lang="es" sz="1600">
                <a:latin typeface="Open Sans"/>
                <a:ea typeface="Open Sans"/>
                <a:cs typeface="Open Sans"/>
                <a:sym typeface="Open Sans"/>
              </a:rPr>
              <a:t>192.168.1.4</a:t>
            </a:r>
            <a:r>
              <a:rPr lang="es" sz="1600">
                <a:latin typeface="Open Sans"/>
                <a:ea typeface="Open Sans"/>
                <a:cs typeface="Open Sans"/>
                <a:sym typeface="Open Sans"/>
              </a:rPr>
              <a:t>. </a:t>
            </a:r>
            <a:endParaRPr sz="1600">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Podemos ver que los tres primeros números son iguales mientras que el último cambia. Lo que hace la máscara de subred es identificar esa parte fija de la IP de la parte variable.</a:t>
            </a:r>
            <a:r>
              <a:rPr b="1" lang="es" sz="1600">
                <a:latin typeface="Open Sans"/>
                <a:ea typeface="Open Sans"/>
                <a:cs typeface="Open Sans"/>
                <a:sym typeface="Open Sans"/>
              </a:rPr>
              <a:t> La máscara le asignará el 225 a la posición de nuestra IP que no varía y le pone un 0 a la variable.</a:t>
            </a:r>
            <a:endParaRPr b="1" sz="1600">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1100"/>
              <a:buFont typeface="Arial"/>
              <a:buNone/>
            </a:pPr>
            <a:r>
              <a:t/>
            </a:r>
            <a:endParaRPr sz="1600">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2400"/>
              <a:buFont typeface="Arial"/>
              <a:buNone/>
            </a:pPr>
            <a:r>
              <a:t/>
            </a:r>
            <a:endParaRPr sz="1600">
              <a:latin typeface="Open Sans"/>
              <a:ea typeface="Open Sans"/>
              <a:cs typeface="Open Sans"/>
              <a:sym typeface="Open Sans"/>
            </a:endParaRPr>
          </a:p>
        </p:txBody>
      </p:sp>
      <p:sp>
        <p:nvSpPr>
          <p:cNvPr id="226" name="Google Shape;226;p44"/>
          <p:cNvSpPr txBox="1"/>
          <p:nvPr/>
        </p:nvSpPr>
        <p:spPr>
          <a:xfrm>
            <a:off x="5994600" y="1176675"/>
            <a:ext cx="21111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300">
                <a:solidFill>
                  <a:srgbClr val="3F3F3F"/>
                </a:solidFill>
                <a:latin typeface="Rajdhani"/>
                <a:ea typeface="Rajdhani"/>
                <a:cs typeface="Rajdhani"/>
                <a:sym typeface="Rajdhani"/>
              </a:rPr>
              <a:t>192.168.1</a:t>
            </a:r>
            <a:r>
              <a:rPr b="1" lang="es" sz="3300">
                <a:solidFill>
                  <a:srgbClr val="EC183F"/>
                </a:solidFill>
                <a:latin typeface="Rajdhani"/>
                <a:ea typeface="Rajdhani"/>
                <a:cs typeface="Rajdhani"/>
                <a:sym typeface="Rajdhani"/>
              </a:rPr>
              <a:t>.2</a:t>
            </a:r>
            <a:endParaRPr b="1" sz="3300">
              <a:solidFill>
                <a:srgbClr val="EC183F"/>
              </a:solidFill>
              <a:latin typeface="Rajdhani"/>
              <a:ea typeface="Rajdhani"/>
              <a:cs typeface="Rajdhani"/>
              <a:sym typeface="Rajdhani"/>
            </a:endParaRPr>
          </a:p>
          <a:p>
            <a:pPr indent="0" lvl="0" marL="0" rtl="0" algn="l">
              <a:spcBef>
                <a:spcPts val="0"/>
              </a:spcBef>
              <a:spcAft>
                <a:spcPts val="0"/>
              </a:spcAft>
              <a:buNone/>
            </a:pPr>
            <a:r>
              <a:rPr b="1" lang="es" sz="3300">
                <a:solidFill>
                  <a:srgbClr val="3F3F3F"/>
                </a:solidFill>
                <a:latin typeface="Rajdhani"/>
                <a:ea typeface="Rajdhani"/>
                <a:cs typeface="Rajdhani"/>
                <a:sym typeface="Rajdhani"/>
              </a:rPr>
              <a:t>192.168.1</a:t>
            </a:r>
            <a:r>
              <a:rPr b="1" lang="es" sz="3300">
                <a:solidFill>
                  <a:srgbClr val="EC183F"/>
                </a:solidFill>
                <a:latin typeface="Rajdhani"/>
                <a:ea typeface="Rajdhani"/>
                <a:cs typeface="Rajdhani"/>
                <a:sym typeface="Rajdhani"/>
              </a:rPr>
              <a:t>.3</a:t>
            </a:r>
            <a:endParaRPr b="1" sz="3300">
              <a:solidFill>
                <a:srgbClr val="EC183F"/>
              </a:solidFill>
              <a:latin typeface="Rajdhani"/>
              <a:ea typeface="Rajdhani"/>
              <a:cs typeface="Rajdhani"/>
              <a:sym typeface="Rajdhani"/>
            </a:endParaRPr>
          </a:p>
          <a:p>
            <a:pPr indent="0" lvl="0" marL="0" rtl="0" algn="l">
              <a:spcBef>
                <a:spcPts val="0"/>
              </a:spcBef>
              <a:spcAft>
                <a:spcPts val="0"/>
              </a:spcAft>
              <a:buNone/>
            </a:pPr>
            <a:r>
              <a:rPr b="1" lang="es" sz="3300">
                <a:solidFill>
                  <a:srgbClr val="3F3F3F"/>
                </a:solidFill>
                <a:latin typeface="Rajdhani"/>
                <a:ea typeface="Rajdhani"/>
                <a:cs typeface="Rajdhani"/>
                <a:sym typeface="Rajdhani"/>
              </a:rPr>
              <a:t>192.168.1</a:t>
            </a:r>
            <a:r>
              <a:rPr b="1" lang="es" sz="3300">
                <a:solidFill>
                  <a:srgbClr val="EC183F"/>
                </a:solidFill>
                <a:latin typeface="Rajdhani"/>
                <a:ea typeface="Rajdhani"/>
                <a:cs typeface="Rajdhani"/>
                <a:sym typeface="Rajdhani"/>
              </a:rPr>
              <a:t>.4</a:t>
            </a:r>
            <a:endParaRPr b="1" sz="3300">
              <a:solidFill>
                <a:srgbClr val="EC183F"/>
              </a:solidFill>
              <a:latin typeface="Rajdhani"/>
              <a:ea typeface="Rajdhani"/>
              <a:cs typeface="Rajdhani"/>
              <a:sym typeface="Rajdhani"/>
            </a:endParaRPr>
          </a:p>
        </p:txBody>
      </p:sp>
      <p:sp>
        <p:nvSpPr>
          <p:cNvPr id="227" name="Google Shape;227;p44"/>
          <p:cNvSpPr txBox="1"/>
          <p:nvPr/>
        </p:nvSpPr>
        <p:spPr>
          <a:xfrm>
            <a:off x="5766075" y="3523750"/>
            <a:ext cx="2720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300">
                <a:solidFill>
                  <a:srgbClr val="3F3F3F"/>
                </a:solidFill>
                <a:latin typeface="Rajdhani"/>
                <a:ea typeface="Rajdhani"/>
                <a:cs typeface="Rajdhani"/>
                <a:sym typeface="Rajdhani"/>
              </a:rPr>
              <a:t>255.255.255</a:t>
            </a:r>
            <a:r>
              <a:rPr b="1" lang="es" sz="3300">
                <a:solidFill>
                  <a:srgbClr val="EC183F"/>
                </a:solidFill>
                <a:latin typeface="Rajdhani"/>
                <a:ea typeface="Rajdhani"/>
                <a:cs typeface="Rajdhani"/>
                <a:sym typeface="Rajdhani"/>
              </a:rPr>
              <a:t>.0</a:t>
            </a:r>
            <a:endParaRPr b="1" sz="1700">
              <a:solidFill>
                <a:srgbClr val="EC183F"/>
              </a:solidFill>
            </a:endParaRPr>
          </a:p>
        </p:txBody>
      </p:sp>
      <p:sp>
        <p:nvSpPr>
          <p:cNvPr id="228" name="Google Shape;228;p44"/>
          <p:cNvSpPr txBox="1"/>
          <p:nvPr/>
        </p:nvSpPr>
        <p:spPr>
          <a:xfrm>
            <a:off x="6205175" y="4316475"/>
            <a:ext cx="18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Máscara de subred</a:t>
            </a:r>
            <a:endParaRPr b="1"/>
          </a:p>
        </p:txBody>
      </p:sp>
      <p:sp>
        <p:nvSpPr>
          <p:cNvPr id="229" name="Google Shape;229;p44"/>
          <p:cNvSpPr/>
          <p:nvPr/>
        </p:nvSpPr>
        <p:spPr>
          <a:xfrm rot="5400000">
            <a:off x="6976575" y="2867025"/>
            <a:ext cx="216900" cy="178800"/>
          </a:xfrm>
          <a:prstGeom prst="rightArrow">
            <a:avLst>
              <a:gd fmla="val 50000" name="adj1"/>
              <a:gd fmla="val 50000" name="adj2"/>
            </a:avLst>
          </a:prstGeom>
          <a:solidFill>
            <a:srgbClr val="EC18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230" name="Google Shape;230;p44"/>
          <p:cNvSpPr txBox="1"/>
          <p:nvPr/>
        </p:nvSpPr>
        <p:spPr>
          <a:xfrm>
            <a:off x="677150" y="4419900"/>
            <a:ext cx="275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solidFill>
                <a:srgbClr val="EC183F"/>
              </a:solidFill>
            </a:endParaRPr>
          </a:p>
        </p:txBody>
      </p:sp>
      <p:sp>
        <p:nvSpPr>
          <p:cNvPr id="231" name="Google Shape;231;p44"/>
          <p:cNvSpPr/>
          <p:nvPr/>
        </p:nvSpPr>
        <p:spPr>
          <a:xfrm rot="5400000">
            <a:off x="6976575" y="4162425"/>
            <a:ext cx="216900" cy="178800"/>
          </a:xfrm>
          <a:prstGeom prst="rightArrow">
            <a:avLst>
              <a:gd fmla="val 50000" name="adj1"/>
              <a:gd fmla="val 50000" name="adj2"/>
            </a:avLst>
          </a:prstGeom>
          <a:solidFill>
            <a:srgbClr val="EC18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1" i="0" sz="3000" u="none" cap="none" strike="noStrike">
              <a:solidFill>
                <a:srgbClr val="3F3F3F"/>
              </a:solidFill>
              <a:latin typeface="Rajdhani"/>
              <a:ea typeface="Rajdhani"/>
              <a:cs typeface="Rajdhani"/>
              <a:sym typeface="Rajdhani"/>
            </a:endParaRPr>
          </a:p>
        </p:txBody>
      </p:sp>
      <p:sp>
        <p:nvSpPr>
          <p:cNvPr id="237" name="Google Shape;237;p45"/>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sp>
        <p:nvSpPr>
          <p:cNvPr id="238" name="Google Shape;238;p45"/>
          <p:cNvSpPr txBox="1"/>
          <p:nvPr/>
        </p:nvSpPr>
        <p:spPr>
          <a:xfrm>
            <a:off x="717750" y="1252875"/>
            <a:ext cx="7803000" cy="16089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Se pueden separar la dirección IP y la máscara de subred, la red y las partes de host de la dirección, podemos verlo transformando las direcciones a binario:</a:t>
            </a:r>
            <a:endParaRPr b="1" sz="1600">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1100"/>
              <a:buFont typeface="Arial"/>
              <a:buNone/>
            </a:pPr>
            <a:r>
              <a:t/>
            </a:r>
            <a:endParaRPr sz="1600">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2400"/>
              <a:buFont typeface="Arial"/>
              <a:buNone/>
            </a:pPr>
            <a:r>
              <a:t/>
            </a:r>
            <a:endParaRPr sz="1600">
              <a:latin typeface="Open Sans"/>
              <a:ea typeface="Open Sans"/>
              <a:cs typeface="Open Sans"/>
              <a:sym typeface="Open Sans"/>
            </a:endParaRPr>
          </a:p>
        </p:txBody>
      </p:sp>
      <p:sp>
        <p:nvSpPr>
          <p:cNvPr id="239" name="Google Shape;239;p45"/>
          <p:cNvSpPr txBox="1"/>
          <p:nvPr/>
        </p:nvSpPr>
        <p:spPr>
          <a:xfrm>
            <a:off x="918950" y="2397200"/>
            <a:ext cx="780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solidFill>
                  <a:srgbClr val="3F3F3F"/>
                </a:solidFill>
                <a:latin typeface="Rajdhani"/>
                <a:ea typeface="Rajdhani"/>
                <a:cs typeface="Rajdhani"/>
                <a:sym typeface="Rajdhani"/>
              </a:rPr>
              <a:t>192.168.1</a:t>
            </a:r>
            <a:r>
              <a:rPr b="1" lang="es" sz="2500">
                <a:solidFill>
                  <a:srgbClr val="EC183F"/>
                </a:solidFill>
                <a:latin typeface="Rajdhani"/>
                <a:ea typeface="Rajdhani"/>
                <a:cs typeface="Rajdhani"/>
                <a:sym typeface="Rajdhani"/>
              </a:rPr>
              <a:t>.2 = </a:t>
            </a:r>
            <a:r>
              <a:rPr b="1" lang="es" sz="2500">
                <a:solidFill>
                  <a:srgbClr val="3F3F3F"/>
                </a:solidFill>
                <a:latin typeface="Rajdhani"/>
                <a:ea typeface="Rajdhani"/>
                <a:cs typeface="Rajdhani"/>
                <a:sym typeface="Rajdhani"/>
              </a:rPr>
              <a:t>11000000.10101000.00000001.</a:t>
            </a:r>
            <a:r>
              <a:rPr b="1" lang="es" sz="2500">
                <a:solidFill>
                  <a:srgbClr val="EC183F"/>
                </a:solidFill>
                <a:latin typeface="Rajdhani"/>
                <a:ea typeface="Rajdhani"/>
                <a:cs typeface="Rajdhani"/>
                <a:sym typeface="Rajdhani"/>
              </a:rPr>
              <a:t>00000010</a:t>
            </a:r>
            <a:endParaRPr b="1" sz="900">
              <a:solidFill>
                <a:srgbClr val="EC183F"/>
              </a:solidFill>
            </a:endParaRPr>
          </a:p>
        </p:txBody>
      </p:sp>
      <p:sp>
        <p:nvSpPr>
          <p:cNvPr id="240" name="Google Shape;240;p45"/>
          <p:cNvSpPr txBox="1"/>
          <p:nvPr/>
        </p:nvSpPr>
        <p:spPr>
          <a:xfrm>
            <a:off x="863875" y="3519950"/>
            <a:ext cx="780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solidFill>
                  <a:srgbClr val="3F3F3F"/>
                </a:solidFill>
                <a:latin typeface="Rajdhani"/>
                <a:ea typeface="Rajdhani"/>
                <a:cs typeface="Rajdhani"/>
                <a:sym typeface="Rajdhani"/>
              </a:rPr>
              <a:t>255.255.255</a:t>
            </a:r>
            <a:r>
              <a:rPr b="1" lang="es" sz="2500">
                <a:solidFill>
                  <a:srgbClr val="EC183F"/>
                </a:solidFill>
                <a:latin typeface="Rajdhani"/>
                <a:ea typeface="Rajdhani"/>
                <a:cs typeface="Rajdhani"/>
                <a:sym typeface="Rajdhani"/>
              </a:rPr>
              <a:t>.0 = </a:t>
            </a:r>
            <a:r>
              <a:rPr b="1" lang="es" sz="2500">
                <a:solidFill>
                  <a:srgbClr val="3F3F3F"/>
                </a:solidFill>
                <a:latin typeface="Rajdhani"/>
                <a:ea typeface="Rajdhani"/>
                <a:cs typeface="Rajdhani"/>
                <a:sym typeface="Rajdhani"/>
              </a:rPr>
              <a:t>11111111.11111111.11111111.</a:t>
            </a:r>
            <a:r>
              <a:rPr b="1" lang="es" sz="2500">
                <a:solidFill>
                  <a:srgbClr val="EC183F"/>
                </a:solidFill>
                <a:latin typeface="Rajdhani"/>
                <a:ea typeface="Rajdhani"/>
                <a:cs typeface="Rajdhani"/>
                <a:sym typeface="Rajdhani"/>
              </a:rPr>
              <a:t>00000000</a:t>
            </a:r>
            <a:endParaRPr b="1" sz="2500">
              <a:solidFill>
                <a:srgbClr val="EC183F"/>
              </a:solidFill>
            </a:endParaRPr>
          </a:p>
        </p:txBody>
      </p:sp>
      <p:sp>
        <p:nvSpPr>
          <p:cNvPr id="241" name="Google Shape;241;p45"/>
          <p:cNvSpPr txBox="1"/>
          <p:nvPr/>
        </p:nvSpPr>
        <p:spPr>
          <a:xfrm>
            <a:off x="966775" y="2079125"/>
            <a:ext cx="15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Open Sans"/>
                <a:ea typeface="Open Sans"/>
                <a:cs typeface="Open Sans"/>
                <a:sym typeface="Open Sans"/>
              </a:rPr>
              <a:t>Dirección IP:</a:t>
            </a:r>
            <a:endParaRPr b="1">
              <a:latin typeface="Open Sans"/>
              <a:ea typeface="Open Sans"/>
              <a:cs typeface="Open Sans"/>
              <a:sym typeface="Open Sans"/>
            </a:endParaRPr>
          </a:p>
        </p:txBody>
      </p:sp>
      <p:sp>
        <p:nvSpPr>
          <p:cNvPr id="242" name="Google Shape;242;p45"/>
          <p:cNvSpPr txBox="1"/>
          <p:nvPr/>
        </p:nvSpPr>
        <p:spPr>
          <a:xfrm>
            <a:off x="863875" y="3210650"/>
            <a:ext cx="23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Open Sans"/>
                <a:ea typeface="Open Sans"/>
                <a:cs typeface="Open Sans"/>
                <a:sym typeface="Open Sans"/>
              </a:rPr>
              <a:t>Máscara</a:t>
            </a:r>
            <a:r>
              <a:rPr b="1" lang="es">
                <a:latin typeface="Open Sans"/>
                <a:ea typeface="Open Sans"/>
                <a:cs typeface="Open Sans"/>
                <a:sym typeface="Open Sans"/>
              </a:rPr>
              <a:t> de subred:</a:t>
            </a:r>
            <a:endParaRPr b="1">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1" i="0" sz="3000" u="none" cap="none" strike="noStrike">
              <a:solidFill>
                <a:srgbClr val="3F3F3F"/>
              </a:solidFill>
              <a:latin typeface="Rajdhani"/>
              <a:ea typeface="Rajdhani"/>
              <a:cs typeface="Rajdhani"/>
              <a:sym typeface="Rajdhani"/>
            </a:endParaRPr>
          </a:p>
        </p:txBody>
      </p:sp>
      <p:sp>
        <p:nvSpPr>
          <p:cNvPr id="248" name="Google Shape;248;p46"/>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sp>
        <p:nvSpPr>
          <p:cNvPr id="249" name="Google Shape;249;p46"/>
          <p:cNvSpPr txBox="1"/>
          <p:nvPr/>
        </p:nvSpPr>
        <p:spPr>
          <a:xfrm>
            <a:off x="670050" y="1252875"/>
            <a:ext cx="7803000" cy="9921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Los</a:t>
            </a:r>
            <a:r>
              <a:rPr b="1" lang="es" sz="1600">
                <a:latin typeface="Open Sans"/>
                <a:ea typeface="Open Sans"/>
                <a:cs typeface="Open Sans"/>
                <a:sym typeface="Open Sans"/>
              </a:rPr>
              <a:t> primeros 24 bits se identifican como la dirección de red</a:t>
            </a:r>
            <a:r>
              <a:rPr lang="es" sz="1600">
                <a:latin typeface="Open Sans"/>
                <a:ea typeface="Open Sans"/>
                <a:cs typeface="Open Sans"/>
                <a:sym typeface="Open Sans"/>
              </a:rPr>
              <a:t>. Los </a:t>
            </a:r>
            <a:r>
              <a:rPr b="1" lang="es" sz="1600">
                <a:latin typeface="Open Sans"/>
                <a:ea typeface="Open Sans"/>
                <a:cs typeface="Open Sans"/>
                <a:sym typeface="Open Sans"/>
              </a:rPr>
              <a:t>últimos 8 bits se identifican como la dirección de host.</a:t>
            </a:r>
            <a:r>
              <a:rPr lang="es" sz="1600">
                <a:latin typeface="Open Sans"/>
                <a:ea typeface="Open Sans"/>
                <a:cs typeface="Open Sans"/>
                <a:sym typeface="Open Sans"/>
              </a:rPr>
              <a:t> Esto nos proporciona los siguientes números:</a:t>
            </a:r>
            <a:endParaRPr b="1" sz="1600">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1100"/>
              <a:buFont typeface="Arial"/>
              <a:buNone/>
            </a:pPr>
            <a:r>
              <a:t/>
            </a:r>
            <a:endParaRPr sz="1600">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2400"/>
              <a:buFont typeface="Arial"/>
              <a:buNone/>
            </a:pPr>
            <a:r>
              <a:t/>
            </a:r>
            <a:endParaRPr sz="1600">
              <a:latin typeface="Open Sans"/>
              <a:ea typeface="Open Sans"/>
              <a:cs typeface="Open Sans"/>
              <a:sym typeface="Open Sans"/>
            </a:endParaRPr>
          </a:p>
        </p:txBody>
      </p:sp>
      <p:sp>
        <p:nvSpPr>
          <p:cNvPr id="250" name="Google Shape;250;p46"/>
          <p:cNvSpPr txBox="1"/>
          <p:nvPr/>
        </p:nvSpPr>
        <p:spPr>
          <a:xfrm>
            <a:off x="783825" y="2724150"/>
            <a:ext cx="780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solidFill>
                  <a:srgbClr val="3F3F3F"/>
                </a:solidFill>
                <a:latin typeface="Rajdhani"/>
                <a:ea typeface="Rajdhani"/>
                <a:cs typeface="Rajdhani"/>
                <a:sym typeface="Rajdhani"/>
              </a:rPr>
              <a:t>192.168.1</a:t>
            </a:r>
            <a:r>
              <a:rPr b="1" lang="es" sz="2500">
                <a:solidFill>
                  <a:srgbClr val="EC183F"/>
                </a:solidFill>
                <a:latin typeface="Rajdhani"/>
                <a:ea typeface="Rajdhani"/>
                <a:cs typeface="Rajdhani"/>
                <a:sym typeface="Rajdhani"/>
              </a:rPr>
              <a:t>.0 = </a:t>
            </a:r>
            <a:r>
              <a:rPr b="1" lang="es" sz="2500">
                <a:solidFill>
                  <a:srgbClr val="3F3F3F"/>
                </a:solidFill>
                <a:latin typeface="Rajdhani"/>
                <a:ea typeface="Rajdhani"/>
                <a:cs typeface="Rajdhani"/>
                <a:sym typeface="Rajdhani"/>
              </a:rPr>
              <a:t>11000000.10101000.00000001.</a:t>
            </a:r>
            <a:r>
              <a:rPr b="1" lang="es" sz="2500">
                <a:solidFill>
                  <a:srgbClr val="EC183F"/>
                </a:solidFill>
                <a:latin typeface="Rajdhani"/>
                <a:ea typeface="Rajdhani"/>
                <a:cs typeface="Rajdhani"/>
                <a:sym typeface="Rajdhani"/>
              </a:rPr>
              <a:t>00000000</a:t>
            </a:r>
            <a:endParaRPr b="1" sz="900">
              <a:solidFill>
                <a:srgbClr val="EC183F"/>
              </a:solidFill>
            </a:endParaRPr>
          </a:p>
        </p:txBody>
      </p:sp>
      <p:sp>
        <p:nvSpPr>
          <p:cNvPr id="251" name="Google Shape;251;p46"/>
          <p:cNvSpPr txBox="1"/>
          <p:nvPr/>
        </p:nvSpPr>
        <p:spPr>
          <a:xfrm>
            <a:off x="783825" y="3517525"/>
            <a:ext cx="780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solidFill>
                  <a:srgbClr val="3F3F3F"/>
                </a:solidFill>
                <a:latin typeface="Rajdhani"/>
                <a:ea typeface="Rajdhani"/>
                <a:cs typeface="Rajdhani"/>
                <a:sym typeface="Rajdhani"/>
              </a:rPr>
              <a:t>0.0.0</a:t>
            </a:r>
            <a:r>
              <a:rPr b="1" lang="es" sz="2500">
                <a:solidFill>
                  <a:srgbClr val="EC183F"/>
                </a:solidFill>
                <a:latin typeface="Rajdhani"/>
                <a:ea typeface="Rajdhani"/>
                <a:cs typeface="Rajdhani"/>
                <a:sym typeface="Rajdhani"/>
              </a:rPr>
              <a:t>.2 = </a:t>
            </a:r>
            <a:r>
              <a:rPr b="1" lang="es" sz="2500">
                <a:solidFill>
                  <a:srgbClr val="3F3F3F"/>
                </a:solidFill>
                <a:latin typeface="Rajdhani"/>
                <a:ea typeface="Rajdhani"/>
                <a:cs typeface="Rajdhani"/>
                <a:sym typeface="Rajdhani"/>
              </a:rPr>
              <a:t>00000000.00000000.00000000.</a:t>
            </a:r>
            <a:r>
              <a:rPr b="1" lang="es" sz="2500">
                <a:solidFill>
                  <a:srgbClr val="EC183F"/>
                </a:solidFill>
                <a:latin typeface="Rajdhani"/>
                <a:ea typeface="Rajdhani"/>
                <a:cs typeface="Rajdhani"/>
                <a:sym typeface="Rajdhani"/>
              </a:rPr>
              <a:t>00000010</a:t>
            </a:r>
            <a:endParaRPr b="1" sz="900">
              <a:solidFill>
                <a:srgbClr val="EC183F"/>
              </a:solidFill>
            </a:endParaRPr>
          </a:p>
        </p:txBody>
      </p:sp>
      <p:sp>
        <p:nvSpPr>
          <p:cNvPr id="252" name="Google Shape;252;p46"/>
          <p:cNvSpPr txBox="1"/>
          <p:nvPr/>
        </p:nvSpPr>
        <p:spPr>
          <a:xfrm>
            <a:off x="783825" y="2397375"/>
            <a:ext cx="20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Open Sans"/>
                <a:ea typeface="Open Sans"/>
                <a:cs typeface="Open Sans"/>
                <a:sym typeface="Open Sans"/>
              </a:rPr>
              <a:t>Dirección de Red</a:t>
            </a:r>
            <a:endParaRPr b="1">
              <a:latin typeface="Open Sans"/>
              <a:ea typeface="Open Sans"/>
              <a:cs typeface="Open Sans"/>
              <a:sym typeface="Open Sans"/>
            </a:endParaRPr>
          </a:p>
        </p:txBody>
      </p:sp>
      <p:sp>
        <p:nvSpPr>
          <p:cNvPr id="253" name="Google Shape;253;p46"/>
          <p:cNvSpPr txBox="1"/>
          <p:nvPr/>
        </p:nvSpPr>
        <p:spPr>
          <a:xfrm>
            <a:off x="783825" y="3301875"/>
            <a:ext cx="20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Open Sans"/>
                <a:ea typeface="Open Sans"/>
                <a:cs typeface="Open Sans"/>
                <a:sym typeface="Open Sans"/>
              </a:rPr>
              <a:t>Dirección de Host</a:t>
            </a:r>
            <a:endParaRPr b="1">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7" name="Shape 257"/>
        <p:cNvGrpSpPr/>
        <p:nvPr/>
      </p:nvGrpSpPr>
      <p:grpSpPr>
        <a:xfrm>
          <a:off x="0" y="0"/>
          <a:ext cx="0" cy="0"/>
          <a:chOff x="0" y="0"/>
          <a:chExt cx="0" cy="0"/>
        </a:xfrm>
      </p:grpSpPr>
      <p:sp>
        <p:nvSpPr>
          <p:cNvPr id="258" name="Google Shape;258;p47"/>
          <p:cNvSpPr txBox="1"/>
          <p:nvPr/>
        </p:nvSpPr>
        <p:spPr>
          <a:xfrm>
            <a:off x="1006375" y="1902050"/>
            <a:ext cx="55290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2400">
                <a:solidFill>
                  <a:schemeClr val="lt1"/>
                </a:solidFill>
                <a:latin typeface="Open Sans Light"/>
                <a:ea typeface="Open Sans Light"/>
                <a:cs typeface="Open Sans Light"/>
                <a:sym typeface="Open Sans Light"/>
              </a:rPr>
              <a:t>Si el router</a:t>
            </a:r>
            <a:r>
              <a:rPr lang="es" sz="2400">
                <a:solidFill>
                  <a:schemeClr val="lt1"/>
                </a:solidFill>
                <a:latin typeface="Open Sans Light"/>
                <a:ea typeface="Open Sans Light"/>
                <a:cs typeface="Open Sans Light"/>
                <a:sym typeface="Open Sans Light"/>
              </a:rPr>
              <a:t> tiene la dirección IP 192.168.1.1 y máscara 255.255.255.0, todo lo que se envía a una dirección IP con formato 192.168.1.X se manda hacia la red local, mientras que direcciones con distinto formato de dirección IP serán enviadas hacia otra red, como Internet. </a:t>
            </a:r>
            <a:endParaRPr sz="1100">
              <a:solidFill>
                <a:srgbClr val="434343"/>
              </a:solidFill>
              <a:latin typeface="Open Sans Light"/>
              <a:ea typeface="Open Sans Light"/>
              <a:cs typeface="Open Sans Light"/>
              <a:sym typeface="Open Sans Light"/>
            </a:endParaRPr>
          </a:p>
          <a:p>
            <a:pPr indent="0" lvl="0" marL="0" rtl="0" algn="l">
              <a:lnSpc>
                <a:spcPct val="115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259" name="Google Shape;259;p47"/>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0" name="Google Shape;260;p47"/>
          <p:cNvGrpSpPr/>
          <p:nvPr/>
        </p:nvGrpSpPr>
        <p:grpSpPr>
          <a:xfrm>
            <a:off x="938993" y="646423"/>
            <a:ext cx="344969" cy="308595"/>
            <a:chOff x="3016921" y="2408750"/>
            <a:chExt cx="793216" cy="709740"/>
          </a:xfrm>
        </p:grpSpPr>
        <p:sp>
          <p:nvSpPr>
            <p:cNvPr id="261" name="Google Shape;261;p47"/>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7"/>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47"/>
          <p:cNvGrpSpPr/>
          <p:nvPr/>
        </p:nvGrpSpPr>
        <p:grpSpPr>
          <a:xfrm rot="10800000">
            <a:off x="6360968" y="4039448"/>
            <a:ext cx="344969" cy="308595"/>
            <a:chOff x="2965350" y="2408750"/>
            <a:chExt cx="793216" cy="709740"/>
          </a:xfrm>
        </p:grpSpPr>
        <p:sp>
          <p:nvSpPr>
            <p:cNvPr id="264" name="Google Shape;264;p47"/>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7"/>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69" name="Shape 269"/>
        <p:cNvGrpSpPr/>
        <p:nvPr/>
      </p:nvGrpSpPr>
      <p:grpSpPr>
        <a:xfrm>
          <a:off x="0" y="0"/>
          <a:ext cx="0" cy="0"/>
          <a:chOff x="0" y="0"/>
          <a:chExt cx="0" cy="0"/>
        </a:xfrm>
      </p:grpSpPr>
      <p:sp>
        <p:nvSpPr>
          <p:cNvPr id="270" name="Google Shape;270;p4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Direcciones IP importantes</a:t>
            </a:r>
            <a:endParaRPr b="1" sz="3700">
              <a:solidFill>
                <a:srgbClr val="FFFFFF"/>
              </a:solidFill>
              <a:latin typeface="Rajdhani"/>
              <a:ea typeface="Rajdhani"/>
              <a:cs typeface="Rajdhani"/>
              <a:sym typeface="Rajdhani"/>
            </a:endParaRPr>
          </a:p>
        </p:txBody>
      </p:sp>
      <p:sp>
        <p:nvSpPr>
          <p:cNvPr id="271" name="Google Shape;271;p4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4</a:t>
            </a:r>
            <a:endParaRPr b="1" sz="6000">
              <a:solidFill>
                <a:srgbClr val="FFFFFF"/>
              </a:solidFill>
              <a:latin typeface="Rajdhani"/>
              <a:ea typeface="Rajdhani"/>
              <a:cs typeface="Rajdhani"/>
              <a:sym typeface="Rajdhani"/>
            </a:endParaRPr>
          </a:p>
        </p:txBody>
      </p:sp>
      <p:sp>
        <p:nvSpPr>
          <p:cNvPr id="272" name="Google Shape;272;p4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 name="Shape 95"/>
        <p:cNvGrpSpPr/>
        <p:nvPr/>
      </p:nvGrpSpPr>
      <p:grpSpPr>
        <a:xfrm>
          <a:off x="0" y="0"/>
          <a:ext cx="0" cy="0"/>
          <a:chOff x="0" y="0"/>
          <a:chExt cx="0" cy="0"/>
        </a:xfrm>
      </p:grpSpPr>
      <p:sp>
        <p:nvSpPr>
          <p:cNvPr id="96" name="Google Shape;96;p31"/>
          <p:cNvSpPr txBox="1"/>
          <p:nvPr/>
        </p:nvSpPr>
        <p:spPr>
          <a:xfrm>
            <a:off x="3897550" y="1604175"/>
            <a:ext cx="4505400" cy="24534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rPr>
              <a:t>Dirección</a:t>
            </a:r>
            <a:r>
              <a:rPr b="1" lang="es" sz="2000" u="sng">
                <a:solidFill>
                  <a:schemeClr val="hlink"/>
                </a:solidFill>
                <a:latin typeface="Rajdhani"/>
                <a:ea typeface="Rajdhani"/>
                <a:cs typeface="Rajdhani"/>
                <a:sym typeface="Rajdhani"/>
              </a:rPr>
              <a:t> MAC</a:t>
            </a:r>
            <a:endParaRPr/>
          </a:p>
          <a:p>
            <a:pPr indent="-355600" lvl="0" marL="457200" marR="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3"/>
              </a:rPr>
              <a:t>Direcciones</a:t>
            </a:r>
            <a:r>
              <a:rPr b="1" lang="es" sz="2000" u="sng">
                <a:solidFill>
                  <a:schemeClr val="hlink"/>
                </a:solidFill>
                <a:latin typeface="Rajdhani"/>
                <a:ea typeface="Rajdhani"/>
                <a:cs typeface="Rajdhani"/>
                <a:sym typeface="Rajdhani"/>
                <a:hlinkClick action="ppaction://hlinksldjump" r:id="rId4"/>
              </a:rPr>
              <a:t> IP</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5"/>
              </a:rPr>
              <a:t>Máscara de subred</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6"/>
              </a:rPr>
              <a:t>Direcciones Ip importantes</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7"/>
              </a:rPr>
              <a:t>IPv6</a:t>
            </a:r>
            <a:endParaRPr b="1" sz="2000">
              <a:solidFill>
                <a:srgbClr val="434343"/>
              </a:solidFill>
              <a:latin typeface="Rajdhani"/>
              <a:ea typeface="Rajdhani"/>
              <a:cs typeface="Rajdhani"/>
              <a:sym typeface="Rajdhani"/>
            </a:endParaRPr>
          </a:p>
        </p:txBody>
      </p:sp>
      <p:sp>
        <p:nvSpPr>
          <p:cNvPr id="97" name="Google Shape;97;p31"/>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100">
                <a:solidFill>
                  <a:srgbClr val="EC183F"/>
                </a:solidFill>
                <a:latin typeface="Rajdhani"/>
                <a:ea typeface="Rajdhani"/>
                <a:cs typeface="Rajdhani"/>
                <a:sym typeface="Rajdhani"/>
              </a:rPr>
              <a:t>Índice</a:t>
            </a:r>
            <a:endParaRPr b="1" sz="2700">
              <a:solidFill>
                <a:srgbClr val="EC183F"/>
              </a:solidFill>
              <a:latin typeface="Rajdhani"/>
              <a:ea typeface="Rajdhani"/>
              <a:cs typeface="Rajdhani"/>
              <a:sym typeface="Rajdhani"/>
            </a:endParaRPr>
          </a:p>
        </p:txBody>
      </p:sp>
      <p:cxnSp>
        <p:nvCxnSpPr>
          <p:cNvPr id="98" name="Google Shape;98;p31"/>
          <p:cNvCxnSpPr/>
          <p:nvPr/>
        </p:nvCxnSpPr>
        <p:spPr>
          <a:xfrm flipH="1">
            <a:off x="3592750" y="1409375"/>
            <a:ext cx="18900" cy="303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rgbClr val="EC183F"/>
                </a:solidFill>
                <a:latin typeface="Rajdhani"/>
                <a:ea typeface="Rajdhani"/>
                <a:cs typeface="Rajdhani"/>
                <a:sym typeface="Rajdhani"/>
              </a:rPr>
              <a:t>Direcciones</a:t>
            </a:r>
            <a:r>
              <a:rPr b="1" lang="es" sz="3300">
                <a:solidFill>
                  <a:srgbClr val="EC183F"/>
                </a:solidFill>
                <a:latin typeface="Rajdhani"/>
                <a:ea typeface="Rajdhani"/>
                <a:cs typeface="Rajdhani"/>
                <a:sym typeface="Rajdhani"/>
              </a:rPr>
              <a:t> IP</a:t>
            </a:r>
            <a:r>
              <a:rPr b="1" i="0" lang="es" sz="3000" u="none" cap="none" strike="noStrike">
                <a:solidFill>
                  <a:srgbClr val="3F3F3F"/>
                </a:solidFill>
                <a:latin typeface="Rajdhani"/>
                <a:ea typeface="Rajdhani"/>
                <a:cs typeface="Rajdhani"/>
                <a:sym typeface="Rajdhani"/>
              </a:rPr>
              <a:t> </a:t>
            </a:r>
            <a:r>
              <a:rPr b="1" lang="es" sz="3300">
                <a:solidFill>
                  <a:srgbClr val="434343"/>
                </a:solidFill>
                <a:latin typeface="Rajdhani"/>
                <a:ea typeface="Rajdhani"/>
                <a:cs typeface="Rajdhani"/>
                <a:sym typeface="Rajdhani"/>
              </a:rPr>
              <a:t>importantes</a:t>
            </a:r>
            <a:endParaRPr b="1" i="0" sz="3000" u="none" cap="none" strike="noStrike">
              <a:solidFill>
                <a:srgbClr val="3F3F3F"/>
              </a:solidFill>
              <a:latin typeface="Rajdhani"/>
              <a:ea typeface="Rajdhani"/>
              <a:cs typeface="Rajdhani"/>
              <a:sym typeface="Rajdhani"/>
            </a:endParaRPr>
          </a:p>
        </p:txBody>
      </p:sp>
      <p:sp>
        <p:nvSpPr>
          <p:cNvPr id="278" name="Google Shape;278;p49"/>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graphicFrame>
        <p:nvGraphicFramePr>
          <p:cNvPr id="279" name="Google Shape;279;p49"/>
          <p:cNvGraphicFramePr/>
          <p:nvPr/>
        </p:nvGraphicFramePr>
        <p:xfrm>
          <a:off x="717750" y="2313775"/>
          <a:ext cx="3000000" cy="3000000"/>
        </p:xfrm>
        <a:graphic>
          <a:graphicData uri="http://schemas.openxmlformats.org/drawingml/2006/table">
            <a:tbl>
              <a:tblPr>
                <a:noFill/>
                <a:tableStyleId>{DC2E8173-C137-4745-AE36-D7B15F13A653}</a:tableStyleId>
              </a:tblPr>
              <a:tblGrid>
                <a:gridCol w="1430175"/>
                <a:gridCol w="6277425"/>
              </a:tblGrid>
              <a:tr h="3822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Nombre</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Descripción</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a:solidFill>
                            <a:srgbClr val="3F3F3F"/>
                          </a:solidFill>
                          <a:latin typeface="Open Sans"/>
                          <a:ea typeface="Open Sans"/>
                          <a:cs typeface="Open Sans"/>
                          <a:sym typeface="Open Sans"/>
                        </a:rPr>
                        <a:t>Router</a:t>
                      </a:r>
                      <a:endParaRPr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a:solidFill>
                            <a:srgbClr val="3F3F3F"/>
                          </a:solidFill>
                          <a:latin typeface="Open Sans"/>
                          <a:ea typeface="Open Sans"/>
                          <a:cs typeface="Open Sans"/>
                          <a:sym typeface="Open Sans"/>
                        </a:rPr>
                        <a:t>La primera </a:t>
                      </a:r>
                      <a:r>
                        <a:rPr lang="es" sz="1300">
                          <a:solidFill>
                            <a:srgbClr val="3F3F3F"/>
                          </a:solidFill>
                          <a:latin typeface="Open Sans"/>
                          <a:ea typeface="Open Sans"/>
                          <a:cs typeface="Open Sans"/>
                          <a:sym typeface="Open Sans"/>
                        </a:rPr>
                        <a:t>dirección</a:t>
                      </a:r>
                      <a:r>
                        <a:rPr lang="es" sz="1300">
                          <a:solidFill>
                            <a:srgbClr val="3F3F3F"/>
                          </a:solidFill>
                          <a:latin typeface="Open Sans"/>
                          <a:ea typeface="Open Sans"/>
                          <a:cs typeface="Open Sans"/>
                          <a:sym typeface="Open Sans"/>
                        </a:rPr>
                        <a:t> disponible (por ejemplo 192.168.1.1) corresponde al router, el dispositivo que hace enlace con las otras redes, como Internet. De este modo, todos los dispositivos que quieran consultar algo en Internet lo primero que deben hacer es enviar la </a:t>
                      </a:r>
                      <a:r>
                        <a:rPr lang="es" sz="1300">
                          <a:solidFill>
                            <a:srgbClr val="3F3F3F"/>
                          </a:solidFill>
                          <a:latin typeface="Open Sans"/>
                          <a:ea typeface="Open Sans"/>
                          <a:cs typeface="Open Sans"/>
                          <a:sym typeface="Open Sans"/>
                        </a:rPr>
                        <a:t>petición</a:t>
                      </a:r>
                      <a:r>
                        <a:rPr lang="es" sz="1300">
                          <a:solidFill>
                            <a:srgbClr val="3F3F3F"/>
                          </a:solidFill>
                          <a:latin typeface="Open Sans"/>
                          <a:ea typeface="Open Sans"/>
                          <a:cs typeface="Open Sans"/>
                          <a:sym typeface="Open Sans"/>
                        </a:rPr>
                        <a:t> a la </a:t>
                      </a:r>
                      <a:r>
                        <a:rPr lang="es" sz="1300">
                          <a:solidFill>
                            <a:srgbClr val="3F3F3F"/>
                          </a:solidFill>
                          <a:latin typeface="Open Sans"/>
                          <a:ea typeface="Open Sans"/>
                          <a:cs typeface="Open Sans"/>
                          <a:sym typeface="Open Sans"/>
                        </a:rPr>
                        <a:t>dirección</a:t>
                      </a:r>
                      <a:r>
                        <a:rPr lang="es" sz="1300">
                          <a:solidFill>
                            <a:srgbClr val="3F3F3F"/>
                          </a:solidFill>
                          <a:latin typeface="Open Sans"/>
                          <a:ea typeface="Open Sans"/>
                          <a:cs typeface="Open Sans"/>
                          <a:sym typeface="Open Sans"/>
                        </a:rPr>
                        <a:t> del router, el cual se </a:t>
                      </a:r>
                      <a:r>
                        <a:rPr lang="es" sz="1300">
                          <a:solidFill>
                            <a:srgbClr val="3F3F3F"/>
                          </a:solidFill>
                          <a:latin typeface="Open Sans"/>
                          <a:ea typeface="Open Sans"/>
                          <a:cs typeface="Open Sans"/>
                          <a:sym typeface="Open Sans"/>
                        </a:rPr>
                        <a:t>encargará</a:t>
                      </a:r>
                      <a:r>
                        <a:rPr lang="es" sz="1300">
                          <a:solidFill>
                            <a:srgbClr val="3F3F3F"/>
                          </a:solidFill>
                          <a:latin typeface="Open Sans"/>
                          <a:ea typeface="Open Sans"/>
                          <a:cs typeface="Open Sans"/>
                          <a:sym typeface="Open Sans"/>
                        </a:rPr>
                        <a:t> de </a:t>
                      </a:r>
                      <a:r>
                        <a:rPr lang="es" sz="1300">
                          <a:solidFill>
                            <a:srgbClr val="3F3F3F"/>
                          </a:solidFill>
                          <a:latin typeface="Open Sans"/>
                          <a:ea typeface="Open Sans"/>
                          <a:cs typeface="Open Sans"/>
                          <a:sym typeface="Open Sans"/>
                        </a:rPr>
                        <a:t>redirigir</a:t>
                      </a:r>
                      <a:r>
                        <a:rPr lang="es" sz="1300">
                          <a:solidFill>
                            <a:srgbClr val="3F3F3F"/>
                          </a:solidFill>
                          <a:latin typeface="Open Sans"/>
                          <a:ea typeface="Open Sans"/>
                          <a:cs typeface="Open Sans"/>
                          <a:sym typeface="Open Sans"/>
                        </a:rPr>
                        <a:t> la </a:t>
                      </a:r>
                      <a:r>
                        <a:rPr lang="es" sz="1300">
                          <a:solidFill>
                            <a:srgbClr val="3F3F3F"/>
                          </a:solidFill>
                          <a:latin typeface="Open Sans"/>
                          <a:ea typeface="Open Sans"/>
                          <a:cs typeface="Open Sans"/>
                          <a:sym typeface="Open Sans"/>
                        </a:rPr>
                        <a:t>petición</a:t>
                      </a:r>
                      <a:r>
                        <a:rPr lang="es" sz="1300">
                          <a:solidFill>
                            <a:srgbClr val="3F3F3F"/>
                          </a:solidFill>
                          <a:latin typeface="Open Sans"/>
                          <a:ea typeface="Open Sans"/>
                          <a:cs typeface="Open Sans"/>
                          <a:sym typeface="Open Sans"/>
                        </a:rPr>
                        <a:t>.</a:t>
                      </a:r>
                      <a:endParaRPr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a:solidFill>
                            <a:srgbClr val="3F3F3F"/>
                          </a:solidFill>
                          <a:latin typeface="Open Sans"/>
                          <a:ea typeface="Open Sans"/>
                          <a:cs typeface="Open Sans"/>
                          <a:sym typeface="Open Sans"/>
                        </a:rPr>
                        <a:t>Broadcast</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a:solidFill>
                            <a:srgbClr val="3F3F3F"/>
                          </a:solidFill>
                          <a:latin typeface="Open Sans"/>
                          <a:ea typeface="Open Sans"/>
                          <a:cs typeface="Open Sans"/>
                          <a:sym typeface="Open Sans"/>
                        </a:rPr>
                        <a:t>Es la </a:t>
                      </a:r>
                      <a:r>
                        <a:rPr lang="es" sz="1300">
                          <a:solidFill>
                            <a:srgbClr val="3F3F3F"/>
                          </a:solidFill>
                          <a:latin typeface="Open Sans"/>
                          <a:ea typeface="Open Sans"/>
                          <a:cs typeface="Open Sans"/>
                          <a:sym typeface="Open Sans"/>
                        </a:rPr>
                        <a:t>dirección</a:t>
                      </a:r>
                      <a:r>
                        <a:rPr lang="es" sz="1300">
                          <a:solidFill>
                            <a:srgbClr val="3F3F3F"/>
                          </a:solidFill>
                          <a:latin typeface="Open Sans"/>
                          <a:ea typeface="Open Sans"/>
                          <a:cs typeface="Open Sans"/>
                          <a:sym typeface="Open Sans"/>
                        </a:rPr>
                        <a:t> </a:t>
                      </a:r>
                      <a:r>
                        <a:rPr lang="es" sz="1300">
                          <a:solidFill>
                            <a:srgbClr val="3F3F3F"/>
                          </a:solidFill>
                          <a:latin typeface="Open Sans"/>
                          <a:ea typeface="Open Sans"/>
                          <a:cs typeface="Open Sans"/>
                          <a:sym typeface="Open Sans"/>
                        </a:rPr>
                        <a:t>más</a:t>
                      </a:r>
                      <a:r>
                        <a:rPr lang="es" sz="1300">
                          <a:solidFill>
                            <a:srgbClr val="3F3F3F"/>
                          </a:solidFill>
                          <a:latin typeface="Open Sans"/>
                          <a:ea typeface="Open Sans"/>
                          <a:cs typeface="Open Sans"/>
                          <a:sym typeface="Open Sans"/>
                        </a:rPr>
                        <a:t> alta de la red a la que pertenezca el dispositivo, y es utilizada por el router para enviar un mensaje de </a:t>
                      </a:r>
                      <a:r>
                        <a:rPr lang="es" sz="1300">
                          <a:solidFill>
                            <a:srgbClr val="3F3F3F"/>
                          </a:solidFill>
                          <a:latin typeface="Open Sans"/>
                          <a:ea typeface="Open Sans"/>
                          <a:cs typeface="Open Sans"/>
                          <a:sym typeface="Open Sans"/>
                        </a:rPr>
                        <a:t>difusión</a:t>
                      </a:r>
                      <a:r>
                        <a:rPr lang="es" sz="1300">
                          <a:solidFill>
                            <a:srgbClr val="3F3F3F"/>
                          </a:solidFill>
                          <a:latin typeface="Open Sans"/>
                          <a:ea typeface="Open Sans"/>
                          <a:cs typeface="Open Sans"/>
                          <a:sym typeface="Open Sans"/>
                        </a:rPr>
                        <a:t> a </a:t>
                      </a:r>
                      <a:r>
                        <a:rPr b="1" lang="es" sz="1300">
                          <a:solidFill>
                            <a:srgbClr val="3F3F3F"/>
                          </a:solidFill>
                          <a:latin typeface="Open Sans"/>
                          <a:ea typeface="Open Sans"/>
                          <a:cs typeface="Open Sans"/>
                          <a:sym typeface="Open Sans"/>
                        </a:rPr>
                        <a:t>todos</a:t>
                      </a:r>
                      <a:r>
                        <a:rPr lang="es" sz="1300">
                          <a:solidFill>
                            <a:srgbClr val="3F3F3F"/>
                          </a:solidFill>
                          <a:latin typeface="Open Sans"/>
                          <a:ea typeface="Open Sans"/>
                          <a:cs typeface="Open Sans"/>
                          <a:sym typeface="Open Sans"/>
                        </a:rPr>
                        <a:t> los dispositivos que tengan una IP asignada dentro de la red, en redes hogareñas generalmente es 192.168.1.255</a:t>
                      </a:r>
                      <a:endParaRPr sz="1300" u="none" cap="none" strike="noStrike">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bl>
          </a:graphicData>
        </a:graphic>
      </p:graphicFrame>
      <p:sp>
        <p:nvSpPr>
          <p:cNvPr id="280" name="Google Shape;280;p49"/>
          <p:cNvSpPr txBox="1"/>
          <p:nvPr/>
        </p:nvSpPr>
        <p:spPr>
          <a:xfrm>
            <a:off x="717750" y="1113600"/>
            <a:ext cx="7803000" cy="9675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Existen algunas IP dentro de las redes que solo un dispositivo puede tener y por lo que si otro dispositivo se asigne una de estas direcciones, la red </a:t>
            </a:r>
            <a:r>
              <a:rPr lang="es" sz="1600">
                <a:latin typeface="Open Sans"/>
                <a:ea typeface="Open Sans"/>
                <a:cs typeface="Open Sans"/>
                <a:sym typeface="Open Sans"/>
              </a:rPr>
              <a:t>podría</a:t>
            </a:r>
            <a:r>
              <a:rPr lang="es" sz="1600">
                <a:latin typeface="Open Sans"/>
                <a:ea typeface="Open Sans"/>
                <a:cs typeface="Open Sans"/>
                <a:sym typeface="Open Sans"/>
              </a:rPr>
              <a:t> no funcionar correctamente</a:t>
            </a:r>
            <a:r>
              <a:rPr lang="es" sz="1600">
                <a:latin typeface="Open Sans"/>
                <a:ea typeface="Open Sans"/>
                <a:cs typeface="Open Sans"/>
                <a:sym typeface="Open Sans"/>
              </a:rPr>
              <a:t>.</a:t>
            </a:r>
            <a:endParaRPr sz="16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84" name="Shape 284"/>
        <p:cNvGrpSpPr/>
        <p:nvPr/>
      </p:nvGrpSpPr>
      <p:grpSpPr>
        <a:xfrm>
          <a:off x="0" y="0"/>
          <a:ext cx="0" cy="0"/>
          <a:chOff x="0" y="0"/>
          <a:chExt cx="0" cy="0"/>
        </a:xfrm>
      </p:grpSpPr>
      <p:sp>
        <p:nvSpPr>
          <p:cNvPr id="285" name="Google Shape;285;p50"/>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IPv6</a:t>
            </a:r>
            <a:endParaRPr b="1" sz="3700">
              <a:solidFill>
                <a:srgbClr val="FFFFFF"/>
              </a:solidFill>
              <a:latin typeface="Rajdhani"/>
              <a:ea typeface="Rajdhani"/>
              <a:cs typeface="Rajdhani"/>
              <a:sym typeface="Rajdhani"/>
            </a:endParaRPr>
          </a:p>
        </p:txBody>
      </p:sp>
      <p:sp>
        <p:nvSpPr>
          <p:cNvPr id="286" name="Google Shape;286;p5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5</a:t>
            </a:r>
            <a:endParaRPr b="1" sz="6000">
              <a:solidFill>
                <a:srgbClr val="FFFFFF"/>
              </a:solidFill>
              <a:latin typeface="Rajdhani"/>
              <a:ea typeface="Rajdhani"/>
              <a:cs typeface="Rajdhani"/>
              <a:sym typeface="Rajdhani"/>
            </a:endParaRPr>
          </a:p>
        </p:txBody>
      </p:sp>
      <p:sp>
        <p:nvSpPr>
          <p:cNvPr id="287" name="Google Shape;287;p50"/>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91" name="Shape 291"/>
        <p:cNvGrpSpPr/>
        <p:nvPr/>
      </p:nvGrpSpPr>
      <p:grpSpPr>
        <a:xfrm>
          <a:off x="0" y="0"/>
          <a:ext cx="0" cy="0"/>
          <a:chOff x="0" y="0"/>
          <a:chExt cx="0" cy="0"/>
        </a:xfrm>
      </p:grpSpPr>
      <p:sp>
        <p:nvSpPr>
          <p:cNvPr id="292" name="Google Shape;292;p51"/>
          <p:cNvSpPr txBox="1"/>
          <p:nvPr/>
        </p:nvSpPr>
        <p:spPr>
          <a:xfrm>
            <a:off x="1006375" y="1902050"/>
            <a:ext cx="55290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s" sz="2400">
                <a:solidFill>
                  <a:schemeClr val="lt1"/>
                </a:solidFill>
                <a:latin typeface="Open Sans Light"/>
                <a:ea typeface="Open Sans Light"/>
                <a:cs typeface="Open Sans Light"/>
                <a:sym typeface="Open Sans Light"/>
              </a:rPr>
              <a:t>IPv6 es la versión 6 del protocolo de Internet. E</a:t>
            </a:r>
            <a:r>
              <a:rPr lang="es" sz="2400">
                <a:solidFill>
                  <a:schemeClr val="lt1"/>
                </a:solidFill>
                <a:latin typeface="Open Sans Light"/>
                <a:ea typeface="Open Sans Light"/>
                <a:cs typeface="Open Sans Light"/>
                <a:sym typeface="Open Sans Light"/>
              </a:rPr>
              <a:t>stá destinada a sustituir al estándar IPv4 ya que la anterior versión cuenta con un límite de direcciones de red que impide el crecimiento de la misma.</a:t>
            </a:r>
            <a:endParaRPr sz="1100">
              <a:solidFill>
                <a:srgbClr val="434343"/>
              </a:solidFill>
              <a:latin typeface="Open Sans Light"/>
              <a:ea typeface="Open Sans Light"/>
              <a:cs typeface="Open Sans Light"/>
              <a:sym typeface="Open Sans Light"/>
            </a:endParaRPr>
          </a:p>
        </p:txBody>
      </p:sp>
      <p:sp>
        <p:nvSpPr>
          <p:cNvPr id="293" name="Google Shape;293;p51"/>
          <p:cNvSpPr/>
          <p:nvPr/>
        </p:nvSpPr>
        <p:spPr>
          <a:xfrm>
            <a:off x="6946594" y="19620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4" name="Google Shape;294;p51"/>
          <p:cNvGrpSpPr/>
          <p:nvPr/>
        </p:nvGrpSpPr>
        <p:grpSpPr>
          <a:xfrm>
            <a:off x="938993" y="1027423"/>
            <a:ext cx="344969" cy="308595"/>
            <a:chOff x="3016921" y="2408750"/>
            <a:chExt cx="793216" cy="709740"/>
          </a:xfrm>
        </p:grpSpPr>
        <p:sp>
          <p:nvSpPr>
            <p:cNvPr id="295" name="Google Shape;295;p51"/>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1"/>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51"/>
          <p:cNvGrpSpPr/>
          <p:nvPr/>
        </p:nvGrpSpPr>
        <p:grpSpPr>
          <a:xfrm rot="10800000">
            <a:off x="6360968" y="4039448"/>
            <a:ext cx="344969" cy="308595"/>
            <a:chOff x="2965350" y="2408750"/>
            <a:chExt cx="793216" cy="709740"/>
          </a:xfrm>
        </p:grpSpPr>
        <p:sp>
          <p:nvSpPr>
            <p:cNvPr id="298" name="Google Shape;298;p51"/>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1"/>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rgbClr val="EC183F"/>
                </a:solidFill>
                <a:latin typeface="Rajdhani"/>
                <a:ea typeface="Rajdhani"/>
                <a:cs typeface="Rajdhani"/>
                <a:sym typeface="Rajdhani"/>
              </a:rPr>
              <a:t>Ventajas de </a:t>
            </a:r>
            <a:r>
              <a:rPr b="1" lang="es" sz="3000">
                <a:solidFill>
                  <a:srgbClr val="3F3F3F"/>
                </a:solidFill>
                <a:latin typeface="Rajdhani"/>
                <a:ea typeface="Rajdhani"/>
                <a:cs typeface="Rajdhani"/>
                <a:sym typeface="Rajdhani"/>
              </a:rPr>
              <a:t>IPv6</a:t>
            </a:r>
            <a:endParaRPr b="1" i="0" sz="3000" u="none" cap="none" strike="noStrike">
              <a:solidFill>
                <a:srgbClr val="3F3F3F"/>
              </a:solidFill>
              <a:latin typeface="Rajdhani"/>
              <a:ea typeface="Rajdhani"/>
              <a:cs typeface="Rajdhani"/>
              <a:sym typeface="Rajdhani"/>
            </a:endParaRPr>
          </a:p>
        </p:txBody>
      </p:sp>
      <p:sp>
        <p:nvSpPr>
          <p:cNvPr id="305" name="Google Shape;305;p52"/>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graphicFrame>
        <p:nvGraphicFramePr>
          <p:cNvPr id="306" name="Google Shape;306;p52"/>
          <p:cNvGraphicFramePr/>
          <p:nvPr/>
        </p:nvGraphicFramePr>
        <p:xfrm>
          <a:off x="717750" y="1310950"/>
          <a:ext cx="3000000" cy="3000000"/>
        </p:xfrm>
        <a:graphic>
          <a:graphicData uri="http://schemas.openxmlformats.org/drawingml/2006/table">
            <a:tbl>
              <a:tblPr>
                <a:noFill/>
                <a:tableStyleId>{DC2E8173-C137-4745-AE36-D7B15F13A653}</a:tableStyleId>
              </a:tblPr>
              <a:tblGrid>
                <a:gridCol w="1833075"/>
                <a:gridCol w="5874525"/>
              </a:tblGrid>
              <a:tr h="3822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Nombre</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rgbClr val="FFFFFF"/>
                          </a:solidFill>
                          <a:latin typeface="Open Sans"/>
                          <a:ea typeface="Open Sans"/>
                          <a:cs typeface="Open Sans"/>
                          <a:sym typeface="Open Sans"/>
                        </a:rPr>
                        <a:t>Descripción</a:t>
                      </a:r>
                      <a:endParaRPr sz="1400" u="none" cap="none" strike="noStrike">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a:solidFill>
                            <a:srgbClr val="3F3F3F"/>
                          </a:solidFill>
                          <a:latin typeface="Open Sans"/>
                          <a:ea typeface="Open Sans"/>
                          <a:cs typeface="Open Sans"/>
                          <a:sym typeface="Open Sans"/>
                        </a:rPr>
                        <a:t>Número</a:t>
                      </a:r>
                      <a:r>
                        <a:rPr b="1" lang="es" sz="1300">
                          <a:solidFill>
                            <a:srgbClr val="3F3F3F"/>
                          </a:solidFill>
                          <a:latin typeface="Open Sans"/>
                          <a:ea typeface="Open Sans"/>
                          <a:cs typeface="Open Sans"/>
                          <a:sym typeface="Open Sans"/>
                        </a:rPr>
                        <a:t> casi ilimitado de IPs </a:t>
                      </a:r>
                      <a:r>
                        <a:rPr b="1" lang="es" sz="1300">
                          <a:solidFill>
                            <a:srgbClr val="3F3F3F"/>
                          </a:solidFill>
                          <a:latin typeface="Open Sans"/>
                          <a:ea typeface="Open Sans"/>
                          <a:cs typeface="Open Sans"/>
                          <a:sym typeface="Open Sans"/>
                        </a:rPr>
                        <a:t>únicas</a:t>
                      </a:r>
                      <a:endParaRPr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a:solidFill>
                            <a:srgbClr val="3F3F3F"/>
                          </a:solidFill>
                          <a:latin typeface="Open Sans"/>
                          <a:ea typeface="Open Sans"/>
                          <a:cs typeface="Open Sans"/>
                          <a:sym typeface="Open Sans"/>
                        </a:rPr>
                        <a:t>Este nuevo protocolo permite que cada dispositivo conectado a Internet tenga su propia dirección IP. Una ventaja que poco a poco se va convirtiendo en un requisito con el continuo avance del Internet de las cosas.</a:t>
                      </a:r>
                      <a:endParaRPr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FFFFFF"/>
                    </a:solidFill>
                  </a:tcPr>
                </a:tc>
              </a:tr>
              <a:tr h="382250">
                <a:tc>
                  <a:txBody>
                    <a:bodyPr/>
                    <a:lstStyle/>
                    <a:p>
                      <a:pPr indent="0" lvl="0" marL="0" marR="0" rtl="0" algn="l">
                        <a:lnSpc>
                          <a:spcPct val="100000"/>
                        </a:lnSpc>
                        <a:spcBef>
                          <a:spcPts val="0"/>
                        </a:spcBef>
                        <a:spcAft>
                          <a:spcPts val="0"/>
                        </a:spcAft>
                        <a:buClr>
                          <a:srgbClr val="000000"/>
                        </a:buClr>
                        <a:buSzPts val="1300"/>
                        <a:buFont typeface="Arial"/>
                        <a:buNone/>
                      </a:pPr>
                      <a:r>
                        <a:rPr b="1" lang="es" sz="1300">
                          <a:solidFill>
                            <a:srgbClr val="3F3F3F"/>
                          </a:solidFill>
                          <a:latin typeface="Open Sans"/>
                          <a:ea typeface="Open Sans"/>
                          <a:cs typeface="Open Sans"/>
                          <a:sym typeface="Open Sans"/>
                        </a:rPr>
                        <a:t>Autoconfiguración</a:t>
                      </a:r>
                      <a:endParaRPr b="1" sz="1300" u="none" cap="none" strike="noStrike"/>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s" sz="1300">
                          <a:solidFill>
                            <a:srgbClr val="3F3F3F"/>
                          </a:solidFill>
                          <a:latin typeface="Open Sans"/>
                          <a:ea typeface="Open Sans"/>
                          <a:cs typeface="Open Sans"/>
                          <a:sym typeface="Open Sans"/>
                        </a:rPr>
                        <a:t>El nuevo protocolo consta de mejores métodos para realizar la configuración automática, lo que supone una mejora significativa respecto al clásico DHCP utilizado en IPv4.</a:t>
                      </a:r>
                      <a:endParaRPr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382250">
                <a:tc>
                  <a:txBody>
                    <a:bodyPr/>
                    <a:lstStyle/>
                    <a:p>
                      <a:pPr indent="0" lvl="0" marL="0" marR="0" rtl="0" algn="l">
                        <a:lnSpc>
                          <a:spcPct val="100000"/>
                        </a:lnSpc>
                        <a:spcBef>
                          <a:spcPts val="0"/>
                        </a:spcBef>
                        <a:spcAft>
                          <a:spcPts val="0"/>
                        </a:spcAft>
                        <a:buNone/>
                      </a:pPr>
                      <a:r>
                        <a:rPr b="1" lang="es" sz="1300">
                          <a:solidFill>
                            <a:srgbClr val="3F3F3F"/>
                          </a:solidFill>
                          <a:latin typeface="Open Sans"/>
                          <a:ea typeface="Open Sans"/>
                          <a:cs typeface="Open Sans"/>
                          <a:sym typeface="Open Sans"/>
                        </a:rPr>
                        <a:t>Más seguridad</a:t>
                      </a:r>
                      <a:endParaRPr b="1"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 sz="1300">
                          <a:solidFill>
                            <a:srgbClr val="3F3F3F"/>
                          </a:solidFill>
                          <a:latin typeface="Open Sans"/>
                          <a:ea typeface="Open Sans"/>
                          <a:cs typeface="Open Sans"/>
                          <a:sym typeface="Open Sans"/>
                        </a:rPr>
                        <a:t>El protocolo IPv6 puede ser mejorado con IPsec (</a:t>
                      </a:r>
                      <a:r>
                        <a:rPr i="1" lang="es" sz="1300">
                          <a:solidFill>
                            <a:srgbClr val="3F3F3F"/>
                          </a:solidFill>
                          <a:latin typeface="Open Sans"/>
                          <a:ea typeface="Open Sans"/>
                          <a:cs typeface="Open Sans"/>
                          <a:sym typeface="Open Sans"/>
                        </a:rPr>
                        <a:t>Internet Protocol Security</a:t>
                      </a:r>
                      <a:r>
                        <a:rPr lang="es" sz="1300">
                          <a:solidFill>
                            <a:srgbClr val="3F3F3F"/>
                          </a:solidFill>
                          <a:latin typeface="Open Sans"/>
                          <a:ea typeface="Open Sans"/>
                          <a:cs typeface="Open Sans"/>
                          <a:sym typeface="Open Sans"/>
                        </a:rPr>
                        <a:t>, en inglés) para gestionar la encriptación y autenticación entre hosts. Proporciona un sólido marco de seguridad de punto a punto en la transferencia de datos.</a:t>
                      </a:r>
                      <a:endParaRPr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FFFFFF"/>
                    </a:solidFill>
                  </a:tcPr>
                </a:tc>
              </a:tr>
              <a:tr h="100000">
                <a:tc>
                  <a:txBody>
                    <a:bodyPr/>
                    <a:lstStyle/>
                    <a:p>
                      <a:pPr indent="0" lvl="0" marL="0" marR="0" rtl="0" algn="l">
                        <a:lnSpc>
                          <a:spcPct val="100000"/>
                        </a:lnSpc>
                        <a:spcBef>
                          <a:spcPts val="0"/>
                        </a:spcBef>
                        <a:spcAft>
                          <a:spcPts val="0"/>
                        </a:spcAft>
                        <a:buNone/>
                      </a:pPr>
                      <a:r>
                        <a:rPr b="1" lang="es" sz="1300">
                          <a:solidFill>
                            <a:srgbClr val="3F3F3F"/>
                          </a:solidFill>
                          <a:latin typeface="Open Sans"/>
                          <a:ea typeface="Open Sans"/>
                          <a:cs typeface="Open Sans"/>
                          <a:sym typeface="Open Sans"/>
                        </a:rPr>
                        <a:t> Más eficiencia</a:t>
                      </a:r>
                      <a:endParaRPr b="1" sz="1150">
                        <a:solidFill>
                          <a:srgbClr val="282828"/>
                        </a:solidFill>
                        <a:highlight>
                          <a:srgbClr val="FFFFFF"/>
                        </a:highlight>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None/>
                      </a:pPr>
                      <a:r>
                        <a:rPr lang="es" sz="1300">
                          <a:solidFill>
                            <a:srgbClr val="3F3F3F"/>
                          </a:solidFill>
                          <a:latin typeface="Open Sans"/>
                          <a:ea typeface="Open Sans"/>
                          <a:cs typeface="Open Sans"/>
                          <a:sym typeface="Open Sans"/>
                        </a:rPr>
                        <a:t>La gestión de paquetes es mucho más eficiente en IPv6.</a:t>
                      </a:r>
                      <a:endParaRPr sz="1300">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310" name="Shape 31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02" name="Shape 102"/>
        <p:cNvGrpSpPr/>
        <p:nvPr/>
      </p:nvGrpSpPr>
      <p:grpSpPr>
        <a:xfrm>
          <a:off x="0" y="0"/>
          <a:ext cx="0" cy="0"/>
          <a:chOff x="0" y="0"/>
          <a:chExt cx="0" cy="0"/>
        </a:xfrm>
      </p:grpSpPr>
      <p:sp>
        <p:nvSpPr>
          <p:cNvPr id="103" name="Google Shape;103;p32"/>
          <p:cNvSpPr txBox="1"/>
          <p:nvPr/>
        </p:nvSpPr>
        <p:spPr>
          <a:xfrm>
            <a:off x="3609750" y="1495200"/>
            <a:ext cx="27801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Dirección</a:t>
            </a:r>
            <a:r>
              <a:rPr b="1" lang="es" sz="3700">
                <a:solidFill>
                  <a:srgbClr val="FFFFFF"/>
                </a:solidFill>
                <a:latin typeface="Rajdhani"/>
                <a:ea typeface="Rajdhani"/>
                <a:cs typeface="Rajdhani"/>
                <a:sym typeface="Rajdhani"/>
              </a:rPr>
              <a:t> MAC</a:t>
            </a:r>
            <a:endParaRPr b="1" sz="3700">
              <a:solidFill>
                <a:srgbClr val="FFFFFF"/>
              </a:solidFill>
              <a:latin typeface="Rajdhani"/>
              <a:ea typeface="Rajdhani"/>
              <a:cs typeface="Rajdhani"/>
              <a:sym typeface="Rajdhani"/>
            </a:endParaRPr>
          </a:p>
        </p:txBody>
      </p:sp>
      <p:sp>
        <p:nvSpPr>
          <p:cNvPr id="104" name="Google Shape;104;p32"/>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a:t>
            </a:r>
            <a:endParaRPr b="1" sz="6000">
              <a:solidFill>
                <a:srgbClr val="FFFFFF"/>
              </a:solidFill>
              <a:latin typeface="Rajdhani"/>
              <a:ea typeface="Rajdhani"/>
              <a:cs typeface="Rajdhani"/>
              <a:sym typeface="Rajdhani"/>
            </a:endParaRPr>
          </a:p>
        </p:txBody>
      </p:sp>
      <p:sp>
        <p:nvSpPr>
          <p:cNvPr id="105" name="Google Shape;105;p32"/>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09" name="Shape 109"/>
        <p:cNvGrpSpPr/>
        <p:nvPr/>
      </p:nvGrpSpPr>
      <p:grpSpPr>
        <a:xfrm>
          <a:off x="0" y="0"/>
          <a:ext cx="0" cy="0"/>
          <a:chOff x="0" y="0"/>
          <a:chExt cx="0" cy="0"/>
        </a:xfrm>
      </p:grpSpPr>
      <p:sp>
        <p:nvSpPr>
          <p:cNvPr id="110" name="Google Shape;110;p33"/>
          <p:cNvSpPr txBox="1"/>
          <p:nvPr/>
        </p:nvSpPr>
        <p:spPr>
          <a:xfrm>
            <a:off x="939000" y="1749650"/>
            <a:ext cx="45180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s" sz="2400">
                <a:solidFill>
                  <a:schemeClr val="lt1"/>
                </a:solidFill>
                <a:latin typeface="Open Sans Light"/>
                <a:ea typeface="Open Sans Light"/>
                <a:cs typeface="Open Sans Light"/>
                <a:sym typeface="Open Sans Light"/>
              </a:rPr>
              <a:t>La </a:t>
            </a:r>
            <a:r>
              <a:rPr lang="es" sz="2400">
                <a:solidFill>
                  <a:schemeClr val="lt1"/>
                </a:solidFill>
                <a:latin typeface="Open Sans Light"/>
                <a:ea typeface="Open Sans Light"/>
                <a:cs typeface="Open Sans Light"/>
                <a:sym typeface="Open Sans Light"/>
              </a:rPr>
              <a:t>dirección</a:t>
            </a:r>
            <a:r>
              <a:rPr lang="es" sz="2400">
                <a:solidFill>
                  <a:schemeClr val="lt1"/>
                </a:solidFill>
                <a:latin typeface="Open Sans Light"/>
                <a:ea typeface="Open Sans Light"/>
                <a:cs typeface="Open Sans Light"/>
                <a:sym typeface="Open Sans Light"/>
              </a:rPr>
              <a:t> MAC o </a:t>
            </a:r>
            <a:r>
              <a:rPr lang="es" sz="2400">
                <a:solidFill>
                  <a:schemeClr val="lt1"/>
                </a:solidFill>
                <a:latin typeface="Open Sans Light"/>
                <a:ea typeface="Open Sans Light"/>
                <a:cs typeface="Open Sans Light"/>
                <a:sym typeface="Open Sans Light"/>
              </a:rPr>
              <a:t>dirección</a:t>
            </a:r>
            <a:r>
              <a:rPr lang="es" sz="2400">
                <a:solidFill>
                  <a:schemeClr val="lt1"/>
                </a:solidFill>
                <a:latin typeface="Open Sans Light"/>
                <a:ea typeface="Open Sans Light"/>
                <a:cs typeface="Open Sans Light"/>
                <a:sym typeface="Open Sans Light"/>
              </a:rPr>
              <a:t> </a:t>
            </a:r>
            <a:r>
              <a:rPr lang="es" sz="2400">
                <a:solidFill>
                  <a:schemeClr val="lt1"/>
                </a:solidFill>
                <a:latin typeface="Open Sans Light"/>
                <a:ea typeface="Open Sans Light"/>
                <a:cs typeface="Open Sans Light"/>
                <a:sym typeface="Open Sans Light"/>
              </a:rPr>
              <a:t>física e</a:t>
            </a:r>
            <a:r>
              <a:rPr lang="es" sz="2400">
                <a:solidFill>
                  <a:schemeClr val="lt1"/>
                </a:solidFill>
                <a:latin typeface="Open Sans Light"/>
                <a:ea typeface="Open Sans Light"/>
                <a:cs typeface="Open Sans Light"/>
                <a:sym typeface="Open Sans Light"/>
              </a:rPr>
              <a:t>s una </a:t>
            </a:r>
            <a:r>
              <a:rPr lang="es" sz="2400">
                <a:solidFill>
                  <a:schemeClr val="lt1"/>
                </a:solidFill>
                <a:latin typeface="Open Sans Light"/>
                <a:ea typeface="Open Sans Light"/>
                <a:cs typeface="Open Sans Light"/>
                <a:sym typeface="Open Sans Light"/>
              </a:rPr>
              <a:t>dirección</a:t>
            </a:r>
            <a:r>
              <a:rPr lang="es" sz="2400">
                <a:solidFill>
                  <a:schemeClr val="lt1"/>
                </a:solidFill>
                <a:latin typeface="Open Sans Light"/>
                <a:ea typeface="Open Sans Light"/>
                <a:cs typeface="Open Sans Light"/>
                <a:sym typeface="Open Sans Light"/>
              </a:rPr>
              <a:t> </a:t>
            </a:r>
            <a:r>
              <a:rPr b="1" lang="es" sz="2400">
                <a:solidFill>
                  <a:schemeClr val="lt1"/>
                </a:solidFill>
                <a:latin typeface="Open Sans"/>
                <a:ea typeface="Open Sans"/>
                <a:cs typeface="Open Sans"/>
                <a:sym typeface="Open Sans"/>
              </a:rPr>
              <a:t>única</a:t>
            </a:r>
            <a:r>
              <a:rPr lang="es" sz="2400">
                <a:solidFill>
                  <a:schemeClr val="lt1"/>
                </a:solidFill>
                <a:latin typeface="Open Sans Light"/>
                <a:ea typeface="Open Sans Light"/>
                <a:cs typeface="Open Sans Light"/>
                <a:sym typeface="Open Sans Light"/>
              </a:rPr>
              <a:t> e irrepetible que identifica a </a:t>
            </a:r>
            <a:r>
              <a:rPr b="1" lang="es" sz="2400">
                <a:solidFill>
                  <a:schemeClr val="lt1"/>
                </a:solidFill>
                <a:latin typeface="Open Sans"/>
                <a:ea typeface="Open Sans"/>
                <a:cs typeface="Open Sans"/>
                <a:sym typeface="Open Sans"/>
              </a:rPr>
              <a:t>un </a:t>
            </a:r>
            <a:r>
              <a:rPr b="1" lang="es" sz="2400">
                <a:solidFill>
                  <a:schemeClr val="lt1"/>
                </a:solidFill>
                <a:latin typeface="Open Sans"/>
                <a:ea typeface="Open Sans"/>
                <a:cs typeface="Open Sans"/>
                <a:sym typeface="Open Sans"/>
              </a:rPr>
              <a:t>único</a:t>
            </a:r>
            <a:r>
              <a:rPr lang="es" sz="2400">
                <a:solidFill>
                  <a:schemeClr val="lt1"/>
                </a:solidFill>
                <a:latin typeface="Open Sans Light"/>
                <a:ea typeface="Open Sans Light"/>
                <a:cs typeface="Open Sans Light"/>
                <a:sym typeface="Open Sans Light"/>
              </a:rPr>
              <a:t> dispositivo en el mundo.</a:t>
            </a:r>
            <a:endParaRPr b="1" sz="2400">
              <a:solidFill>
                <a:schemeClr val="lt1"/>
              </a:solidFill>
              <a:latin typeface="Open Sans"/>
              <a:ea typeface="Open Sans"/>
              <a:cs typeface="Open Sans"/>
              <a:sym typeface="Open Sans"/>
            </a:endParaRPr>
          </a:p>
        </p:txBody>
      </p:sp>
      <p:sp>
        <p:nvSpPr>
          <p:cNvPr id="111" name="Google Shape;111;p33"/>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2" name="Google Shape;112;p33"/>
          <p:cNvGrpSpPr/>
          <p:nvPr/>
        </p:nvGrpSpPr>
        <p:grpSpPr>
          <a:xfrm>
            <a:off x="938993" y="1408423"/>
            <a:ext cx="344969" cy="308595"/>
            <a:chOff x="3016921" y="2408750"/>
            <a:chExt cx="793216" cy="709740"/>
          </a:xfrm>
        </p:grpSpPr>
        <p:sp>
          <p:nvSpPr>
            <p:cNvPr id="113" name="Google Shape;113;p33"/>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3"/>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33"/>
          <p:cNvGrpSpPr/>
          <p:nvPr/>
        </p:nvGrpSpPr>
        <p:grpSpPr>
          <a:xfrm rot="10800000">
            <a:off x="6360968" y="4039448"/>
            <a:ext cx="344969" cy="308595"/>
            <a:chOff x="2965350" y="2408750"/>
            <a:chExt cx="793216" cy="709740"/>
          </a:xfrm>
        </p:grpSpPr>
        <p:sp>
          <p:nvSpPr>
            <p:cNvPr id="116" name="Google Shape;116;p33"/>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3"/>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4"/>
          <p:cNvSpPr txBox="1"/>
          <p:nvPr/>
        </p:nvSpPr>
        <p:spPr>
          <a:xfrm>
            <a:off x="717750" y="396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rgbClr val="EC183F"/>
                </a:solidFill>
                <a:latin typeface="Rajdhani"/>
                <a:ea typeface="Rajdhani"/>
                <a:cs typeface="Rajdhani"/>
                <a:sym typeface="Rajdhani"/>
              </a:rPr>
              <a:t>Dirección</a:t>
            </a:r>
            <a:r>
              <a:rPr b="1" i="0" lang="es" sz="3000" u="none" cap="none" strike="noStrike">
                <a:solidFill>
                  <a:srgbClr val="3F3F3F"/>
                </a:solidFill>
                <a:latin typeface="Rajdhani"/>
                <a:ea typeface="Rajdhani"/>
                <a:cs typeface="Rajdhani"/>
                <a:sym typeface="Rajdhani"/>
              </a:rPr>
              <a:t> </a:t>
            </a:r>
            <a:r>
              <a:rPr b="1" lang="es" sz="3300">
                <a:solidFill>
                  <a:srgbClr val="434343"/>
                </a:solidFill>
                <a:latin typeface="Rajdhani"/>
                <a:ea typeface="Rajdhani"/>
                <a:cs typeface="Rajdhani"/>
                <a:sym typeface="Rajdhani"/>
              </a:rPr>
              <a:t>MAC</a:t>
            </a:r>
            <a:endParaRPr b="1" i="0" sz="3000" u="none" cap="none" strike="noStrike">
              <a:solidFill>
                <a:srgbClr val="3F3F3F"/>
              </a:solidFill>
              <a:latin typeface="Rajdhani"/>
              <a:ea typeface="Rajdhani"/>
              <a:cs typeface="Rajdhani"/>
              <a:sym typeface="Rajdhani"/>
            </a:endParaRPr>
          </a:p>
        </p:txBody>
      </p:sp>
      <p:sp>
        <p:nvSpPr>
          <p:cNvPr id="123" name="Google Shape;123;p34"/>
          <p:cNvSpPr txBox="1"/>
          <p:nvPr/>
        </p:nvSpPr>
        <p:spPr>
          <a:xfrm>
            <a:off x="717750" y="1252875"/>
            <a:ext cx="30732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sp>
        <p:nvSpPr>
          <p:cNvPr id="124" name="Google Shape;124;p34"/>
          <p:cNvSpPr txBox="1"/>
          <p:nvPr/>
        </p:nvSpPr>
        <p:spPr>
          <a:xfrm>
            <a:off x="717750" y="1113600"/>
            <a:ext cx="7707600" cy="11157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b="1" lang="es" sz="1500">
                <a:latin typeface="Open Sans"/>
                <a:ea typeface="Open Sans"/>
                <a:cs typeface="Open Sans"/>
                <a:sym typeface="Open Sans"/>
              </a:rPr>
              <a:t>Todos</a:t>
            </a:r>
            <a:r>
              <a:rPr lang="es" sz="1500">
                <a:latin typeface="Open Sans"/>
                <a:ea typeface="Open Sans"/>
                <a:cs typeface="Open Sans"/>
                <a:sym typeface="Open Sans"/>
              </a:rPr>
              <a:t> los </a:t>
            </a:r>
            <a:r>
              <a:rPr lang="es" sz="1500">
                <a:latin typeface="Open Sans"/>
                <a:ea typeface="Open Sans"/>
                <a:cs typeface="Open Sans"/>
                <a:sym typeface="Open Sans"/>
              </a:rPr>
              <a:t>dispositivos</a:t>
            </a:r>
            <a:r>
              <a:rPr lang="es" sz="1500">
                <a:latin typeface="Open Sans"/>
                <a:ea typeface="Open Sans"/>
                <a:cs typeface="Open Sans"/>
                <a:sym typeface="Open Sans"/>
              </a:rPr>
              <a:t> tienen una </a:t>
            </a:r>
            <a:r>
              <a:rPr lang="es" sz="1500">
                <a:latin typeface="Open Sans"/>
                <a:ea typeface="Open Sans"/>
                <a:cs typeface="Open Sans"/>
                <a:sym typeface="Open Sans"/>
              </a:rPr>
              <a:t>dirección</a:t>
            </a:r>
            <a:r>
              <a:rPr lang="es" sz="1500">
                <a:latin typeface="Open Sans"/>
                <a:ea typeface="Open Sans"/>
                <a:cs typeface="Open Sans"/>
                <a:sym typeface="Open Sans"/>
              </a:rPr>
              <a:t> MAC, la cual es la </a:t>
            </a:r>
            <a:r>
              <a:rPr b="1" lang="es" sz="1500">
                <a:latin typeface="Open Sans"/>
                <a:ea typeface="Open Sans"/>
                <a:cs typeface="Open Sans"/>
                <a:sym typeface="Open Sans"/>
              </a:rPr>
              <a:t>asignada </a:t>
            </a:r>
            <a:r>
              <a:rPr lang="es" sz="1500">
                <a:latin typeface="Open Sans"/>
                <a:ea typeface="Open Sans"/>
                <a:cs typeface="Open Sans"/>
                <a:sym typeface="Open Sans"/>
              </a:rPr>
              <a:t>por el fabricante a la hora de la </a:t>
            </a:r>
            <a:r>
              <a:rPr lang="es" sz="1500">
                <a:latin typeface="Open Sans"/>
                <a:ea typeface="Open Sans"/>
                <a:cs typeface="Open Sans"/>
                <a:sym typeface="Open Sans"/>
              </a:rPr>
              <a:t>creación</a:t>
            </a:r>
            <a:r>
              <a:rPr lang="es" sz="1500">
                <a:latin typeface="Open Sans"/>
                <a:ea typeface="Open Sans"/>
                <a:cs typeface="Open Sans"/>
                <a:sym typeface="Open Sans"/>
              </a:rPr>
              <a:t> del dispositivo de </a:t>
            </a:r>
            <a:r>
              <a:rPr lang="es" sz="1500">
                <a:latin typeface="Open Sans"/>
                <a:ea typeface="Open Sans"/>
                <a:cs typeface="Open Sans"/>
                <a:sym typeface="Open Sans"/>
              </a:rPr>
              <a:t>conexión</a:t>
            </a:r>
            <a:r>
              <a:rPr lang="es" sz="1500">
                <a:latin typeface="Open Sans"/>
                <a:ea typeface="Open Sans"/>
                <a:cs typeface="Open Sans"/>
                <a:sym typeface="Open Sans"/>
              </a:rPr>
              <a:t>. </a:t>
            </a:r>
            <a:r>
              <a:rPr lang="es" sz="1500">
                <a:latin typeface="Open Sans"/>
                <a:ea typeface="Open Sans"/>
                <a:cs typeface="Open Sans"/>
                <a:sym typeface="Open Sans"/>
              </a:rPr>
              <a:t>Está</a:t>
            </a:r>
            <a:r>
              <a:rPr lang="es" sz="1500">
                <a:latin typeface="Open Sans"/>
                <a:ea typeface="Open Sans"/>
                <a:cs typeface="Open Sans"/>
                <a:sym typeface="Open Sans"/>
              </a:rPr>
              <a:t> compuesta por 48 bits, los cuales son </a:t>
            </a:r>
            <a:r>
              <a:rPr b="1" lang="es" sz="1500">
                <a:latin typeface="Open Sans"/>
                <a:ea typeface="Open Sans"/>
                <a:cs typeface="Open Sans"/>
                <a:sym typeface="Open Sans"/>
              </a:rPr>
              <a:t>alfanuméricos </a:t>
            </a:r>
            <a:r>
              <a:rPr lang="es" sz="1500">
                <a:latin typeface="Open Sans"/>
                <a:ea typeface="Open Sans"/>
                <a:cs typeface="Open Sans"/>
                <a:sym typeface="Open Sans"/>
              </a:rPr>
              <a:t>que a su vez están divididos en dos segmentos donde uno identifica al fabricante y el otro al dispositivo</a:t>
            </a:r>
            <a:r>
              <a:rPr lang="es" sz="1500">
                <a:latin typeface="Open Sans"/>
                <a:ea typeface="Open Sans"/>
                <a:cs typeface="Open Sans"/>
                <a:sym typeface="Open Sans"/>
              </a:rPr>
              <a:t>. </a:t>
            </a:r>
            <a:endParaRPr sz="1500">
              <a:latin typeface="Open Sans"/>
              <a:ea typeface="Open Sans"/>
              <a:cs typeface="Open Sans"/>
              <a:sym typeface="Open Sans"/>
            </a:endParaRPr>
          </a:p>
        </p:txBody>
      </p:sp>
      <p:pic>
        <p:nvPicPr>
          <p:cNvPr id="125" name="Google Shape;125;p34"/>
          <p:cNvPicPr preferRelativeResize="0"/>
          <p:nvPr/>
        </p:nvPicPr>
        <p:blipFill rotWithShape="1">
          <a:blip r:embed="rId3">
            <a:alphaModFix/>
          </a:blip>
          <a:srcRect b="0" l="0" r="0" t="62671"/>
          <a:stretch/>
        </p:blipFill>
        <p:spPr>
          <a:xfrm>
            <a:off x="1350325" y="6181250"/>
            <a:ext cx="5029475" cy="1261375"/>
          </a:xfrm>
          <a:prstGeom prst="rect">
            <a:avLst/>
          </a:prstGeom>
          <a:noFill/>
          <a:ln>
            <a:noFill/>
          </a:ln>
        </p:spPr>
      </p:pic>
      <p:pic>
        <p:nvPicPr>
          <p:cNvPr id="126" name="Google Shape;126;p34"/>
          <p:cNvPicPr preferRelativeResize="0"/>
          <p:nvPr/>
        </p:nvPicPr>
        <p:blipFill>
          <a:blip r:embed="rId4">
            <a:alphaModFix/>
          </a:blip>
          <a:stretch>
            <a:fillRect/>
          </a:stretch>
        </p:blipFill>
        <p:spPr>
          <a:xfrm>
            <a:off x="717750" y="2647950"/>
            <a:ext cx="7707600" cy="134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0" name="Shape 130"/>
        <p:cNvGrpSpPr/>
        <p:nvPr/>
      </p:nvGrpSpPr>
      <p:grpSpPr>
        <a:xfrm>
          <a:off x="0" y="0"/>
          <a:ext cx="0" cy="0"/>
          <a:chOff x="0" y="0"/>
          <a:chExt cx="0" cy="0"/>
        </a:xfrm>
      </p:grpSpPr>
      <p:sp>
        <p:nvSpPr>
          <p:cNvPr id="131" name="Google Shape;131;p35"/>
          <p:cNvSpPr txBox="1"/>
          <p:nvPr/>
        </p:nvSpPr>
        <p:spPr>
          <a:xfrm>
            <a:off x="3609750" y="1495200"/>
            <a:ext cx="27801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Direcciones IP</a:t>
            </a:r>
            <a:endParaRPr b="1" sz="3700">
              <a:solidFill>
                <a:srgbClr val="FFFFFF"/>
              </a:solidFill>
              <a:latin typeface="Rajdhani"/>
              <a:ea typeface="Rajdhani"/>
              <a:cs typeface="Rajdhani"/>
              <a:sym typeface="Rajdhani"/>
            </a:endParaRPr>
          </a:p>
        </p:txBody>
      </p:sp>
      <p:sp>
        <p:nvSpPr>
          <p:cNvPr id="132" name="Google Shape;132;p3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2</a:t>
            </a:r>
            <a:endParaRPr b="1" sz="6000">
              <a:solidFill>
                <a:srgbClr val="FFFFFF"/>
              </a:solidFill>
              <a:latin typeface="Rajdhani"/>
              <a:ea typeface="Rajdhani"/>
              <a:cs typeface="Rajdhani"/>
              <a:sym typeface="Rajdhani"/>
            </a:endParaRPr>
          </a:p>
        </p:txBody>
      </p:sp>
      <p:sp>
        <p:nvSpPr>
          <p:cNvPr id="133" name="Google Shape;133;p3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6"/>
          <p:cNvSpPr txBox="1"/>
          <p:nvPr/>
        </p:nvSpPr>
        <p:spPr>
          <a:xfrm>
            <a:off x="717750" y="396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rgbClr val="EC183F"/>
                </a:solidFill>
                <a:latin typeface="Rajdhani"/>
                <a:ea typeface="Rajdhani"/>
                <a:cs typeface="Rajdhani"/>
                <a:sym typeface="Rajdhani"/>
              </a:rPr>
              <a:t>Dirección</a:t>
            </a:r>
            <a:r>
              <a:rPr b="1" i="0" lang="es" sz="3000" u="none" cap="none" strike="noStrike">
                <a:solidFill>
                  <a:srgbClr val="3F3F3F"/>
                </a:solidFill>
                <a:latin typeface="Rajdhani"/>
                <a:ea typeface="Rajdhani"/>
                <a:cs typeface="Rajdhani"/>
                <a:sym typeface="Rajdhani"/>
              </a:rPr>
              <a:t> </a:t>
            </a:r>
            <a:r>
              <a:rPr b="1" lang="es" sz="3300">
                <a:solidFill>
                  <a:srgbClr val="434343"/>
                </a:solidFill>
                <a:latin typeface="Rajdhani"/>
                <a:ea typeface="Rajdhani"/>
                <a:cs typeface="Rajdhani"/>
                <a:sym typeface="Rajdhani"/>
              </a:rPr>
              <a:t>IP</a:t>
            </a:r>
            <a:endParaRPr b="1" i="0" sz="3000" u="none" cap="none" strike="noStrike">
              <a:solidFill>
                <a:srgbClr val="3F3F3F"/>
              </a:solidFill>
              <a:latin typeface="Rajdhani"/>
              <a:ea typeface="Rajdhani"/>
              <a:cs typeface="Rajdhani"/>
              <a:sym typeface="Rajdhani"/>
            </a:endParaRPr>
          </a:p>
        </p:txBody>
      </p:sp>
      <p:sp>
        <p:nvSpPr>
          <p:cNvPr id="139" name="Google Shape;139;p36"/>
          <p:cNvSpPr txBox="1"/>
          <p:nvPr/>
        </p:nvSpPr>
        <p:spPr>
          <a:xfrm>
            <a:off x="718200" y="965875"/>
            <a:ext cx="7707600" cy="1115700"/>
          </a:xfrm>
          <a:prstGeom prst="rect">
            <a:avLst/>
          </a:prstGeom>
          <a:noFill/>
          <a:ln>
            <a:noFill/>
          </a:ln>
        </p:spPr>
        <p:txBody>
          <a:bodyPr anchorCtr="0" anchor="t" bIns="91425" lIns="90000" spcFirstLastPara="1" rIns="91425" wrap="square" tIns="90000">
            <a:noAutofit/>
          </a:bodyPr>
          <a:lstStyle/>
          <a:p>
            <a:pPr indent="0" lvl="0" marL="0" marR="0" rtl="0" algn="just">
              <a:lnSpc>
                <a:spcPct val="115000"/>
              </a:lnSpc>
              <a:spcBef>
                <a:spcPts val="600"/>
              </a:spcBef>
              <a:spcAft>
                <a:spcPts val="0"/>
              </a:spcAft>
              <a:buClr>
                <a:schemeClr val="dk1"/>
              </a:buClr>
              <a:buSzPts val="2400"/>
              <a:buFont typeface="Arial"/>
              <a:buNone/>
            </a:pPr>
            <a:r>
              <a:rPr lang="es" sz="1800">
                <a:solidFill>
                  <a:schemeClr val="dk1"/>
                </a:solidFill>
                <a:latin typeface="Open Sans Light"/>
                <a:ea typeface="Open Sans Light"/>
                <a:cs typeface="Open Sans Light"/>
                <a:sym typeface="Open Sans Light"/>
              </a:rPr>
              <a:t>Una dirección IP es un número único que representa la ubicación de un dispositivo dentro de Internet o de una red. </a:t>
            </a:r>
            <a:endParaRPr sz="1800">
              <a:solidFill>
                <a:schemeClr val="dk1"/>
              </a:solidFill>
              <a:latin typeface="Open Sans Light"/>
              <a:ea typeface="Open Sans Light"/>
              <a:cs typeface="Open Sans Light"/>
              <a:sym typeface="Open Sans Light"/>
            </a:endParaRPr>
          </a:p>
          <a:p>
            <a:pPr indent="0" lvl="0" marL="0" marR="0" rtl="0" algn="just">
              <a:lnSpc>
                <a:spcPct val="115000"/>
              </a:lnSpc>
              <a:spcBef>
                <a:spcPts val="600"/>
              </a:spcBef>
              <a:spcAft>
                <a:spcPts val="0"/>
              </a:spcAft>
              <a:buClr>
                <a:schemeClr val="dk1"/>
              </a:buClr>
              <a:buSzPts val="2400"/>
              <a:buFont typeface="Arial"/>
              <a:buNone/>
            </a:pPr>
            <a:r>
              <a:rPr lang="es" sz="1800">
                <a:solidFill>
                  <a:schemeClr val="dk1"/>
                </a:solidFill>
                <a:latin typeface="Open Sans Light"/>
                <a:ea typeface="Open Sans Light"/>
                <a:cs typeface="Open Sans Light"/>
                <a:sym typeface="Open Sans Light"/>
              </a:rPr>
              <a:t>IP significa “protocolo de Internet” y son una cadena de números separados por puntos. </a:t>
            </a:r>
            <a:endParaRPr sz="1800">
              <a:solidFill>
                <a:schemeClr val="dk1"/>
              </a:solidFill>
              <a:latin typeface="Open Sans Light"/>
              <a:ea typeface="Open Sans Light"/>
              <a:cs typeface="Open Sans Light"/>
              <a:sym typeface="Open Sans Light"/>
            </a:endParaRPr>
          </a:p>
          <a:p>
            <a:pPr indent="0" lvl="0" marL="0" marR="0" rtl="0" algn="just">
              <a:lnSpc>
                <a:spcPct val="115000"/>
              </a:lnSpc>
              <a:spcBef>
                <a:spcPts val="600"/>
              </a:spcBef>
              <a:spcAft>
                <a:spcPts val="0"/>
              </a:spcAft>
              <a:buClr>
                <a:schemeClr val="dk1"/>
              </a:buClr>
              <a:buSzPts val="2400"/>
              <a:buFont typeface="Arial"/>
              <a:buNone/>
            </a:pPr>
            <a:r>
              <a:rPr lang="es" sz="1800">
                <a:solidFill>
                  <a:schemeClr val="dk1"/>
                </a:solidFill>
                <a:latin typeface="Open Sans Light"/>
                <a:ea typeface="Open Sans Light"/>
                <a:cs typeface="Open Sans Light"/>
                <a:sym typeface="Open Sans Light"/>
              </a:rPr>
              <a:t>Esta dirección puede ser  </a:t>
            </a:r>
            <a:r>
              <a:rPr b="1" lang="es" sz="1800">
                <a:solidFill>
                  <a:schemeClr val="dk1"/>
                </a:solidFill>
                <a:latin typeface="Open Sans"/>
                <a:ea typeface="Open Sans"/>
                <a:cs typeface="Open Sans"/>
                <a:sym typeface="Open Sans"/>
              </a:rPr>
              <a:t>IPv4 e IPv6. </a:t>
            </a:r>
            <a:r>
              <a:rPr lang="es" sz="1800">
                <a:solidFill>
                  <a:schemeClr val="dk1"/>
                </a:solidFill>
                <a:latin typeface="Open Sans"/>
                <a:ea typeface="Open Sans"/>
                <a:cs typeface="Open Sans"/>
                <a:sym typeface="Open Sans"/>
              </a:rPr>
              <a:t>En el caso de las direcciones IPv4 se expresan </a:t>
            </a:r>
            <a:r>
              <a:rPr lang="es" sz="1800">
                <a:solidFill>
                  <a:schemeClr val="dk1"/>
                </a:solidFill>
                <a:latin typeface="Open Sans Light"/>
                <a:ea typeface="Open Sans Light"/>
                <a:cs typeface="Open Sans Light"/>
                <a:sym typeface="Open Sans Light"/>
              </a:rPr>
              <a:t>como un conjunto de cuatro números, un ejemplo podría ser la dirección 192.158.1.38</a:t>
            </a:r>
            <a:endParaRPr sz="1800">
              <a:solidFill>
                <a:schemeClr val="dk1"/>
              </a:solidFill>
              <a:latin typeface="Open Sans Light"/>
              <a:ea typeface="Open Sans Light"/>
              <a:cs typeface="Open Sans Light"/>
              <a:sym typeface="Open Sans Light"/>
            </a:endParaRPr>
          </a:p>
          <a:p>
            <a:pPr indent="0" lvl="0" marL="0" rtl="0" algn="just">
              <a:lnSpc>
                <a:spcPct val="115000"/>
              </a:lnSpc>
              <a:spcBef>
                <a:spcPts val="0"/>
              </a:spcBef>
              <a:spcAft>
                <a:spcPts val="0"/>
              </a:spcAft>
              <a:buClr>
                <a:schemeClr val="dk1"/>
              </a:buClr>
              <a:buSzPts val="1100"/>
              <a:buFont typeface="Arial"/>
              <a:buNone/>
            </a:pPr>
            <a:r>
              <a:rPr lang="es" sz="1800">
                <a:solidFill>
                  <a:schemeClr val="dk1"/>
                </a:solidFill>
                <a:latin typeface="Open Sans Light"/>
                <a:ea typeface="Open Sans Light"/>
                <a:cs typeface="Open Sans Light"/>
                <a:sym typeface="Open Sans Light"/>
              </a:rPr>
              <a:t>Cada número del conjunto puede oscilar entre 0 y 255. Por lo tanto, el rango de direccionamiento IP completo va desde 0.0.0.0 a 255.255.255.255 </a:t>
            </a:r>
            <a:endParaRPr sz="1800">
              <a:solidFill>
                <a:schemeClr val="dk1"/>
              </a:solidFill>
              <a:latin typeface="Open Sans Light"/>
              <a:ea typeface="Open Sans Light"/>
              <a:cs typeface="Open Sans Light"/>
              <a:sym typeface="Open Sans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p:txBody>
      </p:sp>
      <p:pic>
        <p:nvPicPr>
          <p:cNvPr id="140" name="Google Shape;140;p36"/>
          <p:cNvPicPr preferRelativeResize="0"/>
          <p:nvPr/>
        </p:nvPicPr>
        <p:blipFill rotWithShape="1">
          <a:blip r:embed="rId3">
            <a:alphaModFix/>
          </a:blip>
          <a:srcRect b="0" l="0" r="0" t="62671"/>
          <a:stretch/>
        </p:blipFill>
        <p:spPr>
          <a:xfrm>
            <a:off x="1350325" y="6181250"/>
            <a:ext cx="5029475" cy="126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7"/>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rgbClr val="EC183F"/>
                </a:solidFill>
                <a:latin typeface="Rajdhani"/>
                <a:ea typeface="Rajdhani"/>
                <a:cs typeface="Rajdhani"/>
                <a:sym typeface="Rajdhani"/>
              </a:rPr>
              <a:t>Tipos de</a:t>
            </a:r>
            <a:r>
              <a:rPr b="1" i="0" lang="es" sz="3000" u="none" cap="none" strike="noStrike">
                <a:solidFill>
                  <a:srgbClr val="3F3F3F"/>
                </a:solidFill>
                <a:latin typeface="Rajdhani"/>
                <a:ea typeface="Rajdhani"/>
                <a:cs typeface="Rajdhani"/>
                <a:sym typeface="Rajdhani"/>
              </a:rPr>
              <a:t> </a:t>
            </a:r>
            <a:r>
              <a:rPr b="1" lang="es" sz="3300">
                <a:solidFill>
                  <a:srgbClr val="434343"/>
                </a:solidFill>
                <a:latin typeface="Rajdhani"/>
                <a:ea typeface="Rajdhani"/>
                <a:cs typeface="Rajdhani"/>
                <a:sym typeface="Rajdhani"/>
              </a:rPr>
              <a:t>direcciones Ip</a:t>
            </a:r>
            <a:endParaRPr b="1" i="0" sz="3000" u="none" cap="none" strike="noStrike">
              <a:solidFill>
                <a:srgbClr val="3F3F3F"/>
              </a:solidFill>
              <a:latin typeface="Rajdhani"/>
              <a:ea typeface="Rajdhani"/>
              <a:cs typeface="Rajdhani"/>
              <a:sym typeface="Rajdhani"/>
            </a:endParaRPr>
          </a:p>
        </p:txBody>
      </p:sp>
      <p:sp>
        <p:nvSpPr>
          <p:cNvPr id="146" name="Google Shape;146;p37"/>
          <p:cNvSpPr txBox="1"/>
          <p:nvPr/>
        </p:nvSpPr>
        <p:spPr>
          <a:xfrm>
            <a:off x="717750" y="1252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sp>
        <p:nvSpPr>
          <p:cNvPr id="147" name="Google Shape;147;p37"/>
          <p:cNvSpPr txBox="1"/>
          <p:nvPr/>
        </p:nvSpPr>
        <p:spPr>
          <a:xfrm>
            <a:off x="717750" y="1113600"/>
            <a:ext cx="2337000" cy="9675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Existen dos tipos de direcciones Ip </a:t>
            </a:r>
            <a:r>
              <a:rPr b="1" lang="es" sz="1600">
                <a:latin typeface="Open Sans"/>
                <a:ea typeface="Open Sans"/>
                <a:cs typeface="Open Sans"/>
                <a:sym typeface="Open Sans"/>
              </a:rPr>
              <a:t>públicas</a:t>
            </a:r>
            <a:r>
              <a:rPr lang="es" sz="1600">
                <a:latin typeface="Open Sans"/>
                <a:ea typeface="Open Sans"/>
                <a:cs typeface="Open Sans"/>
                <a:sym typeface="Open Sans"/>
              </a:rPr>
              <a:t> y </a:t>
            </a:r>
            <a:r>
              <a:rPr b="1" lang="es" sz="1600">
                <a:latin typeface="Open Sans"/>
                <a:ea typeface="Open Sans"/>
                <a:cs typeface="Open Sans"/>
                <a:sym typeface="Open Sans"/>
              </a:rPr>
              <a:t>privadas</a:t>
            </a:r>
            <a:r>
              <a:rPr b="0" i="0" lang="es" sz="1600" u="none" cap="none" strike="noStrike">
                <a:solidFill>
                  <a:srgbClr val="000000"/>
                </a:solidFill>
                <a:latin typeface="Open Sans"/>
                <a:ea typeface="Open Sans"/>
                <a:cs typeface="Open Sans"/>
                <a:sym typeface="Open Sans"/>
              </a:rPr>
              <a:t>.</a:t>
            </a:r>
            <a:endParaRPr b="0" i="0" sz="16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chemeClr val="dk1"/>
              </a:buClr>
              <a:buSzPts val="2400"/>
              <a:buFont typeface="Arial"/>
              <a:buNone/>
            </a:pPr>
            <a:r>
              <a:rPr lang="es" sz="1600">
                <a:latin typeface="Open Sans"/>
                <a:ea typeface="Open Sans"/>
                <a:cs typeface="Open Sans"/>
                <a:sym typeface="Open Sans"/>
              </a:rPr>
              <a:t>Las </a:t>
            </a:r>
            <a:r>
              <a:rPr b="1" lang="es" sz="1600">
                <a:latin typeface="Open Sans"/>
                <a:ea typeface="Open Sans"/>
                <a:cs typeface="Open Sans"/>
                <a:sym typeface="Open Sans"/>
              </a:rPr>
              <a:t>públicas </a:t>
            </a:r>
            <a:r>
              <a:rPr lang="es" sz="1600">
                <a:latin typeface="Open Sans"/>
                <a:ea typeface="Open Sans"/>
                <a:cs typeface="Open Sans"/>
                <a:sym typeface="Open Sans"/>
              </a:rPr>
              <a:t>son todas aquellas que sirven para identificarnos en Internet, es decir, para identificar dispositivos en la gran red.</a:t>
            </a:r>
            <a:endParaRPr sz="1600">
              <a:latin typeface="Open Sans"/>
              <a:ea typeface="Open Sans"/>
              <a:cs typeface="Open Sans"/>
              <a:sym typeface="Open Sans"/>
            </a:endParaRPr>
          </a:p>
        </p:txBody>
      </p:sp>
      <p:graphicFrame>
        <p:nvGraphicFramePr>
          <p:cNvPr id="148" name="Google Shape;148;p37"/>
          <p:cNvGraphicFramePr/>
          <p:nvPr/>
        </p:nvGraphicFramePr>
        <p:xfrm>
          <a:off x="3419150" y="1284625"/>
          <a:ext cx="3000000" cy="3000000"/>
        </p:xfrm>
        <a:graphic>
          <a:graphicData uri="http://schemas.openxmlformats.org/drawingml/2006/table">
            <a:tbl>
              <a:tblPr>
                <a:noFill/>
                <a:tableStyleId>{B001A467-A453-4F9D-A4E4-78A8F8A2BCC9}</a:tableStyleId>
              </a:tblPr>
              <a:tblGrid>
                <a:gridCol w="873125"/>
                <a:gridCol w="987425"/>
                <a:gridCol w="987425"/>
                <a:gridCol w="382850"/>
                <a:gridCol w="1068250"/>
                <a:gridCol w="1111450"/>
              </a:tblGrid>
              <a:tr h="247650">
                <a:tc>
                  <a:txBody>
                    <a:bodyPr/>
                    <a:lstStyle/>
                    <a:p>
                      <a:pPr indent="0" lvl="0" marL="0" rtl="0" algn="l">
                        <a:spcBef>
                          <a:spcPts val="0"/>
                        </a:spcBef>
                        <a:spcAft>
                          <a:spcPts val="0"/>
                        </a:spcAft>
                        <a:buNone/>
                      </a:pPr>
                      <a:r>
                        <a:t/>
                      </a:r>
                      <a:endParaRPr sz="1000">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s" sz="1000">
                          <a:solidFill>
                            <a:srgbClr val="FFFFFF"/>
                          </a:solidFill>
                          <a:latin typeface="Open Sans"/>
                          <a:ea typeface="Open Sans"/>
                          <a:cs typeface="Open Sans"/>
                          <a:sym typeface="Open Sans"/>
                        </a:rPr>
                        <a:t>Desde</a:t>
                      </a:r>
                      <a:endParaRPr b="1" sz="1000">
                        <a:solidFill>
                          <a:srgbClr val="FFFFFF"/>
                        </a:solidFill>
                        <a:latin typeface="Open Sans"/>
                        <a:ea typeface="Open Sans"/>
                        <a:cs typeface="Open Sans"/>
                        <a:sym typeface="Open Sans"/>
                      </a:endParaRPr>
                    </a:p>
                  </a:txBody>
                  <a:tcPr marT="91425" marB="91425" marR="91425" marL="91425">
                    <a:solidFill>
                      <a:srgbClr val="434343"/>
                    </a:solidFill>
                  </a:tcPr>
                </a:tc>
                <a:tc hMerge="1"/>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lang="es" sz="1000">
                          <a:solidFill>
                            <a:srgbClr val="FFFFFF"/>
                          </a:solidFill>
                          <a:latin typeface="Open Sans"/>
                          <a:ea typeface="Open Sans"/>
                          <a:cs typeface="Open Sans"/>
                          <a:sym typeface="Open Sans"/>
                        </a:rPr>
                        <a:t>A</a:t>
                      </a:r>
                      <a:endParaRPr sz="1000">
                        <a:solidFill>
                          <a:srgbClr val="FFFFFF"/>
                        </a:solidFill>
                        <a:latin typeface="Open Sans"/>
                        <a:ea typeface="Open Sans"/>
                        <a:cs typeface="Open Sans"/>
                        <a:sym typeface="Open Sans"/>
                      </a:endParaRPr>
                    </a:p>
                  </a:txBody>
                  <a:tcPr marT="91425" marB="91425" marR="91425" marL="91425">
                    <a:solidFill>
                      <a:srgbClr val="434343"/>
                    </a:solidFill>
                  </a:tcPr>
                </a:tc>
                <a:tc hMerge="1"/>
              </a:tr>
              <a:tr h="381000">
                <a:tc>
                  <a:txBody>
                    <a:bodyPr/>
                    <a:lstStyle/>
                    <a:p>
                      <a:pPr indent="0" lvl="0" marL="0" rtl="0" algn="l">
                        <a:spcBef>
                          <a:spcPts val="0"/>
                        </a:spcBef>
                        <a:spcAft>
                          <a:spcPts val="0"/>
                        </a:spcAft>
                        <a:buNone/>
                      </a:pPr>
                      <a:r>
                        <a:t/>
                      </a:r>
                      <a:endParaRPr sz="1000">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s" sz="1000">
                          <a:solidFill>
                            <a:srgbClr val="EC183F"/>
                          </a:solidFill>
                          <a:latin typeface="Open Sans"/>
                          <a:ea typeface="Open Sans"/>
                          <a:cs typeface="Open Sans"/>
                          <a:sym typeface="Open Sans"/>
                        </a:rPr>
                        <a:t>Identificador de red</a:t>
                      </a:r>
                      <a:endParaRPr sz="1000">
                        <a:solidFill>
                          <a:srgbClr val="EC183F"/>
                        </a:solidFill>
                        <a:latin typeface="Open Sans"/>
                        <a:ea typeface="Open Sans"/>
                        <a:cs typeface="Open Sans"/>
                        <a:sym typeface="Open Sans"/>
                      </a:endParaRPr>
                    </a:p>
                  </a:txBody>
                  <a:tcPr marT="91425" marB="91425" marR="91425" marL="91425">
                    <a:solidFill>
                      <a:srgbClr val="EFEFEF"/>
                    </a:solidFill>
                  </a:tcPr>
                </a:tc>
                <a:tc>
                  <a:txBody>
                    <a:bodyPr/>
                    <a:lstStyle/>
                    <a:p>
                      <a:pPr indent="0" lvl="0" marL="0" rtl="0" algn="ctr">
                        <a:spcBef>
                          <a:spcPts val="0"/>
                        </a:spcBef>
                        <a:spcAft>
                          <a:spcPts val="0"/>
                        </a:spcAft>
                        <a:buNone/>
                      </a:pPr>
                      <a:r>
                        <a:rPr lang="es" sz="1000">
                          <a:latin typeface="Open Sans"/>
                          <a:ea typeface="Open Sans"/>
                          <a:cs typeface="Open Sans"/>
                          <a:sym typeface="Open Sans"/>
                        </a:rPr>
                        <a:t>Identificador de host</a:t>
                      </a:r>
                      <a:endParaRPr sz="1000">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rgbClr val="EC183F"/>
                          </a:solidFill>
                          <a:latin typeface="Open Sans"/>
                          <a:ea typeface="Open Sans"/>
                          <a:cs typeface="Open Sans"/>
                          <a:sym typeface="Open Sans"/>
                        </a:rPr>
                        <a:t>Identificador de red</a:t>
                      </a:r>
                      <a:endParaRPr sz="1000">
                        <a:solidFill>
                          <a:srgbClr val="EC183F"/>
                        </a:solidFill>
                        <a:latin typeface="Open Sans"/>
                        <a:ea typeface="Open Sans"/>
                        <a:cs typeface="Open Sans"/>
                        <a:sym typeface="Open Sans"/>
                      </a:endParaRPr>
                    </a:p>
                  </a:txBody>
                  <a:tcPr marT="91425" marB="91425" marR="91425" marL="91425">
                    <a:solidFill>
                      <a:srgbClr val="EFEFEF"/>
                    </a:solidFill>
                  </a:tcPr>
                </a:tc>
                <a:tc>
                  <a:txBody>
                    <a:bodyPr/>
                    <a:lstStyle/>
                    <a:p>
                      <a:pPr indent="0" lvl="0" marL="0" rtl="0" algn="ctr">
                        <a:spcBef>
                          <a:spcPts val="0"/>
                        </a:spcBef>
                        <a:spcAft>
                          <a:spcPts val="0"/>
                        </a:spcAft>
                        <a:buNone/>
                      </a:pPr>
                      <a:r>
                        <a:rPr lang="es" sz="1000">
                          <a:solidFill>
                            <a:schemeClr val="dk1"/>
                          </a:solidFill>
                          <a:latin typeface="Open Sans"/>
                          <a:ea typeface="Open Sans"/>
                          <a:cs typeface="Open Sans"/>
                          <a:sym typeface="Open Sans"/>
                        </a:rPr>
                        <a:t>Identificador de host</a:t>
                      </a:r>
                      <a:endParaRPr sz="1000">
                        <a:latin typeface="Open Sans"/>
                        <a:ea typeface="Open Sans"/>
                        <a:cs typeface="Open Sans"/>
                        <a:sym typeface="Open Sans"/>
                      </a:endParaRPr>
                    </a:p>
                  </a:txBody>
                  <a:tcPr marT="91425" marB="91425" marR="91425" marL="91425">
                    <a:solidFill>
                      <a:srgbClr val="EFEFEF"/>
                    </a:solidFill>
                  </a:tcPr>
                </a:tc>
              </a:tr>
              <a:tr h="304800">
                <a:tc>
                  <a:txBody>
                    <a:bodyPr/>
                    <a:lstStyle/>
                    <a:p>
                      <a:pPr indent="0" lvl="0" marL="0" rtl="0" algn="l">
                        <a:spcBef>
                          <a:spcPts val="0"/>
                        </a:spcBef>
                        <a:spcAft>
                          <a:spcPts val="0"/>
                        </a:spcAft>
                        <a:buNone/>
                      </a:pPr>
                      <a:r>
                        <a:rPr b="1" lang="es" sz="1000">
                          <a:solidFill>
                            <a:srgbClr val="FFFFFF"/>
                          </a:solidFill>
                          <a:latin typeface="Open Sans"/>
                          <a:ea typeface="Open Sans"/>
                          <a:cs typeface="Open Sans"/>
                          <a:sym typeface="Open Sans"/>
                        </a:rPr>
                        <a:t>Clase A</a:t>
                      </a:r>
                      <a:endParaRPr b="1" sz="1000">
                        <a:solidFill>
                          <a:srgbClr val="FFFFFF"/>
                        </a:solidFill>
                        <a:latin typeface="Open Sans"/>
                        <a:ea typeface="Open Sans"/>
                        <a:cs typeface="Open Sans"/>
                        <a:sym typeface="Open Sans"/>
                      </a:endParaRPr>
                    </a:p>
                  </a:txBody>
                  <a:tcPr marT="91425" marB="91425" marR="91425" marL="91425">
                    <a:solidFill>
                      <a:srgbClr val="EC183F"/>
                    </a:solidFill>
                  </a:tcPr>
                </a:tc>
                <a:tc gridSpan="2">
                  <a:txBody>
                    <a:bodyPr/>
                    <a:lstStyle/>
                    <a:p>
                      <a:pPr indent="0" lvl="0" marL="0" rtl="0" algn="ctr">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0</a:t>
                      </a:r>
                      <a:r>
                        <a:rPr b="1" lang="es" sz="1000">
                          <a:solidFill>
                            <a:srgbClr val="EC183F"/>
                          </a:solidFill>
                          <a:latin typeface="Open Sans"/>
                          <a:ea typeface="Open Sans"/>
                          <a:cs typeface="Open Sans"/>
                          <a:sym typeface="Open Sans"/>
                        </a:rPr>
                        <a:t>.</a:t>
                      </a:r>
                      <a:r>
                        <a:rPr lang="es" sz="1000">
                          <a:latin typeface="Open Sans"/>
                          <a:ea typeface="Open Sans"/>
                          <a:cs typeface="Open Sans"/>
                          <a:sym typeface="Open Sans"/>
                        </a:rPr>
                        <a:t>0.0.0</a:t>
                      </a:r>
                      <a:endParaRPr sz="1000">
                        <a:latin typeface="Open Sans"/>
                        <a:ea typeface="Open Sans"/>
                        <a:cs typeface="Open Sans"/>
                        <a:sym typeface="Open Sans"/>
                      </a:endParaRPr>
                    </a:p>
                  </a:txBody>
                  <a:tcPr marT="91425" marB="91425" marR="91425" marL="91425"/>
                </a:tc>
                <a:tc hMerge="1"/>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127</a:t>
                      </a:r>
                      <a:r>
                        <a:rPr lang="es" sz="1000">
                          <a:latin typeface="Open Sans"/>
                          <a:ea typeface="Open Sans"/>
                          <a:cs typeface="Open Sans"/>
                          <a:sym typeface="Open Sans"/>
                        </a:rPr>
                        <a:t>.255.255.255</a:t>
                      </a:r>
                      <a:endParaRPr sz="1000">
                        <a:latin typeface="Open Sans"/>
                        <a:ea typeface="Open Sans"/>
                        <a:cs typeface="Open Sans"/>
                        <a:sym typeface="Open Sans"/>
                      </a:endParaRPr>
                    </a:p>
                  </a:txBody>
                  <a:tcPr marT="91425" marB="91425" marR="91425" marL="91425"/>
                </a:tc>
                <a:tc hMerge="1"/>
              </a:tr>
              <a:tr h="314325">
                <a:tc>
                  <a:txBody>
                    <a:bodyPr/>
                    <a:lstStyle/>
                    <a:p>
                      <a:pPr indent="0" lvl="0" marL="0" rtl="0" algn="l">
                        <a:spcBef>
                          <a:spcPts val="0"/>
                        </a:spcBef>
                        <a:spcAft>
                          <a:spcPts val="0"/>
                        </a:spcAft>
                        <a:buNone/>
                      </a:pPr>
                      <a:r>
                        <a:rPr b="1" lang="es" sz="1000">
                          <a:solidFill>
                            <a:srgbClr val="FFFFFF"/>
                          </a:solidFill>
                          <a:latin typeface="Open Sans"/>
                          <a:ea typeface="Open Sans"/>
                          <a:cs typeface="Open Sans"/>
                          <a:sym typeface="Open Sans"/>
                        </a:rPr>
                        <a:t>Clase B</a:t>
                      </a:r>
                      <a:endParaRPr b="1" sz="1000">
                        <a:solidFill>
                          <a:srgbClr val="FFFFFF"/>
                        </a:solidFill>
                        <a:latin typeface="Open Sans"/>
                        <a:ea typeface="Open Sans"/>
                        <a:cs typeface="Open Sans"/>
                        <a:sym typeface="Open Sans"/>
                      </a:endParaRPr>
                    </a:p>
                  </a:txBody>
                  <a:tcPr marT="91425" marB="91425" marR="91425" marL="91425">
                    <a:solidFill>
                      <a:srgbClr val="EC183F"/>
                    </a:solidFill>
                  </a:tcPr>
                </a:tc>
                <a:tc gridSpan="2">
                  <a:txBody>
                    <a:bodyPr/>
                    <a:lstStyle/>
                    <a:p>
                      <a:pPr indent="0" lvl="0" marL="0" rtl="0" algn="l">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128</a:t>
                      </a:r>
                      <a:r>
                        <a:rPr lang="es" sz="1000">
                          <a:highlight>
                            <a:srgbClr val="9E9E9E"/>
                          </a:highlight>
                          <a:latin typeface="Open Sans"/>
                          <a:ea typeface="Open Sans"/>
                          <a:cs typeface="Open Sans"/>
                          <a:sym typeface="Open Sans"/>
                        </a:rPr>
                        <a:t>.0</a:t>
                      </a:r>
                      <a:r>
                        <a:rPr lang="es" sz="1000">
                          <a:latin typeface="Open Sans"/>
                          <a:ea typeface="Open Sans"/>
                          <a:cs typeface="Open Sans"/>
                          <a:sym typeface="Open Sans"/>
                        </a:rPr>
                        <a:t>.0.0</a:t>
                      </a:r>
                      <a:endParaRPr sz="1000">
                        <a:latin typeface="Open Sans"/>
                        <a:ea typeface="Open Sans"/>
                        <a:cs typeface="Open Sans"/>
                        <a:sym typeface="Open Sans"/>
                      </a:endParaRPr>
                    </a:p>
                  </a:txBody>
                  <a:tcPr marT="91425" marB="91425" marR="91425" marL="91425"/>
                </a:tc>
                <a:tc hMerge="1"/>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s" sz="1000">
                          <a:solidFill>
                            <a:srgbClr val="EC183F"/>
                          </a:solidFill>
                          <a:highlight>
                            <a:srgbClr val="9E9E9E"/>
                          </a:highlight>
                          <a:latin typeface="Open Sans"/>
                          <a:ea typeface="Open Sans"/>
                          <a:cs typeface="Open Sans"/>
                          <a:sym typeface="Open Sans"/>
                        </a:rPr>
                        <a:t>191</a:t>
                      </a:r>
                      <a:r>
                        <a:rPr lang="es" sz="1000">
                          <a:highlight>
                            <a:srgbClr val="9E9E9E"/>
                          </a:highlight>
                          <a:latin typeface="Open Sans"/>
                          <a:ea typeface="Open Sans"/>
                          <a:cs typeface="Open Sans"/>
                          <a:sym typeface="Open Sans"/>
                        </a:rPr>
                        <a:t>.255</a:t>
                      </a:r>
                      <a:r>
                        <a:rPr lang="es" sz="1000">
                          <a:latin typeface="Open Sans"/>
                          <a:ea typeface="Open Sans"/>
                          <a:cs typeface="Open Sans"/>
                          <a:sym typeface="Open Sans"/>
                        </a:rPr>
                        <a:t>.255.255</a:t>
                      </a:r>
                      <a:endParaRPr sz="1000">
                        <a:latin typeface="Open Sans"/>
                        <a:ea typeface="Open Sans"/>
                        <a:cs typeface="Open Sans"/>
                        <a:sym typeface="Open Sans"/>
                      </a:endParaRPr>
                    </a:p>
                  </a:txBody>
                  <a:tcPr marT="91425" marB="91425" marR="91425" marL="91425"/>
                </a:tc>
                <a:tc hMerge="1"/>
              </a:tr>
              <a:tr h="314325">
                <a:tc>
                  <a:txBody>
                    <a:bodyPr/>
                    <a:lstStyle/>
                    <a:p>
                      <a:pPr indent="0" lvl="0" marL="0" rtl="0" algn="l">
                        <a:spcBef>
                          <a:spcPts val="0"/>
                        </a:spcBef>
                        <a:spcAft>
                          <a:spcPts val="0"/>
                        </a:spcAft>
                        <a:buNone/>
                      </a:pPr>
                      <a:r>
                        <a:rPr b="1" lang="es" sz="1000">
                          <a:solidFill>
                            <a:srgbClr val="FFFFFF"/>
                          </a:solidFill>
                          <a:latin typeface="Open Sans"/>
                          <a:ea typeface="Open Sans"/>
                          <a:cs typeface="Open Sans"/>
                          <a:sym typeface="Open Sans"/>
                        </a:rPr>
                        <a:t>Clase C</a:t>
                      </a:r>
                      <a:endParaRPr b="1" sz="1000">
                        <a:solidFill>
                          <a:srgbClr val="FFFFFF"/>
                        </a:solidFill>
                        <a:latin typeface="Open Sans"/>
                        <a:ea typeface="Open Sans"/>
                        <a:cs typeface="Open Sans"/>
                        <a:sym typeface="Open Sans"/>
                      </a:endParaRPr>
                    </a:p>
                  </a:txBody>
                  <a:tcPr marT="91425" marB="91425" marR="91425" marL="91425">
                    <a:solidFill>
                      <a:srgbClr val="EC183F"/>
                    </a:solidFill>
                  </a:tcPr>
                </a:tc>
                <a:tc gridSpan="2">
                  <a:txBody>
                    <a:bodyPr/>
                    <a:lstStyle/>
                    <a:p>
                      <a:pPr indent="0" lvl="0" marL="0" rtl="0" algn="l">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192</a:t>
                      </a:r>
                      <a:r>
                        <a:rPr lang="es" sz="1000">
                          <a:highlight>
                            <a:srgbClr val="9E9E9E"/>
                          </a:highlight>
                          <a:latin typeface="Open Sans"/>
                          <a:ea typeface="Open Sans"/>
                          <a:cs typeface="Open Sans"/>
                          <a:sym typeface="Open Sans"/>
                        </a:rPr>
                        <a:t>.0.0</a:t>
                      </a:r>
                      <a:r>
                        <a:rPr lang="es" sz="1000">
                          <a:latin typeface="Open Sans"/>
                          <a:ea typeface="Open Sans"/>
                          <a:cs typeface="Open Sans"/>
                          <a:sym typeface="Open Sans"/>
                        </a:rPr>
                        <a:t>.0</a:t>
                      </a:r>
                      <a:endParaRPr sz="1000">
                        <a:latin typeface="Open Sans"/>
                        <a:ea typeface="Open Sans"/>
                        <a:cs typeface="Open Sans"/>
                        <a:sym typeface="Open Sans"/>
                      </a:endParaRPr>
                    </a:p>
                  </a:txBody>
                  <a:tcPr marT="91425" marB="91425" marR="91425" marL="91425"/>
                </a:tc>
                <a:tc hMerge="1"/>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223</a:t>
                      </a:r>
                      <a:r>
                        <a:rPr lang="es" sz="1000">
                          <a:highlight>
                            <a:srgbClr val="9E9E9E"/>
                          </a:highlight>
                          <a:latin typeface="Open Sans"/>
                          <a:ea typeface="Open Sans"/>
                          <a:cs typeface="Open Sans"/>
                          <a:sym typeface="Open Sans"/>
                        </a:rPr>
                        <a:t>.255.255</a:t>
                      </a:r>
                      <a:r>
                        <a:rPr lang="es" sz="1000">
                          <a:latin typeface="Open Sans"/>
                          <a:ea typeface="Open Sans"/>
                          <a:cs typeface="Open Sans"/>
                          <a:sym typeface="Open Sans"/>
                        </a:rPr>
                        <a:t>.255</a:t>
                      </a:r>
                      <a:endParaRPr sz="1000">
                        <a:latin typeface="Open Sans"/>
                        <a:ea typeface="Open Sans"/>
                        <a:cs typeface="Open Sans"/>
                        <a:sym typeface="Open Sans"/>
                      </a:endParaRPr>
                    </a:p>
                  </a:txBody>
                  <a:tcPr marT="91425" marB="91425" marR="91425" marL="91425"/>
                </a:tc>
                <a:tc hMerge="1"/>
              </a:tr>
            </a:tbl>
          </a:graphicData>
        </a:graphic>
      </p:graphicFrame>
      <p:graphicFrame>
        <p:nvGraphicFramePr>
          <p:cNvPr id="149" name="Google Shape;149;p37"/>
          <p:cNvGraphicFramePr/>
          <p:nvPr/>
        </p:nvGraphicFramePr>
        <p:xfrm>
          <a:off x="3419150" y="3189625"/>
          <a:ext cx="3000000" cy="3000000"/>
        </p:xfrm>
        <a:graphic>
          <a:graphicData uri="http://schemas.openxmlformats.org/drawingml/2006/table">
            <a:tbl>
              <a:tblPr>
                <a:noFill/>
                <a:tableStyleId>{B001A467-A453-4F9D-A4E4-78A8F8A2BCC9}</a:tableStyleId>
              </a:tblPr>
              <a:tblGrid>
                <a:gridCol w="873125"/>
                <a:gridCol w="987425"/>
                <a:gridCol w="987425"/>
                <a:gridCol w="382850"/>
                <a:gridCol w="1068250"/>
                <a:gridCol w="1111450"/>
              </a:tblGrid>
              <a:tr h="285750">
                <a:tc>
                  <a:txBody>
                    <a:bodyPr/>
                    <a:lstStyle/>
                    <a:p>
                      <a:pPr indent="0" lvl="0" marL="0" rtl="0" algn="l">
                        <a:spcBef>
                          <a:spcPts val="0"/>
                        </a:spcBef>
                        <a:spcAft>
                          <a:spcPts val="0"/>
                        </a:spcAft>
                        <a:buNone/>
                      </a:pPr>
                      <a:r>
                        <a:t/>
                      </a:r>
                      <a:endParaRPr sz="1000">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gridSpan="2">
                  <a:txBody>
                    <a:bodyPr/>
                    <a:lstStyle/>
                    <a:p>
                      <a:pPr indent="0" lvl="0" marL="0" rtl="0" algn="ctr">
                        <a:spcBef>
                          <a:spcPts val="0"/>
                        </a:spcBef>
                        <a:spcAft>
                          <a:spcPts val="0"/>
                        </a:spcAft>
                        <a:buNone/>
                      </a:pPr>
                      <a:r>
                        <a:rPr lang="es" sz="1000">
                          <a:latin typeface="Open Sans"/>
                          <a:ea typeface="Open Sans"/>
                          <a:cs typeface="Open Sans"/>
                          <a:sym typeface="Open Sans"/>
                        </a:rPr>
                        <a:t>Dirección de grupo</a:t>
                      </a:r>
                      <a:endParaRPr sz="1000">
                        <a:latin typeface="Open Sans"/>
                        <a:ea typeface="Open Sans"/>
                        <a:cs typeface="Open Sans"/>
                        <a:sym typeface="Open Sans"/>
                      </a:endParaRPr>
                    </a:p>
                  </a:txBody>
                  <a:tcPr marT="91425" marB="91425" marR="91425" marL="91425">
                    <a:solidFill>
                      <a:srgbClr val="EFEFEF"/>
                    </a:solidFill>
                  </a:tcPr>
                </a:tc>
                <a:tc hMerge="1"/>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lang="es" sz="1000">
                          <a:solidFill>
                            <a:schemeClr val="dk1"/>
                          </a:solidFill>
                          <a:latin typeface="Open Sans"/>
                          <a:ea typeface="Open Sans"/>
                          <a:cs typeface="Open Sans"/>
                          <a:sym typeface="Open Sans"/>
                        </a:rPr>
                        <a:t>Dirección de grupo</a:t>
                      </a:r>
                      <a:endParaRPr sz="1000">
                        <a:latin typeface="Open Sans"/>
                        <a:ea typeface="Open Sans"/>
                        <a:cs typeface="Open Sans"/>
                        <a:sym typeface="Open Sans"/>
                      </a:endParaRPr>
                    </a:p>
                  </a:txBody>
                  <a:tcPr marT="91425" marB="91425" marR="91425" marL="91425">
                    <a:solidFill>
                      <a:srgbClr val="EFEFEF"/>
                    </a:solidFill>
                  </a:tcPr>
                </a:tc>
                <a:tc hMerge="1"/>
              </a:tr>
              <a:tr h="333375">
                <a:tc>
                  <a:txBody>
                    <a:bodyPr/>
                    <a:lstStyle/>
                    <a:p>
                      <a:pPr indent="0" lvl="0" marL="0" rtl="0" algn="l">
                        <a:spcBef>
                          <a:spcPts val="0"/>
                        </a:spcBef>
                        <a:spcAft>
                          <a:spcPts val="0"/>
                        </a:spcAft>
                        <a:buNone/>
                      </a:pPr>
                      <a:r>
                        <a:rPr b="1" lang="es" sz="1000">
                          <a:solidFill>
                            <a:srgbClr val="FFFFFF"/>
                          </a:solidFill>
                          <a:latin typeface="Open Sans"/>
                          <a:ea typeface="Open Sans"/>
                          <a:cs typeface="Open Sans"/>
                          <a:sym typeface="Open Sans"/>
                        </a:rPr>
                        <a:t>Clase D</a:t>
                      </a:r>
                      <a:endParaRPr b="1" sz="1000">
                        <a:solidFill>
                          <a:srgbClr val="FFFFFF"/>
                        </a:solidFill>
                        <a:latin typeface="Open Sans"/>
                        <a:ea typeface="Open Sans"/>
                        <a:cs typeface="Open Sans"/>
                        <a:sym typeface="Open Sans"/>
                      </a:endParaRPr>
                    </a:p>
                  </a:txBody>
                  <a:tcPr marT="91425" marB="91425" marR="91425" marL="91425">
                    <a:solidFill>
                      <a:srgbClr val="EC183F"/>
                    </a:solidFill>
                  </a:tcPr>
                </a:tc>
                <a:tc gridSpan="2">
                  <a:txBody>
                    <a:bodyPr/>
                    <a:lstStyle/>
                    <a:p>
                      <a:pPr indent="0" lvl="0" marL="0" rtl="0" algn="ctr">
                        <a:spcBef>
                          <a:spcPts val="0"/>
                        </a:spcBef>
                        <a:spcAft>
                          <a:spcPts val="0"/>
                        </a:spcAft>
                        <a:buNone/>
                      </a:pPr>
                      <a:r>
                        <a:rPr b="1" lang="es" sz="1000">
                          <a:solidFill>
                            <a:srgbClr val="EC183F"/>
                          </a:solidFill>
                          <a:latin typeface="Open Sans"/>
                          <a:ea typeface="Open Sans"/>
                          <a:cs typeface="Open Sans"/>
                          <a:sym typeface="Open Sans"/>
                        </a:rPr>
                        <a:t>224</a:t>
                      </a:r>
                      <a:r>
                        <a:rPr lang="es" sz="1000">
                          <a:latin typeface="Open Sans"/>
                          <a:ea typeface="Open Sans"/>
                          <a:cs typeface="Open Sans"/>
                          <a:sym typeface="Open Sans"/>
                        </a:rPr>
                        <a:t>.0.0.0</a:t>
                      </a:r>
                      <a:endParaRPr sz="1000">
                        <a:latin typeface="Open Sans"/>
                        <a:ea typeface="Open Sans"/>
                        <a:cs typeface="Open Sans"/>
                        <a:sym typeface="Open Sans"/>
                      </a:endParaRPr>
                    </a:p>
                  </a:txBody>
                  <a:tcPr marT="91425" marB="91425" marR="91425" marL="91425"/>
                </a:tc>
                <a:tc hMerge="1"/>
                <a:tc>
                  <a:txBody>
                    <a:bodyPr/>
                    <a:lstStyle/>
                    <a:p>
                      <a:pPr indent="0" lvl="0" marL="0" rtl="0" algn="ctr">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s" sz="1000">
                          <a:solidFill>
                            <a:srgbClr val="EC183F"/>
                          </a:solidFill>
                          <a:latin typeface="Open Sans"/>
                          <a:ea typeface="Open Sans"/>
                          <a:cs typeface="Open Sans"/>
                          <a:sym typeface="Open Sans"/>
                        </a:rPr>
                        <a:t>239</a:t>
                      </a:r>
                      <a:r>
                        <a:rPr lang="es" sz="1000">
                          <a:latin typeface="Open Sans"/>
                          <a:ea typeface="Open Sans"/>
                          <a:cs typeface="Open Sans"/>
                          <a:sym typeface="Open Sans"/>
                        </a:rPr>
                        <a:t>.255.255.255</a:t>
                      </a:r>
                      <a:endParaRPr sz="1000">
                        <a:latin typeface="Open Sans"/>
                        <a:ea typeface="Open Sans"/>
                        <a:cs typeface="Open Sans"/>
                        <a:sym typeface="Open Sans"/>
                      </a:endParaRPr>
                    </a:p>
                  </a:txBody>
                  <a:tcPr marT="91425" marB="91425" marR="91425" marL="91425"/>
                </a:tc>
                <a:tc hMerge="1"/>
              </a:tr>
            </a:tbl>
          </a:graphicData>
        </a:graphic>
      </p:graphicFrame>
      <p:graphicFrame>
        <p:nvGraphicFramePr>
          <p:cNvPr id="150" name="Google Shape;150;p37"/>
          <p:cNvGraphicFramePr/>
          <p:nvPr/>
        </p:nvGraphicFramePr>
        <p:xfrm>
          <a:off x="3419150" y="3951625"/>
          <a:ext cx="3000000" cy="3000000"/>
        </p:xfrm>
        <a:graphic>
          <a:graphicData uri="http://schemas.openxmlformats.org/drawingml/2006/table">
            <a:tbl>
              <a:tblPr>
                <a:noFill/>
                <a:tableStyleId>{B001A467-A453-4F9D-A4E4-78A8F8A2BCC9}</a:tableStyleId>
              </a:tblPr>
              <a:tblGrid>
                <a:gridCol w="873125"/>
                <a:gridCol w="987425"/>
                <a:gridCol w="987425"/>
                <a:gridCol w="382850"/>
                <a:gridCol w="1068250"/>
                <a:gridCol w="1111450"/>
              </a:tblGrid>
              <a:tr h="314325">
                <a:tc>
                  <a:txBody>
                    <a:bodyPr/>
                    <a:lstStyle/>
                    <a:p>
                      <a:pPr indent="0" lvl="0" marL="0" rtl="0" algn="l">
                        <a:spcBef>
                          <a:spcPts val="0"/>
                        </a:spcBef>
                        <a:spcAft>
                          <a:spcPts val="0"/>
                        </a:spcAft>
                        <a:buNone/>
                      </a:pPr>
                      <a:r>
                        <a:t/>
                      </a:r>
                      <a:endParaRPr sz="1000">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gridSpan="2">
                  <a:txBody>
                    <a:bodyPr/>
                    <a:lstStyle/>
                    <a:p>
                      <a:pPr indent="0" lvl="0" marL="0" rtl="0" algn="ctr">
                        <a:spcBef>
                          <a:spcPts val="0"/>
                        </a:spcBef>
                        <a:spcAft>
                          <a:spcPts val="0"/>
                        </a:spcAft>
                        <a:buNone/>
                      </a:pPr>
                      <a:r>
                        <a:rPr lang="es" sz="1000">
                          <a:latin typeface="Open Sans"/>
                          <a:ea typeface="Open Sans"/>
                          <a:cs typeface="Open Sans"/>
                          <a:sym typeface="Open Sans"/>
                        </a:rPr>
                        <a:t>Indefinido</a:t>
                      </a:r>
                      <a:endParaRPr sz="1000">
                        <a:latin typeface="Open Sans"/>
                        <a:ea typeface="Open Sans"/>
                        <a:cs typeface="Open Sans"/>
                        <a:sym typeface="Open Sans"/>
                      </a:endParaRPr>
                    </a:p>
                  </a:txBody>
                  <a:tcPr marT="91425" marB="91425" marR="91425" marL="91425">
                    <a:solidFill>
                      <a:srgbClr val="EFEFEF"/>
                    </a:solidFill>
                  </a:tcPr>
                </a:tc>
                <a:tc hMerge="1"/>
                <a:tc>
                  <a:txBody>
                    <a:bodyPr/>
                    <a:lstStyle/>
                    <a:p>
                      <a:pPr indent="0" lvl="0" marL="0" rtl="0" algn="ctr">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lang="es" sz="1000">
                          <a:solidFill>
                            <a:schemeClr val="dk1"/>
                          </a:solidFill>
                          <a:latin typeface="Open Sans"/>
                          <a:ea typeface="Open Sans"/>
                          <a:cs typeface="Open Sans"/>
                          <a:sym typeface="Open Sans"/>
                        </a:rPr>
                        <a:t>Indefinido</a:t>
                      </a:r>
                      <a:endParaRPr sz="1000">
                        <a:latin typeface="Open Sans"/>
                        <a:ea typeface="Open Sans"/>
                        <a:cs typeface="Open Sans"/>
                        <a:sym typeface="Open Sans"/>
                      </a:endParaRPr>
                    </a:p>
                  </a:txBody>
                  <a:tcPr marT="91425" marB="91425" marR="91425" marL="91425">
                    <a:solidFill>
                      <a:srgbClr val="EFEFEF"/>
                    </a:solidFill>
                  </a:tcPr>
                </a:tc>
                <a:tc hMerge="1"/>
              </a:tr>
              <a:tr h="314325">
                <a:tc>
                  <a:txBody>
                    <a:bodyPr/>
                    <a:lstStyle/>
                    <a:p>
                      <a:pPr indent="0" lvl="0" marL="0" rtl="0" algn="l">
                        <a:spcBef>
                          <a:spcPts val="0"/>
                        </a:spcBef>
                        <a:spcAft>
                          <a:spcPts val="0"/>
                        </a:spcAft>
                        <a:buNone/>
                      </a:pPr>
                      <a:r>
                        <a:rPr b="1" lang="es" sz="1000">
                          <a:solidFill>
                            <a:srgbClr val="FFFFFF"/>
                          </a:solidFill>
                          <a:latin typeface="Open Sans"/>
                          <a:ea typeface="Open Sans"/>
                          <a:cs typeface="Open Sans"/>
                          <a:sym typeface="Open Sans"/>
                        </a:rPr>
                        <a:t>Clase E</a:t>
                      </a:r>
                      <a:endParaRPr b="1" sz="1000">
                        <a:solidFill>
                          <a:srgbClr val="FFFFFF"/>
                        </a:solidFill>
                        <a:latin typeface="Open Sans"/>
                        <a:ea typeface="Open Sans"/>
                        <a:cs typeface="Open Sans"/>
                        <a:sym typeface="Open Sans"/>
                      </a:endParaRPr>
                    </a:p>
                  </a:txBody>
                  <a:tcPr marT="91425" marB="91425" marR="91425" marL="91425">
                    <a:solidFill>
                      <a:srgbClr val="EC183F"/>
                    </a:solidFill>
                  </a:tcPr>
                </a:tc>
                <a:tc gridSpan="2">
                  <a:txBody>
                    <a:bodyPr/>
                    <a:lstStyle/>
                    <a:p>
                      <a:pPr indent="0" lvl="0" marL="0" rtl="0" algn="ctr">
                        <a:spcBef>
                          <a:spcPts val="0"/>
                        </a:spcBef>
                        <a:spcAft>
                          <a:spcPts val="0"/>
                        </a:spcAft>
                        <a:buNone/>
                      </a:pPr>
                      <a:r>
                        <a:rPr b="1" lang="es" sz="1000">
                          <a:solidFill>
                            <a:srgbClr val="EC183F"/>
                          </a:solidFill>
                          <a:latin typeface="Open Sans"/>
                          <a:ea typeface="Open Sans"/>
                          <a:cs typeface="Open Sans"/>
                          <a:sym typeface="Open Sans"/>
                        </a:rPr>
                        <a:t>240</a:t>
                      </a:r>
                      <a:r>
                        <a:rPr lang="es" sz="1000">
                          <a:latin typeface="Open Sans"/>
                          <a:ea typeface="Open Sans"/>
                          <a:cs typeface="Open Sans"/>
                          <a:sym typeface="Open Sans"/>
                        </a:rPr>
                        <a:t>.0.0.0</a:t>
                      </a:r>
                      <a:endParaRPr sz="1000">
                        <a:latin typeface="Open Sans"/>
                        <a:ea typeface="Open Sans"/>
                        <a:cs typeface="Open Sans"/>
                        <a:sym typeface="Open Sans"/>
                      </a:endParaRPr>
                    </a:p>
                  </a:txBody>
                  <a:tcPr marT="91425" marB="91425" marR="91425" marL="91425"/>
                </a:tc>
                <a:tc hMerge="1"/>
                <a:tc>
                  <a:txBody>
                    <a:bodyPr/>
                    <a:lstStyle/>
                    <a:p>
                      <a:pPr indent="0" lvl="0" marL="0" rtl="0" algn="ctr">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s" sz="1000">
                          <a:solidFill>
                            <a:srgbClr val="EC183F"/>
                          </a:solidFill>
                          <a:latin typeface="Open Sans"/>
                          <a:ea typeface="Open Sans"/>
                          <a:cs typeface="Open Sans"/>
                          <a:sym typeface="Open Sans"/>
                        </a:rPr>
                        <a:t>247</a:t>
                      </a:r>
                      <a:r>
                        <a:rPr lang="es" sz="1000">
                          <a:latin typeface="Open Sans"/>
                          <a:ea typeface="Open Sans"/>
                          <a:cs typeface="Open Sans"/>
                          <a:sym typeface="Open Sans"/>
                        </a:rPr>
                        <a:t>.255.255.255</a:t>
                      </a:r>
                      <a:endParaRPr sz="1000">
                        <a:latin typeface="Open Sans"/>
                        <a:ea typeface="Open Sans"/>
                        <a:cs typeface="Open Sans"/>
                        <a:sym typeface="Open Sans"/>
                      </a:endParaRPr>
                    </a:p>
                  </a:txBody>
                  <a:tcPr marT="91425" marB="91425" marR="91425" marL="91425"/>
                </a:tc>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8"/>
          <p:cNvSpPr txBox="1"/>
          <p:nvPr/>
        </p:nvSpPr>
        <p:spPr>
          <a:xfrm>
            <a:off x="717750" y="396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rgbClr val="EC183F"/>
                </a:solidFill>
                <a:latin typeface="Rajdhani"/>
                <a:ea typeface="Rajdhani"/>
                <a:cs typeface="Rajdhani"/>
                <a:sym typeface="Rajdhani"/>
              </a:rPr>
              <a:t>Tipos de</a:t>
            </a:r>
            <a:r>
              <a:rPr b="1" i="0" lang="es" sz="3000" u="none" cap="none" strike="noStrike">
                <a:solidFill>
                  <a:srgbClr val="3F3F3F"/>
                </a:solidFill>
                <a:latin typeface="Rajdhani"/>
                <a:ea typeface="Rajdhani"/>
                <a:cs typeface="Rajdhani"/>
                <a:sym typeface="Rajdhani"/>
              </a:rPr>
              <a:t> </a:t>
            </a:r>
            <a:r>
              <a:rPr b="1" lang="es" sz="3300">
                <a:solidFill>
                  <a:srgbClr val="434343"/>
                </a:solidFill>
                <a:latin typeface="Rajdhani"/>
                <a:ea typeface="Rajdhani"/>
                <a:cs typeface="Rajdhani"/>
                <a:sym typeface="Rajdhani"/>
              </a:rPr>
              <a:t>direcciones IP</a:t>
            </a:r>
            <a:endParaRPr b="1" i="0" sz="3000" u="none" cap="none" strike="noStrike">
              <a:solidFill>
                <a:srgbClr val="3F3F3F"/>
              </a:solidFill>
              <a:latin typeface="Rajdhani"/>
              <a:ea typeface="Rajdhani"/>
              <a:cs typeface="Rajdhani"/>
              <a:sym typeface="Rajdhani"/>
            </a:endParaRPr>
          </a:p>
        </p:txBody>
      </p:sp>
      <p:sp>
        <p:nvSpPr>
          <p:cNvPr id="156" name="Google Shape;156;p38"/>
          <p:cNvSpPr txBox="1"/>
          <p:nvPr/>
        </p:nvSpPr>
        <p:spPr>
          <a:xfrm>
            <a:off x="717750" y="1252875"/>
            <a:ext cx="30732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sp>
        <p:nvSpPr>
          <p:cNvPr id="157" name="Google Shape;157;p38"/>
          <p:cNvSpPr txBox="1"/>
          <p:nvPr/>
        </p:nvSpPr>
        <p:spPr>
          <a:xfrm>
            <a:off x="717750" y="1113600"/>
            <a:ext cx="2635200" cy="3621300"/>
          </a:xfrm>
          <a:prstGeom prst="rect">
            <a:avLst/>
          </a:prstGeom>
          <a:noFill/>
          <a:ln>
            <a:noFill/>
          </a:ln>
        </p:spPr>
        <p:txBody>
          <a:bodyPr anchorCtr="0" anchor="t" bIns="91425" lIns="90000" spcFirstLastPara="1" rIns="91425" wrap="square" tIns="90000">
            <a:noAutofit/>
          </a:bodyPr>
          <a:lstStyle/>
          <a:p>
            <a:pPr indent="0" lvl="0" marL="0" marR="0" rtl="0" algn="l">
              <a:lnSpc>
                <a:spcPct val="115000"/>
              </a:lnSpc>
              <a:spcBef>
                <a:spcPts val="600"/>
              </a:spcBef>
              <a:spcAft>
                <a:spcPts val="0"/>
              </a:spcAft>
              <a:buClr>
                <a:schemeClr val="dk1"/>
              </a:buClr>
              <a:buSzPts val="2400"/>
              <a:buFont typeface="Arial"/>
              <a:buNone/>
            </a:pPr>
            <a:r>
              <a:rPr lang="es" sz="1500">
                <a:latin typeface="Open Sans"/>
                <a:ea typeface="Open Sans"/>
                <a:cs typeface="Open Sans"/>
                <a:sym typeface="Open Sans"/>
              </a:rPr>
              <a:t>L</a:t>
            </a:r>
            <a:r>
              <a:rPr lang="es" sz="1500">
                <a:latin typeface="Open Sans"/>
                <a:ea typeface="Open Sans"/>
                <a:cs typeface="Open Sans"/>
                <a:sym typeface="Open Sans"/>
              </a:rPr>
              <a:t>as IP </a:t>
            </a:r>
            <a:r>
              <a:rPr b="1" lang="es" sz="1500">
                <a:latin typeface="Open Sans"/>
                <a:ea typeface="Open Sans"/>
                <a:cs typeface="Open Sans"/>
                <a:sym typeface="Open Sans"/>
              </a:rPr>
              <a:t>privadas</a:t>
            </a:r>
            <a:r>
              <a:rPr lang="es" sz="1500">
                <a:latin typeface="Open Sans"/>
                <a:ea typeface="Open Sans"/>
                <a:cs typeface="Open Sans"/>
                <a:sym typeface="Open Sans"/>
              </a:rPr>
              <a:t> son el número asignado a un dispositivo dentro de una red privada. Es decir, para identificar, por ejemplo, nuestro celular, notebook, tablet, entre otros dispositivos, dentro de una misma red wifi en nuestro hogar. Se reservan para ello determinados rangos de direcciones:</a:t>
            </a:r>
            <a:endParaRPr sz="1500">
              <a:latin typeface="Open Sans"/>
              <a:ea typeface="Open Sans"/>
              <a:cs typeface="Open Sans"/>
              <a:sym typeface="Open Sans"/>
            </a:endParaRPr>
          </a:p>
        </p:txBody>
      </p:sp>
      <p:pic>
        <p:nvPicPr>
          <p:cNvPr id="158" name="Google Shape;158;p38"/>
          <p:cNvPicPr preferRelativeResize="0"/>
          <p:nvPr/>
        </p:nvPicPr>
        <p:blipFill rotWithShape="1">
          <a:blip r:embed="rId4">
            <a:alphaModFix/>
          </a:blip>
          <a:srcRect b="0" l="0" r="0" t="62671"/>
          <a:stretch/>
        </p:blipFill>
        <p:spPr>
          <a:xfrm>
            <a:off x="1350325" y="6181250"/>
            <a:ext cx="5029475" cy="1261375"/>
          </a:xfrm>
          <a:prstGeom prst="rect">
            <a:avLst/>
          </a:prstGeom>
          <a:noFill/>
          <a:ln>
            <a:noFill/>
          </a:ln>
        </p:spPr>
      </p:pic>
      <p:graphicFrame>
        <p:nvGraphicFramePr>
          <p:cNvPr id="159" name="Google Shape;159;p38"/>
          <p:cNvGraphicFramePr/>
          <p:nvPr/>
        </p:nvGraphicFramePr>
        <p:xfrm>
          <a:off x="3398250" y="1911025"/>
          <a:ext cx="3000000" cy="3000000"/>
        </p:xfrm>
        <a:graphic>
          <a:graphicData uri="http://schemas.openxmlformats.org/drawingml/2006/table">
            <a:tbl>
              <a:tblPr>
                <a:noFill/>
                <a:tableStyleId>{B001A467-A453-4F9D-A4E4-78A8F8A2BCC9}</a:tableStyleId>
              </a:tblPr>
              <a:tblGrid>
                <a:gridCol w="873125"/>
                <a:gridCol w="987425"/>
                <a:gridCol w="987425"/>
                <a:gridCol w="382850"/>
                <a:gridCol w="1068250"/>
                <a:gridCol w="1111450"/>
              </a:tblGrid>
              <a:tr h="247650">
                <a:tc>
                  <a:txBody>
                    <a:bodyPr/>
                    <a:lstStyle/>
                    <a:p>
                      <a:pPr indent="0" lvl="0" marL="0" rtl="0" algn="l">
                        <a:spcBef>
                          <a:spcPts val="0"/>
                        </a:spcBef>
                        <a:spcAft>
                          <a:spcPts val="0"/>
                        </a:spcAft>
                        <a:buNone/>
                      </a:pPr>
                      <a:r>
                        <a:t/>
                      </a:r>
                      <a:endParaRPr sz="1000">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s" sz="1000">
                          <a:solidFill>
                            <a:srgbClr val="FFFFFF"/>
                          </a:solidFill>
                          <a:latin typeface="Open Sans"/>
                          <a:ea typeface="Open Sans"/>
                          <a:cs typeface="Open Sans"/>
                          <a:sym typeface="Open Sans"/>
                        </a:rPr>
                        <a:t>Desde</a:t>
                      </a:r>
                      <a:endParaRPr b="1" sz="1000">
                        <a:solidFill>
                          <a:srgbClr val="FFFFFF"/>
                        </a:solidFill>
                        <a:latin typeface="Open Sans"/>
                        <a:ea typeface="Open Sans"/>
                        <a:cs typeface="Open Sans"/>
                        <a:sym typeface="Open Sans"/>
                      </a:endParaRPr>
                    </a:p>
                  </a:txBody>
                  <a:tcPr marT="91425" marB="91425" marR="91425" marL="91425">
                    <a:solidFill>
                      <a:srgbClr val="434343"/>
                    </a:solidFill>
                  </a:tcPr>
                </a:tc>
                <a:tc hMerge="1"/>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lang="es" sz="1000">
                          <a:solidFill>
                            <a:srgbClr val="FFFFFF"/>
                          </a:solidFill>
                          <a:latin typeface="Open Sans"/>
                          <a:ea typeface="Open Sans"/>
                          <a:cs typeface="Open Sans"/>
                          <a:sym typeface="Open Sans"/>
                        </a:rPr>
                        <a:t>A</a:t>
                      </a:r>
                      <a:endParaRPr sz="1000">
                        <a:solidFill>
                          <a:srgbClr val="FFFFFF"/>
                        </a:solidFill>
                        <a:latin typeface="Open Sans"/>
                        <a:ea typeface="Open Sans"/>
                        <a:cs typeface="Open Sans"/>
                        <a:sym typeface="Open Sans"/>
                      </a:endParaRPr>
                    </a:p>
                  </a:txBody>
                  <a:tcPr marT="91425" marB="91425" marR="91425" marL="91425">
                    <a:solidFill>
                      <a:srgbClr val="434343"/>
                    </a:solidFill>
                  </a:tcPr>
                </a:tc>
                <a:tc hMerge="1"/>
              </a:tr>
              <a:tr h="381000">
                <a:tc>
                  <a:txBody>
                    <a:bodyPr/>
                    <a:lstStyle/>
                    <a:p>
                      <a:pPr indent="0" lvl="0" marL="0" rtl="0" algn="l">
                        <a:spcBef>
                          <a:spcPts val="0"/>
                        </a:spcBef>
                        <a:spcAft>
                          <a:spcPts val="0"/>
                        </a:spcAft>
                        <a:buNone/>
                      </a:pPr>
                      <a:r>
                        <a:t/>
                      </a:r>
                      <a:endParaRPr sz="1000">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s" sz="1000">
                          <a:solidFill>
                            <a:srgbClr val="EC183F"/>
                          </a:solidFill>
                          <a:latin typeface="Open Sans"/>
                          <a:ea typeface="Open Sans"/>
                          <a:cs typeface="Open Sans"/>
                          <a:sym typeface="Open Sans"/>
                        </a:rPr>
                        <a:t>Identificador de red</a:t>
                      </a:r>
                      <a:endParaRPr sz="1000">
                        <a:solidFill>
                          <a:srgbClr val="EC183F"/>
                        </a:solidFill>
                        <a:latin typeface="Open Sans"/>
                        <a:ea typeface="Open Sans"/>
                        <a:cs typeface="Open Sans"/>
                        <a:sym typeface="Open Sans"/>
                      </a:endParaRPr>
                    </a:p>
                  </a:txBody>
                  <a:tcPr marT="91425" marB="91425" marR="91425" marL="91425">
                    <a:solidFill>
                      <a:srgbClr val="EFEFEF"/>
                    </a:solidFill>
                  </a:tcPr>
                </a:tc>
                <a:tc>
                  <a:txBody>
                    <a:bodyPr/>
                    <a:lstStyle/>
                    <a:p>
                      <a:pPr indent="0" lvl="0" marL="0" rtl="0" algn="ctr">
                        <a:spcBef>
                          <a:spcPts val="0"/>
                        </a:spcBef>
                        <a:spcAft>
                          <a:spcPts val="0"/>
                        </a:spcAft>
                        <a:buNone/>
                      </a:pPr>
                      <a:r>
                        <a:rPr lang="es" sz="1000">
                          <a:latin typeface="Open Sans"/>
                          <a:ea typeface="Open Sans"/>
                          <a:cs typeface="Open Sans"/>
                          <a:sym typeface="Open Sans"/>
                        </a:rPr>
                        <a:t>Identificador de host</a:t>
                      </a:r>
                      <a:endParaRPr sz="1000">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s" sz="1000">
                          <a:solidFill>
                            <a:srgbClr val="EC183F"/>
                          </a:solidFill>
                          <a:latin typeface="Open Sans"/>
                          <a:ea typeface="Open Sans"/>
                          <a:cs typeface="Open Sans"/>
                          <a:sym typeface="Open Sans"/>
                        </a:rPr>
                        <a:t>Identificador de red</a:t>
                      </a:r>
                      <a:endParaRPr sz="1000">
                        <a:solidFill>
                          <a:srgbClr val="EC183F"/>
                        </a:solidFill>
                        <a:latin typeface="Open Sans"/>
                        <a:ea typeface="Open Sans"/>
                        <a:cs typeface="Open Sans"/>
                        <a:sym typeface="Open Sans"/>
                      </a:endParaRPr>
                    </a:p>
                  </a:txBody>
                  <a:tcPr marT="91425" marB="91425" marR="91425" marL="91425">
                    <a:solidFill>
                      <a:srgbClr val="EFEFEF"/>
                    </a:solidFill>
                  </a:tcPr>
                </a:tc>
                <a:tc>
                  <a:txBody>
                    <a:bodyPr/>
                    <a:lstStyle/>
                    <a:p>
                      <a:pPr indent="0" lvl="0" marL="0" rtl="0" algn="ctr">
                        <a:spcBef>
                          <a:spcPts val="0"/>
                        </a:spcBef>
                        <a:spcAft>
                          <a:spcPts val="0"/>
                        </a:spcAft>
                        <a:buNone/>
                      </a:pPr>
                      <a:r>
                        <a:rPr lang="es" sz="1000">
                          <a:solidFill>
                            <a:schemeClr val="dk1"/>
                          </a:solidFill>
                          <a:latin typeface="Open Sans"/>
                          <a:ea typeface="Open Sans"/>
                          <a:cs typeface="Open Sans"/>
                          <a:sym typeface="Open Sans"/>
                        </a:rPr>
                        <a:t>Identificador de host</a:t>
                      </a:r>
                      <a:endParaRPr sz="1000">
                        <a:latin typeface="Open Sans"/>
                        <a:ea typeface="Open Sans"/>
                        <a:cs typeface="Open Sans"/>
                        <a:sym typeface="Open Sans"/>
                      </a:endParaRPr>
                    </a:p>
                  </a:txBody>
                  <a:tcPr marT="91425" marB="91425" marR="91425" marL="91425">
                    <a:solidFill>
                      <a:srgbClr val="EFEFEF"/>
                    </a:solidFill>
                  </a:tcPr>
                </a:tc>
              </a:tr>
              <a:tr h="304800">
                <a:tc>
                  <a:txBody>
                    <a:bodyPr/>
                    <a:lstStyle/>
                    <a:p>
                      <a:pPr indent="0" lvl="0" marL="0" rtl="0" algn="l">
                        <a:spcBef>
                          <a:spcPts val="0"/>
                        </a:spcBef>
                        <a:spcAft>
                          <a:spcPts val="0"/>
                        </a:spcAft>
                        <a:buNone/>
                      </a:pPr>
                      <a:r>
                        <a:rPr b="1" lang="es" sz="1000">
                          <a:solidFill>
                            <a:srgbClr val="FFFFFF"/>
                          </a:solidFill>
                          <a:latin typeface="Open Sans"/>
                          <a:ea typeface="Open Sans"/>
                          <a:cs typeface="Open Sans"/>
                          <a:sym typeface="Open Sans"/>
                        </a:rPr>
                        <a:t>Clase A</a:t>
                      </a:r>
                      <a:endParaRPr b="1" sz="1000">
                        <a:solidFill>
                          <a:srgbClr val="FFFFFF"/>
                        </a:solidFill>
                        <a:latin typeface="Open Sans"/>
                        <a:ea typeface="Open Sans"/>
                        <a:cs typeface="Open Sans"/>
                        <a:sym typeface="Open Sans"/>
                      </a:endParaRPr>
                    </a:p>
                  </a:txBody>
                  <a:tcPr marT="91425" marB="91425" marR="91425" marL="91425">
                    <a:solidFill>
                      <a:srgbClr val="EC183F"/>
                    </a:solidFill>
                  </a:tcPr>
                </a:tc>
                <a:tc gridSpan="2">
                  <a:txBody>
                    <a:bodyPr/>
                    <a:lstStyle/>
                    <a:p>
                      <a:pPr indent="0" lvl="0" marL="0" rtl="0" algn="ctr">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10</a:t>
                      </a:r>
                      <a:r>
                        <a:rPr b="1" lang="es" sz="1000">
                          <a:solidFill>
                            <a:srgbClr val="EC183F"/>
                          </a:solidFill>
                          <a:latin typeface="Open Sans"/>
                          <a:ea typeface="Open Sans"/>
                          <a:cs typeface="Open Sans"/>
                          <a:sym typeface="Open Sans"/>
                        </a:rPr>
                        <a:t>.</a:t>
                      </a:r>
                      <a:r>
                        <a:rPr lang="es" sz="1000">
                          <a:latin typeface="Open Sans"/>
                          <a:ea typeface="Open Sans"/>
                          <a:cs typeface="Open Sans"/>
                          <a:sym typeface="Open Sans"/>
                        </a:rPr>
                        <a:t>0.0.0</a:t>
                      </a:r>
                      <a:endParaRPr sz="1000">
                        <a:latin typeface="Open Sans"/>
                        <a:ea typeface="Open Sans"/>
                        <a:cs typeface="Open Sans"/>
                        <a:sym typeface="Open Sans"/>
                      </a:endParaRPr>
                    </a:p>
                  </a:txBody>
                  <a:tcPr marT="91425" marB="91425" marR="91425" marL="91425"/>
                </a:tc>
                <a:tc hMerge="1"/>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10</a:t>
                      </a:r>
                      <a:r>
                        <a:rPr lang="es" sz="1000">
                          <a:latin typeface="Open Sans"/>
                          <a:ea typeface="Open Sans"/>
                          <a:cs typeface="Open Sans"/>
                          <a:sym typeface="Open Sans"/>
                        </a:rPr>
                        <a:t>.255.255.255</a:t>
                      </a:r>
                      <a:endParaRPr sz="1000">
                        <a:latin typeface="Open Sans"/>
                        <a:ea typeface="Open Sans"/>
                        <a:cs typeface="Open Sans"/>
                        <a:sym typeface="Open Sans"/>
                      </a:endParaRPr>
                    </a:p>
                  </a:txBody>
                  <a:tcPr marT="91425" marB="91425" marR="91425" marL="91425"/>
                </a:tc>
                <a:tc hMerge="1"/>
              </a:tr>
              <a:tr h="314325">
                <a:tc>
                  <a:txBody>
                    <a:bodyPr/>
                    <a:lstStyle/>
                    <a:p>
                      <a:pPr indent="0" lvl="0" marL="0" rtl="0" algn="l">
                        <a:spcBef>
                          <a:spcPts val="0"/>
                        </a:spcBef>
                        <a:spcAft>
                          <a:spcPts val="0"/>
                        </a:spcAft>
                        <a:buNone/>
                      </a:pPr>
                      <a:r>
                        <a:rPr b="1" lang="es" sz="1000">
                          <a:solidFill>
                            <a:srgbClr val="FFFFFF"/>
                          </a:solidFill>
                          <a:latin typeface="Open Sans"/>
                          <a:ea typeface="Open Sans"/>
                          <a:cs typeface="Open Sans"/>
                          <a:sym typeface="Open Sans"/>
                        </a:rPr>
                        <a:t>Clase B</a:t>
                      </a:r>
                      <a:endParaRPr b="1" sz="1000">
                        <a:solidFill>
                          <a:srgbClr val="FFFFFF"/>
                        </a:solidFill>
                        <a:latin typeface="Open Sans"/>
                        <a:ea typeface="Open Sans"/>
                        <a:cs typeface="Open Sans"/>
                        <a:sym typeface="Open Sans"/>
                      </a:endParaRPr>
                    </a:p>
                  </a:txBody>
                  <a:tcPr marT="91425" marB="91425" marR="91425" marL="91425">
                    <a:solidFill>
                      <a:srgbClr val="EC183F"/>
                    </a:solidFill>
                  </a:tcPr>
                </a:tc>
                <a:tc gridSpan="2">
                  <a:txBody>
                    <a:bodyPr/>
                    <a:lstStyle/>
                    <a:p>
                      <a:pPr indent="0" lvl="0" marL="0" rtl="0" algn="l">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172</a:t>
                      </a:r>
                      <a:r>
                        <a:rPr lang="es" sz="1000">
                          <a:highlight>
                            <a:srgbClr val="9E9E9E"/>
                          </a:highlight>
                          <a:latin typeface="Open Sans"/>
                          <a:ea typeface="Open Sans"/>
                          <a:cs typeface="Open Sans"/>
                          <a:sym typeface="Open Sans"/>
                        </a:rPr>
                        <a:t>.16</a:t>
                      </a:r>
                      <a:r>
                        <a:rPr lang="es" sz="1000">
                          <a:latin typeface="Open Sans"/>
                          <a:ea typeface="Open Sans"/>
                          <a:cs typeface="Open Sans"/>
                          <a:sym typeface="Open Sans"/>
                        </a:rPr>
                        <a:t>.0.0</a:t>
                      </a:r>
                      <a:endParaRPr sz="1000">
                        <a:latin typeface="Open Sans"/>
                        <a:ea typeface="Open Sans"/>
                        <a:cs typeface="Open Sans"/>
                        <a:sym typeface="Open Sans"/>
                      </a:endParaRPr>
                    </a:p>
                  </a:txBody>
                  <a:tcPr marT="91425" marB="91425" marR="91425" marL="91425"/>
                </a:tc>
                <a:tc hMerge="1"/>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s" sz="1000">
                          <a:solidFill>
                            <a:srgbClr val="EC183F"/>
                          </a:solidFill>
                          <a:highlight>
                            <a:srgbClr val="9E9E9E"/>
                          </a:highlight>
                          <a:latin typeface="Open Sans"/>
                          <a:ea typeface="Open Sans"/>
                          <a:cs typeface="Open Sans"/>
                          <a:sym typeface="Open Sans"/>
                        </a:rPr>
                        <a:t>172</a:t>
                      </a:r>
                      <a:r>
                        <a:rPr lang="es" sz="1000">
                          <a:highlight>
                            <a:srgbClr val="9E9E9E"/>
                          </a:highlight>
                          <a:latin typeface="Open Sans"/>
                          <a:ea typeface="Open Sans"/>
                          <a:cs typeface="Open Sans"/>
                          <a:sym typeface="Open Sans"/>
                        </a:rPr>
                        <a:t>.31</a:t>
                      </a:r>
                      <a:r>
                        <a:rPr lang="es" sz="1000">
                          <a:latin typeface="Open Sans"/>
                          <a:ea typeface="Open Sans"/>
                          <a:cs typeface="Open Sans"/>
                          <a:sym typeface="Open Sans"/>
                        </a:rPr>
                        <a:t>.255.255</a:t>
                      </a:r>
                      <a:endParaRPr sz="1000">
                        <a:latin typeface="Open Sans"/>
                        <a:ea typeface="Open Sans"/>
                        <a:cs typeface="Open Sans"/>
                        <a:sym typeface="Open Sans"/>
                      </a:endParaRPr>
                    </a:p>
                  </a:txBody>
                  <a:tcPr marT="91425" marB="91425" marR="91425" marL="91425"/>
                </a:tc>
                <a:tc hMerge="1"/>
              </a:tr>
              <a:tr h="314325">
                <a:tc>
                  <a:txBody>
                    <a:bodyPr/>
                    <a:lstStyle/>
                    <a:p>
                      <a:pPr indent="0" lvl="0" marL="0" rtl="0" algn="l">
                        <a:spcBef>
                          <a:spcPts val="0"/>
                        </a:spcBef>
                        <a:spcAft>
                          <a:spcPts val="0"/>
                        </a:spcAft>
                        <a:buNone/>
                      </a:pPr>
                      <a:r>
                        <a:rPr b="1" lang="es" sz="1000">
                          <a:solidFill>
                            <a:srgbClr val="FFFFFF"/>
                          </a:solidFill>
                          <a:latin typeface="Open Sans"/>
                          <a:ea typeface="Open Sans"/>
                          <a:cs typeface="Open Sans"/>
                          <a:sym typeface="Open Sans"/>
                        </a:rPr>
                        <a:t>Clase C</a:t>
                      </a:r>
                      <a:endParaRPr b="1" sz="1000">
                        <a:solidFill>
                          <a:srgbClr val="FFFFFF"/>
                        </a:solidFill>
                        <a:latin typeface="Open Sans"/>
                        <a:ea typeface="Open Sans"/>
                        <a:cs typeface="Open Sans"/>
                        <a:sym typeface="Open Sans"/>
                      </a:endParaRPr>
                    </a:p>
                  </a:txBody>
                  <a:tcPr marT="91425" marB="91425" marR="91425" marL="91425">
                    <a:solidFill>
                      <a:srgbClr val="EC183F"/>
                    </a:solidFill>
                  </a:tcPr>
                </a:tc>
                <a:tc gridSpan="2">
                  <a:txBody>
                    <a:bodyPr/>
                    <a:lstStyle/>
                    <a:p>
                      <a:pPr indent="0" lvl="0" marL="0" rtl="0" algn="l">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192</a:t>
                      </a:r>
                      <a:r>
                        <a:rPr lang="es" sz="1000">
                          <a:highlight>
                            <a:srgbClr val="9E9E9E"/>
                          </a:highlight>
                          <a:latin typeface="Open Sans"/>
                          <a:ea typeface="Open Sans"/>
                          <a:cs typeface="Open Sans"/>
                          <a:sym typeface="Open Sans"/>
                        </a:rPr>
                        <a:t>.168.0</a:t>
                      </a:r>
                      <a:r>
                        <a:rPr lang="es" sz="1000">
                          <a:latin typeface="Open Sans"/>
                          <a:ea typeface="Open Sans"/>
                          <a:cs typeface="Open Sans"/>
                          <a:sym typeface="Open Sans"/>
                        </a:rPr>
                        <a:t>.0</a:t>
                      </a:r>
                      <a:endParaRPr sz="1000">
                        <a:latin typeface="Open Sans"/>
                        <a:ea typeface="Open Sans"/>
                        <a:cs typeface="Open Sans"/>
                        <a:sym typeface="Open Sans"/>
                      </a:endParaRPr>
                    </a:p>
                  </a:txBody>
                  <a:tcPr marT="91425" marB="91425" marR="91425" marL="91425"/>
                </a:tc>
                <a:tc hMerge="1"/>
                <a:tc>
                  <a:txBody>
                    <a:bodyPr/>
                    <a:lstStyle/>
                    <a:p>
                      <a:pPr indent="0" lvl="0" marL="0" rtl="0" algn="l">
                        <a:spcBef>
                          <a:spcPts val="0"/>
                        </a:spcBef>
                        <a:spcAft>
                          <a:spcPts val="0"/>
                        </a:spcAft>
                        <a:buNone/>
                      </a:pPr>
                      <a:r>
                        <a:t/>
                      </a:r>
                      <a:endParaRPr sz="100">
                        <a:latin typeface="Open Sans"/>
                        <a:ea typeface="Open Sans"/>
                        <a:cs typeface="Open Sans"/>
                        <a:sym typeface="Open Sans"/>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b="1" lang="es" sz="1000">
                          <a:solidFill>
                            <a:srgbClr val="EC183F"/>
                          </a:solidFill>
                          <a:latin typeface="Open Sans"/>
                          <a:ea typeface="Open Sans"/>
                          <a:cs typeface="Open Sans"/>
                          <a:sym typeface="Open Sans"/>
                        </a:rPr>
                        <a:t>                   </a:t>
                      </a:r>
                      <a:r>
                        <a:rPr b="1" lang="es" sz="1000">
                          <a:solidFill>
                            <a:srgbClr val="EC183F"/>
                          </a:solidFill>
                          <a:highlight>
                            <a:srgbClr val="9E9E9E"/>
                          </a:highlight>
                          <a:latin typeface="Open Sans"/>
                          <a:ea typeface="Open Sans"/>
                          <a:cs typeface="Open Sans"/>
                          <a:sym typeface="Open Sans"/>
                        </a:rPr>
                        <a:t>192</a:t>
                      </a:r>
                      <a:r>
                        <a:rPr lang="es" sz="1000">
                          <a:highlight>
                            <a:srgbClr val="9E9E9E"/>
                          </a:highlight>
                          <a:latin typeface="Open Sans"/>
                          <a:ea typeface="Open Sans"/>
                          <a:cs typeface="Open Sans"/>
                          <a:sym typeface="Open Sans"/>
                        </a:rPr>
                        <a:t>.168.255</a:t>
                      </a:r>
                      <a:r>
                        <a:rPr lang="es" sz="1000">
                          <a:latin typeface="Open Sans"/>
                          <a:ea typeface="Open Sans"/>
                          <a:cs typeface="Open Sans"/>
                          <a:sym typeface="Open Sans"/>
                        </a:rPr>
                        <a:t>.255</a:t>
                      </a:r>
                      <a:endParaRPr sz="1000">
                        <a:latin typeface="Open Sans"/>
                        <a:ea typeface="Open Sans"/>
                        <a:cs typeface="Open Sans"/>
                        <a:sym typeface="Open Sans"/>
                      </a:endParaRPr>
                    </a:p>
                  </a:txBody>
                  <a:tcPr marT="91425" marB="91425" marR="91425" marL="91425"/>
                </a:tc>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