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ajdhani"/>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ajdhani-bold.fntdata"/><Relationship Id="rId23" Type="http://schemas.openxmlformats.org/officeDocument/2006/relationships/font" Target="fonts/Rajdhan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00db3f0a_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700db3f0a_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b="1" sz="5000">
                <a:solidFill>
                  <a:srgbClr val="FFFFFF"/>
                </a:solidFill>
                <a:latin typeface="Rajdhani"/>
                <a:ea typeface="Rajdhani"/>
                <a:cs typeface="Rajdhani"/>
                <a:sym typeface="Rajdhani"/>
              </a:defRPr>
            </a:lvl1pPr>
            <a:lvl2pPr lvl="1">
              <a:spcBef>
                <a:spcPts val="0"/>
              </a:spcBef>
              <a:spcAft>
                <a:spcPts val="0"/>
              </a:spcAft>
              <a:buNone/>
              <a:defRPr b="1" sz="5000">
                <a:solidFill>
                  <a:srgbClr val="FFFFFF"/>
                </a:solidFill>
                <a:latin typeface="Rajdhani"/>
                <a:ea typeface="Rajdhani"/>
                <a:cs typeface="Rajdhani"/>
                <a:sym typeface="Rajdhani"/>
              </a:defRPr>
            </a:lvl2pPr>
            <a:lvl3pPr lvl="2">
              <a:spcBef>
                <a:spcPts val="0"/>
              </a:spcBef>
              <a:spcAft>
                <a:spcPts val="0"/>
              </a:spcAft>
              <a:buNone/>
              <a:defRPr b="1" sz="5000">
                <a:solidFill>
                  <a:srgbClr val="FFFFFF"/>
                </a:solidFill>
                <a:latin typeface="Rajdhani"/>
                <a:ea typeface="Rajdhani"/>
                <a:cs typeface="Rajdhani"/>
                <a:sym typeface="Rajdhani"/>
              </a:defRPr>
            </a:lvl3pPr>
            <a:lvl4pPr lvl="3">
              <a:spcBef>
                <a:spcPts val="0"/>
              </a:spcBef>
              <a:spcAft>
                <a:spcPts val="0"/>
              </a:spcAft>
              <a:buNone/>
              <a:defRPr b="1" sz="5000">
                <a:solidFill>
                  <a:srgbClr val="FFFFFF"/>
                </a:solidFill>
                <a:latin typeface="Rajdhani"/>
                <a:ea typeface="Rajdhani"/>
                <a:cs typeface="Rajdhani"/>
                <a:sym typeface="Rajdhani"/>
              </a:defRPr>
            </a:lvl4pPr>
            <a:lvl5pPr lvl="4">
              <a:spcBef>
                <a:spcPts val="0"/>
              </a:spcBef>
              <a:spcAft>
                <a:spcPts val="0"/>
              </a:spcAft>
              <a:buNone/>
              <a:defRPr b="1" sz="5000">
                <a:solidFill>
                  <a:srgbClr val="FFFFFF"/>
                </a:solidFill>
                <a:latin typeface="Rajdhani"/>
                <a:ea typeface="Rajdhani"/>
                <a:cs typeface="Rajdhani"/>
                <a:sym typeface="Rajdhani"/>
              </a:defRPr>
            </a:lvl5pPr>
            <a:lvl6pPr lvl="5">
              <a:spcBef>
                <a:spcPts val="0"/>
              </a:spcBef>
              <a:spcAft>
                <a:spcPts val="0"/>
              </a:spcAft>
              <a:buNone/>
              <a:defRPr b="1" sz="5000">
                <a:solidFill>
                  <a:srgbClr val="FFFFFF"/>
                </a:solidFill>
                <a:latin typeface="Rajdhani"/>
                <a:ea typeface="Rajdhani"/>
                <a:cs typeface="Rajdhani"/>
                <a:sym typeface="Rajdhani"/>
              </a:defRPr>
            </a:lvl6pPr>
            <a:lvl7pPr lvl="6">
              <a:spcBef>
                <a:spcPts val="0"/>
              </a:spcBef>
              <a:spcAft>
                <a:spcPts val="0"/>
              </a:spcAft>
              <a:buNone/>
              <a:defRPr b="1" sz="5000">
                <a:solidFill>
                  <a:srgbClr val="FFFFFF"/>
                </a:solidFill>
                <a:latin typeface="Rajdhani"/>
                <a:ea typeface="Rajdhani"/>
                <a:cs typeface="Rajdhani"/>
                <a:sym typeface="Rajdhani"/>
              </a:defRPr>
            </a:lvl7pPr>
            <a:lvl8pPr lvl="7">
              <a:spcBef>
                <a:spcPts val="0"/>
              </a:spcBef>
              <a:spcAft>
                <a:spcPts val="0"/>
              </a:spcAft>
              <a:buNone/>
              <a:defRPr b="1" sz="5000">
                <a:solidFill>
                  <a:srgbClr val="FFFFFF"/>
                </a:solidFill>
                <a:latin typeface="Rajdhani"/>
                <a:ea typeface="Rajdhani"/>
                <a:cs typeface="Rajdhani"/>
                <a:sym typeface="Rajdhani"/>
              </a:defRPr>
            </a:lvl8pPr>
            <a:lvl9pPr lvl="8">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welivesecurity.com/la-es/2021/06/10/backdoordiplomacy-actualizando-quarian-turian-backdoor-utilizado-contra-organizaciones-diplomatic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elivesecurity.com/la-es/2021/04/08/vyveva-nuevo-backdoor-grupo-apt-lazar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elivesecurity.com/la-es/2021/02/02/kobalos-amenaza-linux-afecta-infraestructuras-informaticas-alto-rendimien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welivesecurity.com/la-es/2021/05/11/ataque-ransomware-compania-oleoducto-colonia-pipeline-afecta-suministro-combustible-estados-unid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751400" y="1121325"/>
            <a:ext cx="438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según su número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11" name="Google Shape;111;p24"/>
          <p:cNvSpPr txBox="1"/>
          <p:nvPr/>
        </p:nvSpPr>
        <p:spPr>
          <a:xfrm>
            <a:off x="290625" y="546575"/>
            <a:ext cx="8525700" cy="5002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a:solidFill>
                  <a:srgbClr val="3F3F3F"/>
                </a:solidFill>
                <a:latin typeface="Open Sans"/>
                <a:ea typeface="Open Sans"/>
                <a:cs typeface="Open Sans"/>
                <a:sym typeface="Open Sans"/>
              </a:rPr>
              <a:t>https://www.welivesecurity.com/la-es/2020/08/17/phishing-netflix-intenta-hacer-creer-cuenta-suspendida/</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Phishing</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Se propaga mayormente por mail con un link hacia la página web del servicio de netflix.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No hay más amenazas aplicadas.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 Denunciar y asegurarse que el dominio pertenezca a la empresa que supuestamente envía el email.</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17" name="Google Shape;117;p25"/>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23" name="Google Shape;123;p26"/>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12</a:t>
            </a:r>
            <a:endParaRPr b="1" u="sng"/>
          </a:p>
        </p:txBody>
      </p:sp>
      <p:sp>
        <p:nvSpPr>
          <p:cNvPr id="129" name="Google Shape;129;p27"/>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415700" y="0"/>
            <a:ext cx="81474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 </a:t>
            </a:r>
            <a:r>
              <a:rPr lang="es">
                <a:solidFill>
                  <a:srgbClr val="3F3F3F"/>
                </a:solidFill>
                <a:latin typeface="Open Sans"/>
                <a:ea typeface="Open Sans"/>
                <a:cs typeface="Open Sans"/>
                <a:sym typeface="Open Sans"/>
              </a:rPr>
              <a:t>- Nota : &lt;https://revistabyte.es/ciberseguridad/ryuk-ministerio-de-trabajo/&gt;</a:t>
            </a:r>
            <a:endParaRPr b="1" sz="1700" u="sng"/>
          </a:p>
        </p:txBody>
      </p:sp>
      <p:sp>
        <p:nvSpPr>
          <p:cNvPr id="62" name="Google Shape;62;p16"/>
          <p:cNvSpPr txBox="1"/>
          <p:nvPr/>
        </p:nvSpPr>
        <p:spPr>
          <a:xfrm>
            <a:off x="182200" y="629200"/>
            <a:ext cx="8773500" cy="5864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r>
              <a:rPr lang="es">
                <a:solidFill>
                  <a:srgbClr val="3F3F3F"/>
                </a:solidFill>
                <a:latin typeface="Open Sans"/>
                <a:ea typeface="Open Sans"/>
                <a:cs typeface="Open Sans"/>
                <a:sym typeface="Open Sans"/>
              </a:rPr>
              <a:t>Es un </a:t>
            </a:r>
            <a:r>
              <a:rPr lang="es">
                <a:solidFill>
                  <a:srgbClr val="111111"/>
                </a:solidFill>
                <a:highlight>
                  <a:srgbClr val="FFFFFF"/>
                </a:highlight>
                <a:latin typeface="Roboto"/>
                <a:ea typeface="Roboto"/>
                <a:cs typeface="Roboto"/>
                <a:sym typeface="Roboto"/>
              </a:rPr>
              <a:t>ransomware</a:t>
            </a:r>
            <a:endParaRPr>
              <a:solidFill>
                <a:srgbClr val="111111"/>
              </a:solidFill>
              <a:highlight>
                <a:srgbClr val="FFFFFF"/>
              </a:highlight>
              <a:latin typeface="Roboto"/>
              <a:ea typeface="Roboto"/>
              <a:cs typeface="Roboto"/>
              <a:sym typeface="Roboto"/>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C4C4C"/>
                </a:solidFill>
                <a:highlight>
                  <a:srgbClr val="FFFFFF"/>
                </a:highlight>
                <a:latin typeface="Verdana"/>
                <a:ea typeface="Verdana"/>
                <a:cs typeface="Verdana"/>
                <a:sym typeface="Verdana"/>
              </a:rPr>
              <a:t> Comienza con un ataque de phishing basado en </a:t>
            </a:r>
            <a:r>
              <a:rPr b="1" lang="es" sz="1200">
                <a:solidFill>
                  <a:srgbClr val="4C4C4C"/>
                </a:solidFill>
                <a:highlight>
                  <a:srgbClr val="FFFFFF"/>
                </a:highlight>
                <a:latin typeface="Verdana"/>
                <a:ea typeface="Verdana"/>
                <a:cs typeface="Verdana"/>
                <a:sym typeface="Verdana"/>
              </a:rPr>
              <a:t>Emotec</a:t>
            </a:r>
            <a:r>
              <a:rPr lang="es" sz="1200">
                <a:solidFill>
                  <a:srgbClr val="4C4C4C"/>
                </a:solidFill>
                <a:highlight>
                  <a:srgbClr val="FFFFFF"/>
                </a:highlight>
                <a:latin typeface="Verdana"/>
                <a:ea typeface="Verdana"/>
                <a:cs typeface="Verdana"/>
                <a:sym typeface="Verdana"/>
              </a:rPr>
              <a:t>, un troyano que cambia su código cada poco tiempo a fin de no ser detectado por las soluciones de seguridad.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200">
                <a:solidFill>
                  <a:srgbClr val="4C4C4C"/>
                </a:solidFill>
                <a:highlight>
                  <a:srgbClr val="FFFFFF"/>
                </a:highlight>
                <a:latin typeface="Verdana"/>
                <a:ea typeface="Verdana"/>
                <a:cs typeface="Verdana"/>
                <a:sym typeface="Verdana"/>
              </a:rPr>
              <a:t>Si, ya que a la alta capacidad de infección se le suma la encriptación de los equipos y la anulación de la práctica total de los recursos de la red.</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C4C4C"/>
                </a:solidFill>
                <a:highlight>
                  <a:srgbClr val="FFFFFF"/>
                </a:highlight>
                <a:latin typeface="Verdana"/>
                <a:ea typeface="Verdana"/>
                <a:cs typeface="Verdana"/>
                <a:sym typeface="Verdana"/>
              </a:rPr>
              <a:t>Tomar medidas preventivas para evitar este tipo de situaciones en un futuro, como el aumento del presupuesto de ciberseguridad para adaptarse a amenazas cambiantes.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523450" y="0"/>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 </a:t>
            </a:r>
            <a:endParaRPr b="1" u="sng"/>
          </a:p>
        </p:txBody>
      </p:sp>
      <p:sp>
        <p:nvSpPr>
          <p:cNvPr id="68" name="Google Shape;68;p17"/>
          <p:cNvSpPr txBox="1"/>
          <p:nvPr/>
        </p:nvSpPr>
        <p:spPr>
          <a:xfrm>
            <a:off x="97050" y="689850"/>
            <a:ext cx="8949900" cy="3570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000">
                <a:solidFill>
                  <a:srgbClr val="3F3F3F"/>
                </a:solidFill>
              </a:rPr>
              <a:t>Nota :</a:t>
            </a:r>
            <a:r>
              <a:rPr lang="es" sz="1000">
                <a:solidFill>
                  <a:srgbClr val="3F3F3F"/>
                </a:solidFill>
              </a:rPr>
              <a:t> </a:t>
            </a:r>
            <a:r>
              <a:rPr lang="es" sz="1000" u="sng">
                <a:solidFill>
                  <a:schemeClr val="hlink"/>
                </a:solidFill>
                <a:hlinkClick r:id="rId3"/>
              </a:rPr>
              <a:t>https://www.welivesecurity.com/la-es/2021/06/10/backdoordiplomacy-actualizando-quarian-turian-backdoor-utilizado-contra-organizaciones-diplomaticas/</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¿Qué tipo de amenaza es? </a:t>
            </a:r>
            <a:endParaRPr b="1" sz="1000">
              <a:solidFill>
                <a:srgbClr val="3F3F3F"/>
              </a:solidFill>
            </a:endParaRPr>
          </a:p>
          <a:p>
            <a:pPr indent="0" lvl="0" marL="0" rtl="0" algn="l">
              <a:lnSpc>
                <a:spcPct val="100000"/>
              </a:lnSpc>
              <a:spcBef>
                <a:spcPts val="0"/>
              </a:spcBef>
              <a:spcAft>
                <a:spcPts val="0"/>
              </a:spcAft>
              <a:buNone/>
            </a:pPr>
            <a:r>
              <a:rPr lang="es" sz="1000">
                <a:solidFill>
                  <a:srgbClr val="3F3F3F"/>
                </a:solidFill>
              </a:rPr>
              <a:t>Malware - </a:t>
            </a:r>
            <a:r>
              <a:rPr lang="es" sz="1000">
                <a:solidFill>
                  <a:schemeClr val="dk1"/>
                </a:solidFill>
              </a:rPr>
              <a:t>Spyware</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b="1" lang="es" sz="1000">
                <a:solidFill>
                  <a:srgbClr val="3F3F3F"/>
                </a:solidFill>
              </a:rPr>
              <a:t>¿Cómo comienza y cómo se propaga esta amenaza?</a:t>
            </a:r>
            <a:endParaRPr b="1" sz="1000">
              <a:solidFill>
                <a:srgbClr val="3F3F3F"/>
              </a:solidFill>
            </a:endParaRPr>
          </a:p>
          <a:p>
            <a:pPr indent="0" lvl="0" marL="0" rtl="0" algn="l">
              <a:lnSpc>
                <a:spcPct val="100000"/>
              </a:lnSpc>
              <a:spcBef>
                <a:spcPts val="0"/>
              </a:spcBef>
              <a:spcAft>
                <a:spcPts val="0"/>
              </a:spcAft>
              <a:buNone/>
            </a:pPr>
            <a:r>
              <a:rPr lang="es" sz="1000">
                <a:solidFill>
                  <a:srgbClr val="3F3F3F"/>
                </a:solidFill>
              </a:rPr>
              <a:t>Comienza con un escaneo previo de la entidad que será víctima del ataque, buscando vulnerabilidades ya sean puertos abiertos o en protocolos con implementaciones de seguridad pobres. Después de determinada la ruta de acceso, mediante varias herramientas disponibles, de manera opensource se realiza un ataque en el que se deposita un backdoor el cual nos brinda acceso al sistema de la víctima que nos permite realizar configuraciones que asegure la persistencia del acceso al mismo. Internamente se realizan configuraciones en el sistema víctima y estrategias encaminadas a contaminar medios extraibles, con la finalidad de maximizar el potencial de infección.</a:t>
            </a:r>
            <a:endParaRPr sz="1000">
              <a:solidFill>
                <a:srgbClr val="3F3F3F"/>
              </a:solidFill>
            </a:endParaRPr>
          </a:p>
          <a:p>
            <a:pPr indent="0" lvl="0" marL="0" rtl="0" algn="l">
              <a:lnSpc>
                <a:spcPct val="100000"/>
              </a:lnSpc>
              <a:spcBef>
                <a:spcPts val="0"/>
              </a:spcBef>
              <a:spcAft>
                <a:spcPts val="0"/>
              </a:spcAft>
              <a:buNone/>
            </a:pPr>
            <a:r>
              <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¿Hay más de una amenaza aplicada?</a:t>
            </a:r>
            <a:r>
              <a:rPr lang="es" sz="1000">
                <a:solidFill>
                  <a:srgbClr val="3F3F3F"/>
                </a:solidFill>
              </a:rPr>
              <a:t> </a:t>
            </a:r>
            <a:endParaRPr sz="1000">
              <a:solidFill>
                <a:srgbClr val="3F3F3F"/>
              </a:solidFill>
            </a:endParaRPr>
          </a:p>
          <a:p>
            <a:pPr indent="0" lvl="0" marL="0" rtl="0" algn="l">
              <a:lnSpc>
                <a:spcPct val="100000"/>
              </a:lnSpc>
              <a:spcBef>
                <a:spcPts val="0"/>
              </a:spcBef>
              <a:spcAft>
                <a:spcPts val="0"/>
              </a:spcAft>
              <a:buNone/>
            </a:pPr>
            <a:r>
              <a:rPr lang="es" sz="1000">
                <a:solidFill>
                  <a:srgbClr val="3F3F3F"/>
                </a:solidFill>
              </a:rPr>
              <a:t>Si, tiene amenazas múltiples  en distintos frentes de ataque. Recopilan datos mediante medios extraíbles, explotación de servidores vulnerables y la instalación de backdoors.</a:t>
            </a:r>
            <a:endParaRPr sz="1000">
              <a:solidFill>
                <a:srgbClr val="3F3F3F"/>
              </a:solidFill>
            </a:endParaRPr>
          </a:p>
          <a:p>
            <a:pPr indent="0" lvl="0" marL="0" rtl="0" algn="l">
              <a:lnSpc>
                <a:spcPct val="100000"/>
              </a:lnSpc>
              <a:spcBef>
                <a:spcPts val="0"/>
              </a:spcBef>
              <a:spcAft>
                <a:spcPts val="0"/>
              </a:spcAft>
              <a:buNone/>
            </a:pPr>
            <a:r>
              <a:t/>
            </a:r>
            <a:endParaRPr sz="1000">
              <a:solidFill>
                <a:srgbClr val="3F3F3F"/>
              </a:solidFill>
            </a:endParaRPr>
          </a:p>
          <a:p>
            <a:pPr indent="0" lvl="0" marL="0" rtl="0" algn="l">
              <a:lnSpc>
                <a:spcPct val="100000"/>
              </a:lnSpc>
              <a:spcBef>
                <a:spcPts val="0"/>
              </a:spcBef>
              <a:spcAft>
                <a:spcPts val="0"/>
              </a:spcAft>
              <a:buNone/>
            </a:pPr>
            <a:r>
              <a:rPr b="1" lang="es" sz="1000">
                <a:solidFill>
                  <a:srgbClr val="3F3F3F"/>
                </a:solidFill>
              </a:rPr>
              <a:t>¿Qué solución o medida recomendarían?</a:t>
            </a:r>
            <a:endParaRPr b="1" sz="1000">
              <a:solidFill>
                <a:srgbClr val="3F3F3F"/>
              </a:solidFill>
            </a:endParaRPr>
          </a:p>
          <a:p>
            <a:pPr indent="0" lvl="0" marL="0" rtl="0" algn="l">
              <a:lnSpc>
                <a:spcPct val="100000"/>
              </a:lnSpc>
              <a:spcBef>
                <a:spcPts val="0"/>
              </a:spcBef>
              <a:spcAft>
                <a:spcPts val="0"/>
              </a:spcAft>
              <a:buNone/>
            </a:pPr>
            <a:r>
              <a:rPr lang="es" sz="1000"/>
              <a:t>La implementación de un correcto protocolo de seguridad (que incluya firewall, control de accesos, monitoreo de integridad de archivos y configuraciones, manejo de accesos al sistema de acuerdo a roles y técnicas de aislamiento y modularización del sistema con la finalidad de limitar la superficie de ataque de cada vector) que tome en cuenta los puntos de acceso.</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170375" y="-87175"/>
            <a:ext cx="76332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a:solidFill>
                  <a:srgbClr val="EC183F"/>
                </a:solidFill>
                <a:latin typeface="Rajdhani"/>
                <a:ea typeface="Rajdhani"/>
                <a:cs typeface="Rajdhani"/>
                <a:sym typeface="Rajdhani"/>
              </a:rPr>
              <a:t>Me</a:t>
            </a:r>
            <a:r>
              <a:rPr b="1" lang="es" sz="1100">
                <a:solidFill>
                  <a:srgbClr val="EC183F"/>
                </a:solidFill>
                <a:latin typeface="Rajdhani"/>
                <a:ea typeface="Rajdhani"/>
                <a:cs typeface="Rajdhani"/>
                <a:sym typeface="Rajdhani"/>
              </a:rPr>
              <a:t>sa</a:t>
            </a:r>
            <a:r>
              <a:rPr b="1" lang="es" sz="1100">
                <a:solidFill>
                  <a:srgbClr val="434343"/>
                </a:solidFill>
                <a:latin typeface="Rajdhani"/>
                <a:ea typeface="Rajdhani"/>
                <a:cs typeface="Rajdhani"/>
                <a:sym typeface="Rajdhani"/>
              </a:rPr>
              <a:t> 3</a:t>
            </a:r>
            <a:endParaRPr b="1" sz="11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sz="1100">
                <a:solidFill>
                  <a:srgbClr val="434343"/>
                </a:solidFill>
                <a:latin typeface="Rajdhani"/>
                <a:ea typeface="Rajdhani"/>
                <a:cs typeface="Rajdhani"/>
                <a:sym typeface="Rajdhani"/>
              </a:rPr>
              <a:t>Tomas Alegria, Brenda Bueno, Tania Paola</a:t>
            </a:r>
            <a:endParaRPr b="1" sz="11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sz="1100">
                <a:solidFill>
                  <a:srgbClr val="434343"/>
                </a:solidFill>
                <a:latin typeface="Rajdhani"/>
                <a:ea typeface="Rajdhani"/>
                <a:cs typeface="Rajdhani"/>
                <a:sym typeface="Rajdhani"/>
              </a:rPr>
              <a:t>Gina Rodriguez, Deisy Garzon, Marcela Ramírez</a:t>
            </a:r>
            <a:endParaRPr b="1" sz="1100">
              <a:solidFill>
                <a:srgbClr val="434343"/>
              </a:solidFill>
              <a:latin typeface="Rajdhani"/>
              <a:ea typeface="Rajdhani"/>
              <a:cs typeface="Rajdhani"/>
              <a:sym typeface="Rajdhani"/>
            </a:endParaRPr>
          </a:p>
        </p:txBody>
      </p:sp>
      <p:sp>
        <p:nvSpPr>
          <p:cNvPr id="74" name="Google Shape;74;p18"/>
          <p:cNvSpPr txBox="1"/>
          <p:nvPr/>
        </p:nvSpPr>
        <p:spPr>
          <a:xfrm>
            <a:off x="218400" y="436400"/>
            <a:ext cx="8707200" cy="5341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000">
                <a:solidFill>
                  <a:srgbClr val="3F3F3F"/>
                </a:solidFill>
                <a:latin typeface="Open Sans"/>
                <a:ea typeface="Open Sans"/>
                <a:cs typeface="Open Sans"/>
                <a:sym typeface="Open Sans"/>
              </a:rPr>
              <a:t>¿Qué tipo de amenaza es?</a:t>
            </a:r>
            <a:r>
              <a:rPr lang="es" sz="1000">
                <a:solidFill>
                  <a:srgbClr val="3F3F3F"/>
                </a:solidFill>
                <a:latin typeface="Open Sans"/>
                <a:ea typeface="Open Sans"/>
                <a:cs typeface="Open Sans"/>
                <a:sym typeface="Open Sans"/>
              </a:rPr>
              <a:t>  Es un troyano que utiliza backdoors para infiltrarse</a:t>
            </a:r>
            <a:endParaRPr sz="10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0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000">
                <a:solidFill>
                  <a:srgbClr val="3F3F3F"/>
                </a:solidFill>
                <a:latin typeface="Open Sans"/>
                <a:ea typeface="Open Sans"/>
                <a:cs typeface="Open Sans"/>
                <a:sym typeface="Open Sans"/>
              </a:rPr>
              <a:t>¿Cómo comienza y cómo se propaga esta amenaza?</a:t>
            </a:r>
            <a:r>
              <a:rPr lang="es" sz="1000">
                <a:solidFill>
                  <a:srgbClr val="3F3F3F"/>
                </a:solidFill>
                <a:latin typeface="Open Sans"/>
                <a:ea typeface="Open Sans"/>
                <a:cs typeface="Open Sans"/>
                <a:sym typeface="Open Sans"/>
              </a:rPr>
              <a:t> Comienza con un instalador, los propósitos principales del instalador son: crear un servicio que garantiza la persistencia de un Loader del Backdoor, y almacenar la configuración predeterminada del Backdoor embebida en el registro.</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b="1"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¿Hay más de una amenaza plicada?</a:t>
            </a:r>
            <a:r>
              <a:rPr lang="es" sz="1000">
                <a:solidFill>
                  <a:srgbClr val="3F3F3F"/>
                </a:solidFill>
                <a:latin typeface="Open Sans"/>
                <a:ea typeface="Open Sans"/>
                <a:cs typeface="Open Sans"/>
                <a:sym typeface="Open Sans"/>
              </a:rPr>
              <a:t>sí, hay más de una amenaza y Vyveva es otra herramienta más del extenso arsenal que posee el grupo APT Lazarus.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000">
                <a:solidFill>
                  <a:srgbClr val="3F3F3F"/>
                </a:solidFill>
                <a:latin typeface="Open Sans"/>
                <a:ea typeface="Open Sans"/>
                <a:cs typeface="Open Sans"/>
                <a:sym typeface="Open Sans"/>
              </a:rPr>
              <a:t>¿Qué solución o medida recomendarían ? </a:t>
            </a:r>
            <a:r>
              <a:rPr lang="es" sz="1000">
                <a:solidFill>
                  <a:srgbClr val="3F3F3F"/>
                </a:solidFill>
                <a:latin typeface="Open Sans"/>
                <a:ea typeface="Open Sans"/>
                <a:cs typeface="Open Sans"/>
                <a:sym typeface="Open Sans"/>
              </a:rPr>
              <a:t>Desconectar la red para que el backdoor no entre en contacto y corremos el antivirus para realizar una limpieza o virus.</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000">
                <a:solidFill>
                  <a:schemeClr val="dk1"/>
                </a:solidFill>
              </a:rPr>
              <a:t>Solución:</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 sz="1000">
                <a:solidFill>
                  <a:schemeClr val="dk1"/>
                </a:solidFill>
              </a:rPr>
              <a:t>• No descargar ningún archivo adjunto y analizarlo previamente con el antivirus.</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 sz="1000">
                <a:solidFill>
                  <a:schemeClr val="dk1"/>
                </a:solidFill>
              </a:rPr>
              <a:t>• Mantener un protocolo de actualizaciones estricto de sistemas operativos, antivirus y todas las aplicaciones que se</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 sz="1000">
                <a:solidFill>
                  <a:schemeClr val="dk1"/>
                </a:solidFill>
              </a:rPr>
              <a:t>ejecutan en ellos.</a:t>
            </a:r>
            <a:endParaRPr sz="10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s" sz="1000">
                <a:solidFill>
                  <a:schemeClr val="dk1"/>
                </a:solidFill>
              </a:rPr>
              <a:t>• Mantener una conexión a internet lo más segura posible, utilizando siempre un firewall.</a:t>
            </a:r>
            <a:endParaRPr sz="1000">
              <a:solidFill>
                <a:schemeClr val="dk1"/>
              </a:solidFill>
            </a:endParaRPr>
          </a:p>
          <a:p>
            <a:pPr indent="0" lvl="0" marL="0" rtl="0" algn="l">
              <a:lnSpc>
                <a:spcPct val="200000"/>
              </a:lnSpc>
              <a:spcBef>
                <a:spcPts val="0"/>
              </a:spcBef>
              <a:spcAft>
                <a:spcPts val="0"/>
              </a:spcAft>
              <a:buNone/>
            </a:pPr>
            <a:r>
              <a:t/>
            </a:r>
            <a:endParaRPr sz="10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80" name="Google Shape;80;p19"/>
          <p:cNvSpPr txBox="1"/>
          <p:nvPr/>
        </p:nvSpPr>
        <p:spPr>
          <a:xfrm>
            <a:off x="91200" y="548125"/>
            <a:ext cx="9052800" cy="4556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rPr>
              <a:t>Nota : &lt;</a:t>
            </a:r>
            <a:r>
              <a:rPr lang="es" sz="1000" u="sng">
                <a:solidFill>
                  <a:schemeClr val="hlink"/>
                </a:solidFill>
                <a:hlinkClick r:id="rId3"/>
              </a:rPr>
              <a:t>Kobalos: amenaza para Linux que afecta a infraestructuras informáticas de alto rendimiento | WeLiveSecurity</a:t>
            </a:r>
            <a:r>
              <a:rPr lang="es" sz="1500">
                <a:solidFill>
                  <a:srgbClr val="3F3F3F"/>
                </a:solidFill>
              </a:rPr>
              <a:t>&gt;</a:t>
            </a:r>
            <a:endParaRPr sz="1500">
              <a:solidFill>
                <a:srgbClr val="3F3F3F"/>
              </a:solidFill>
            </a:endParaRPr>
          </a:p>
          <a:p>
            <a:pPr indent="0" lvl="0" marL="0" rtl="0" algn="l">
              <a:lnSpc>
                <a:spcPct val="200000"/>
              </a:lnSpc>
              <a:spcBef>
                <a:spcPts val="0"/>
              </a:spcBef>
              <a:spcAft>
                <a:spcPts val="0"/>
              </a:spcAft>
              <a:buNone/>
            </a:pPr>
            <a:r>
              <a:rPr b="1" lang="es" sz="1200">
                <a:solidFill>
                  <a:srgbClr val="3F3F3F"/>
                </a:solidFill>
              </a:rPr>
              <a:t>¿Qué tipo de amenaza es? </a:t>
            </a:r>
            <a:r>
              <a:rPr lang="es" sz="1200">
                <a:solidFill>
                  <a:srgbClr val="3F3F3F"/>
                </a:solidFill>
              </a:rPr>
              <a:t>Es un backdoor genérico denominado Kobalos.</a:t>
            </a:r>
            <a:endParaRPr sz="1200">
              <a:solidFill>
                <a:srgbClr val="3F3F3F"/>
              </a:solidFill>
            </a:endParaRPr>
          </a:p>
          <a:p>
            <a:pPr indent="0" lvl="0" marL="0" rtl="0" algn="l">
              <a:lnSpc>
                <a:spcPct val="200000"/>
              </a:lnSpc>
              <a:spcBef>
                <a:spcPts val="0"/>
              </a:spcBef>
              <a:spcAft>
                <a:spcPts val="0"/>
              </a:spcAft>
              <a:buNone/>
            </a:pPr>
            <a:r>
              <a:rPr b="1" lang="es" sz="1200">
                <a:solidFill>
                  <a:srgbClr val="3F3F3F"/>
                </a:solidFill>
              </a:rPr>
              <a:t>¿Cómo comienza y cómo se propaga esta amenaza? </a:t>
            </a:r>
            <a:endParaRPr b="1" sz="1200">
              <a:solidFill>
                <a:srgbClr val="3F3F3F"/>
              </a:solidFill>
            </a:endParaRPr>
          </a:p>
          <a:p>
            <a:pPr indent="0" lvl="0" marL="0" rtl="0" algn="l">
              <a:lnSpc>
                <a:spcPct val="200000"/>
              </a:lnSpc>
              <a:spcBef>
                <a:spcPts val="0"/>
              </a:spcBef>
              <a:spcAft>
                <a:spcPts val="0"/>
              </a:spcAft>
              <a:buNone/>
            </a:pPr>
            <a:r>
              <a:rPr lang="es" sz="1200">
                <a:solidFill>
                  <a:srgbClr val="3F3F3F"/>
                </a:solidFill>
              </a:rPr>
              <a:t>Kobalos está embebido en el ejecutable del servidor OpenSSH (sshd) y activará el código del backdoor si la conexión proviene de un puerto de origen TCP específico. Hay otras variantes independientes que no están embebidas en sshd. Estas variantes o se conectan a un servidor C&amp;C que actuará como intermediario o esperan una conexión entrante en un puerto TCP determinado.</a:t>
            </a:r>
            <a:endParaRPr sz="1200">
              <a:solidFill>
                <a:srgbClr val="3F3F3F"/>
              </a:solidFill>
            </a:endParaRPr>
          </a:p>
          <a:p>
            <a:pPr indent="0" lvl="0" marL="0" rtl="0" algn="l">
              <a:lnSpc>
                <a:spcPct val="200000"/>
              </a:lnSpc>
              <a:spcBef>
                <a:spcPts val="0"/>
              </a:spcBef>
              <a:spcAft>
                <a:spcPts val="0"/>
              </a:spcAft>
              <a:buNone/>
            </a:pPr>
            <a:r>
              <a:rPr b="1" lang="es" sz="1200">
                <a:solidFill>
                  <a:srgbClr val="3F3F3F"/>
                </a:solidFill>
              </a:rPr>
              <a:t>¿Hay más de una amenaza aplicada ?</a:t>
            </a:r>
            <a:endParaRPr b="1" sz="1200">
              <a:solidFill>
                <a:srgbClr val="3F3F3F"/>
              </a:solidFill>
            </a:endParaRPr>
          </a:p>
          <a:p>
            <a:pPr indent="0" lvl="0" marL="0" rtl="0" algn="l">
              <a:lnSpc>
                <a:spcPct val="200000"/>
              </a:lnSpc>
              <a:spcBef>
                <a:spcPts val="0"/>
              </a:spcBef>
              <a:spcAft>
                <a:spcPts val="0"/>
              </a:spcAft>
              <a:buNone/>
            </a:pPr>
            <a:r>
              <a:rPr lang="es" sz="1200">
                <a:solidFill>
                  <a:schemeClr val="dk1"/>
                </a:solidFill>
                <a:highlight>
                  <a:srgbClr val="FFFFFF"/>
                </a:highlight>
              </a:rPr>
              <a:t>Los expertos en seguridad informan que si bien la puerta trasera multiplataforma funciona en Linux, FreeBSD y Solaris, también hay artefactos que indican que pueden existir variantes de este malware para AIX e incluso para Windows.</a:t>
            </a:r>
            <a:endParaRPr sz="1200">
              <a:solidFill>
                <a:schemeClr val="dk1"/>
              </a:solidFill>
            </a:endParaRPr>
          </a:p>
          <a:p>
            <a:pPr indent="0" lvl="0" marL="0" rtl="0" algn="l">
              <a:lnSpc>
                <a:spcPct val="200000"/>
              </a:lnSpc>
              <a:spcBef>
                <a:spcPts val="0"/>
              </a:spcBef>
              <a:spcAft>
                <a:spcPts val="0"/>
              </a:spcAft>
              <a:buNone/>
            </a:pPr>
            <a:r>
              <a:rPr b="1" lang="es" sz="1200">
                <a:solidFill>
                  <a:srgbClr val="3F3F3F"/>
                </a:solidFill>
              </a:rPr>
              <a:t>¿Qué solución o medida recomendarían ?</a:t>
            </a:r>
            <a:endParaRPr b="1" sz="1200"/>
          </a:p>
          <a:p>
            <a:pPr indent="0" lvl="0" marL="0" rtl="0" algn="l">
              <a:lnSpc>
                <a:spcPct val="200000"/>
              </a:lnSpc>
              <a:spcBef>
                <a:spcPts val="0"/>
              </a:spcBef>
              <a:spcAft>
                <a:spcPts val="0"/>
              </a:spcAft>
              <a:buNone/>
            </a:pPr>
            <a:r>
              <a:rPr lang="es" sz="1200">
                <a:solidFill>
                  <a:schemeClr val="dk1"/>
                </a:solidFill>
              </a:rPr>
              <a:t>con</a:t>
            </a:r>
            <a:r>
              <a:rPr lang="es" sz="1200"/>
              <a:t>ectarse a servidores SSH y configurar antes el doble factor de autenticación (2FA)</a:t>
            </a:r>
            <a:endParaRPr sz="12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0"/>
          <p:cNvSpPr txBox="1"/>
          <p:nvPr/>
        </p:nvSpPr>
        <p:spPr>
          <a:xfrm>
            <a:off x="766075" y="0"/>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86" name="Google Shape;86;p20"/>
          <p:cNvSpPr txBox="1"/>
          <p:nvPr/>
        </p:nvSpPr>
        <p:spPr>
          <a:xfrm>
            <a:off x="691525" y="546900"/>
            <a:ext cx="8023800" cy="4155900"/>
          </a:xfrm>
          <a:prstGeom prst="rect">
            <a:avLst/>
          </a:prstGeom>
          <a:noFill/>
          <a:ln>
            <a:noFill/>
          </a:ln>
        </p:spPr>
        <p:txBody>
          <a:bodyPr anchorCtr="0" anchor="t" bIns="0" lIns="91425" spcFirstLastPara="1" rIns="91425" wrap="square" tIns="0">
            <a:spAutoFit/>
          </a:bodyPr>
          <a:lstStyle/>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a:solidFill>
                  <a:srgbClr val="1155CC"/>
                </a:solidFill>
                <a:latin typeface="Open Sans"/>
                <a:ea typeface="Open Sans"/>
                <a:cs typeface="Open Sans"/>
                <a:sym typeface="Open Sans"/>
              </a:rPr>
              <a:t>https://www.welivesecurity.com/la-es/2019/10/22/navegador-tor-troyanizado-robar-bitcoins-darknet/</a:t>
            </a:r>
            <a:endParaRPr sz="1200">
              <a:solidFill>
                <a:srgbClr val="1155CC"/>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Malware / troyano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s" sz="1200">
                <a:solidFill>
                  <a:srgbClr val="3F3F3F"/>
                </a:solidFill>
                <a:latin typeface="Open Sans"/>
                <a:ea typeface="Open Sans"/>
                <a:cs typeface="Open Sans"/>
                <a:sym typeface="Open Sans"/>
              </a:rPr>
              <a:t>La amenaza comienza cuando se publican dos sitios web que aseguran distribuir una versión oficial del navegador TOR, esta comienza a ser propagada cuando visitantes de la dark net acceden para descargar dicha versión del navegador convencidos que es un sitio oficial. Ingresan a través de un banner que les figura en algunos sitios.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La amenaza es el robo de monedas digitales de los que utilizan la darknet</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endParaRPr b="1" sz="12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s" sz="1200">
                <a:solidFill>
                  <a:srgbClr val="3F3F3F"/>
                </a:solidFill>
                <a:latin typeface="Open Sans"/>
                <a:ea typeface="Open Sans"/>
                <a:cs typeface="Open Sans"/>
                <a:sym typeface="Open Sans"/>
              </a:rPr>
              <a:t>Software especializado en detectar malware y eliminar virus. Antimalware: para una solución más genérica, es un software que puede detectar y eliminar varios tipos de malware.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92" name="Google Shape;92;p21"/>
          <p:cNvSpPr txBox="1"/>
          <p:nvPr/>
        </p:nvSpPr>
        <p:spPr>
          <a:xfrm>
            <a:off x="159600" y="747750"/>
            <a:ext cx="8861100" cy="347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100">
                <a:solidFill>
                  <a:srgbClr val="3F3F3F"/>
                </a:solidFill>
              </a:rPr>
              <a:t>Nota : https://www.welivesecurity.com/la-es/2019/08/23/ataque-departamentos-financieros-balcanes-utiliza-backdoor-rat/</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¿Qué tipo de amenaza es? - </a:t>
            </a:r>
            <a:br>
              <a:rPr lang="es" sz="1100">
                <a:solidFill>
                  <a:srgbClr val="3F3F3F"/>
                </a:solidFill>
              </a:rPr>
            </a:br>
            <a:r>
              <a:rPr lang="es" sz="1100">
                <a:solidFill>
                  <a:srgbClr val="3F3F3F"/>
                </a:solidFill>
              </a:rPr>
              <a:t>BalkanDoor - RootKit</a:t>
            </a:r>
            <a:br>
              <a:rPr lang="es" sz="1100">
                <a:solidFill>
                  <a:srgbClr val="3F3F3F"/>
                </a:solidFill>
              </a:rPr>
            </a:br>
            <a:r>
              <a:rPr lang="es" sz="1100">
                <a:solidFill>
                  <a:srgbClr val="3F3F3F"/>
                </a:solidFill>
              </a:rPr>
              <a:t>BalkanRAT  - Troyano</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¿Cómo comienza y cómo se propaga esta amenaza?</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BalkanDoor - El dropper inicial desempaqueta todos los componentes, abre un PDF señuelo (en algunos casos) y ejecuta un script de instalación por lotes que asegura la persistencia del backdoor.</a:t>
            </a:r>
            <a:endParaRPr sz="1100">
              <a:solidFill>
                <a:srgbClr val="3F3F3F"/>
              </a:solidFill>
            </a:endParaRPr>
          </a:p>
          <a:p>
            <a:pPr indent="0" lvl="0" marL="0" rtl="0" algn="l">
              <a:spcBef>
                <a:spcPts val="0"/>
              </a:spcBef>
              <a:spcAft>
                <a:spcPts val="0"/>
              </a:spcAft>
              <a:buNone/>
            </a:pPr>
            <a:r>
              <a:rPr lang="es" sz="1100">
                <a:solidFill>
                  <a:srgbClr val="3F3F3F"/>
                </a:solidFill>
              </a:rPr>
              <a:t>BalkanRAT - Su objetivo es utilizar una copia de Remote Utilities para el acceso remoto a una computadora o para la administración remota. Utiliza varias herramientas de instalación que ignoran el problema e instalan vulnerabilidades tanto 32 bits como en 64 bits. Usa comandos para ignorar los filtros del Firewall e instala en rootkit para el acceso. </a:t>
            </a:r>
            <a:endParaRPr sz="1100">
              <a:solidFill>
                <a:srgbClr val="3F3F3F"/>
              </a:solidFill>
            </a:endParaRPr>
          </a:p>
          <a:p>
            <a:pPr indent="0" lvl="0" marL="0" rtl="0" algn="l">
              <a:spcBef>
                <a:spcPts val="0"/>
              </a:spcBef>
              <a:spcAft>
                <a:spcPts val="0"/>
              </a:spcAft>
              <a:buClr>
                <a:schemeClr val="dk1"/>
              </a:buClr>
              <a:buSzPts val="1100"/>
              <a:buFont typeface="Arial"/>
              <a:buNone/>
            </a:pPr>
            <a:r>
              <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¿Hay más de una amenaza aplicada ?</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Si, BalkanRAT utiliza tanto el acceso remoto, como la vulneración de archivos y fuera de eso utiliza el RootKit para simular permisos de superusuario. Tiene la capacidad de ocultarse, con lo cual le da la categoría de “Spyware”.</a:t>
            </a:r>
            <a:endParaRPr sz="1100">
              <a:solidFill>
                <a:srgbClr val="3F3F3F"/>
              </a:solidFill>
            </a:endParaRPr>
          </a:p>
          <a:p>
            <a:pPr indent="0" lvl="0" marL="0" rtl="0" algn="l">
              <a:lnSpc>
                <a:spcPct val="100000"/>
              </a:lnSpc>
              <a:spcBef>
                <a:spcPts val="0"/>
              </a:spcBef>
              <a:spcAft>
                <a:spcPts val="0"/>
              </a:spcAft>
              <a:buNone/>
            </a:pPr>
            <a:r>
              <a:t/>
            </a:r>
            <a:endParaRPr sz="1100">
              <a:solidFill>
                <a:srgbClr val="3F3F3F"/>
              </a:solidFill>
            </a:endParaRPr>
          </a:p>
          <a:p>
            <a:pPr indent="0" lvl="0" marL="0" rtl="0" algn="l">
              <a:lnSpc>
                <a:spcPct val="100000"/>
              </a:lnSpc>
              <a:spcBef>
                <a:spcPts val="0"/>
              </a:spcBef>
              <a:spcAft>
                <a:spcPts val="0"/>
              </a:spcAft>
              <a:buNone/>
            </a:pPr>
            <a:r>
              <a:rPr lang="es" sz="1100">
                <a:solidFill>
                  <a:srgbClr val="3F3F3F"/>
                </a:solidFill>
              </a:rPr>
              <a:t>¿Qué solución o medida recomendarían ?</a:t>
            </a:r>
            <a:endParaRPr sz="1100"/>
          </a:p>
          <a:p>
            <a:pPr indent="0" lvl="0" marL="0" rtl="0" algn="l">
              <a:spcBef>
                <a:spcPts val="600"/>
              </a:spcBef>
              <a:spcAft>
                <a:spcPts val="0"/>
              </a:spcAft>
              <a:buNone/>
            </a:pPr>
            <a:r>
              <a:rPr lang="es" sz="1100"/>
              <a:t>Instalar un antivirus que bloquee el acceso no autorizado, como también la identificación de la amenaza. Incluye la proteccion de firewall activado, y evitar vulneraciones comunes como phishing, spam y otras vulnerabilidades.</a:t>
            </a:r>
            <a:endParaRPr sz="1100"/>
          </a:p>
          <a:p>
            <a:pPr indent="0" lvl="0" marL="0" rtl="0" algn="l">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98" name="Google Shape;98;p22"/>
          <p:cNvSpPr txBox="1"/>
          <p:nvPr/>
        </p:nvSpPr>
        <p:spPr>
          <a:xfrm>
            <a:off x="505800" y="874325"/>
            <a:ext cx="8377800" cy="4509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a:solidFill>
                  <a:srgbClr val="3F3F3F"/>
                </a:solidFill>
                <a:latin typeface="Open Sans"/>
                <a:ea typeface="Open Sans"/>
                <a:cs typeface="Open Sans"/>
                <a:sym typeface="Open Sans"/>
              </a:rPr>
              <a:t>Nota: </a:t>
            </a:r>
            <a:r>
              <a:rPr lang="es">
                <a:solidFill>
                  <a:srgbClr val="3F3F3F"/>
                </a:solidFill>
                <a:latin typeface="Open Sans"/>
                <a:ea typeface="Open Sans"/>
                <a:cs typeface="Open Sans"/>
                <a:sym typeface="Open Sans"/>
              </a:rPr>
              <a:t>https://www.welivesecurity.com/la-es/2021/07/05/ataque-masivo-ransomware-revil-comprometio-mas-1000-companias-mundo/</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a:solidFill>
                  <a:srgbClr val="3F3F3F"/>
                </a:solidFill>
                <a:latin typeface="Open Sans"/>
                <a:ea typeface="Open Sans"/>
                <a:cs typeface="Open Sans"/>
                <a:sym typeface="Open Sans"/>
              </a:rPr>
              <a:t>¿Qué tipo de amenaza es?</a:t>
            </a:r>
            <a:r>
              <a:rPr lang="es">
                <a:solidFill>
                  <a:srgbClr val="3F3F3F"/>
                </a:solidFill>
                <a:latin typeface="Open Sans"/>
                <a:ea typeface="Open Sans"/>
                <a:cs typeface="Open Sans"/>
                <a:sym typeface="Open Sans"/>
              </a:rPr>
              <a:t> Ransomware</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a:solidFill>
                  <a:srgbClr val="3F3F3F"/>
                </a:solidFill>
                <a:latin typeface="Open Sans"/>
                <a:ea typeface="Open Sans"/>
                <a:cs typeface="Open Sans"/>
                <a:sym typeface="Open Sans"/>
              </a:rPr>
              <a:t>¿Cómo comienza y cómo se propaga esta amenaza? </a:t>
            </a:r>
            <a:r>
              <a:rPr lang="es">
                <a:solidFill>
                  <a:srgbClr val="3F3F3F"/>
                </a:solidFill>
                <a:latin typeface="Open Sans"/>
                <a:ea typeface="Open Sans"/>
                <a:cs typeface="Open Sans"/>
                <a:sym typeface="Open Sans"/>
              </a:rPr>
              <a:t>Hubo una actualización con permisos de administrador que afectó los MSP y estos a su vez infectaron los sistemas de sus clientes con la amenaza.</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a:solidFill>
                  <a:srgbClr val="3F3F3F"/>
                </a:solidFill>
                <a:latin typeface="Open Sans"/>
                <a:ea typeface="Open Sans"/>
                <a:cs typeface="Open Sans"/>
                <a:sym typeface="Open Sans"/>
              </a:rPr>
              <a:t>¿Hay más de una amenaza aplicada ? </a:t>
            </a:r>
            <a:r>
              <a:rPr lang="es">
                <a:solidFill>
                  <a:srgbClr val="3F3F3F"/>
                </a:solidFill>
                <a:latin typeface="Open Sans"/>
                <a:ea typeface="Open Sans"/>
                <a:cs typeface="Open Sans"/>
                <a:sym typeface="Open Sans"/>
              </a:rPr>
              <a:t>No</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a:solidFill>
                  <a:srgbClr val="3F3F3F"/>
                </a:solidFill>
                <a:latin typeface="Open Sans"/>
                <a:ea typeface="Open Sans"/>
                <a:cs typeface="Open Sans"/>
                <a:sym typeface="Open Sans"/>
              </a:rPr>
              <a:t>¿Qué solución o medida recomendarían ? </a:t>
            </a:r>
            <a:r>
              <a:rPr lang="es">
                <a:solidFill>
                  <a:srgbClr val="3F3F3F"/>
                </a:solidFill>
                <a:latin typeface="Open Sans"/>
                <a:ea typeface="Open Sans"/>
                <a:cs typeface="Open Sans"/>
                <a:sym typeface="Open Sans"/>
              </a:rPr>
              <a:t>Apagar los equipos o aislarlos de la red hasta que…</a:t>
            </a:r>
            <a:endParaRPr sz="1200">
              <a:latin typeface="Open Sans"/>
              <a:ea typeface="Open Sans"/>
              <a:cs typeface="Open Sans"/>
              <a:sym typeface="Open Sans"/>
            </a:endParaRPr>
          </a:p>
          <a:p>
            <a:pPr indent="0" lvl="0" marL="0" rtl="0" algn="l">
              <a:spcBef>
                <a:spcPts val="60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 </a:t>
            </a:r>
            <a:endParaRPr b="1" u="sng"/>
          </a:p>
        </p:txBody>
      </p:sp>
      <p:sp>
        <p:nvSpPr>
          <p:cNvPr id="104" name="Google Shape;104;p23"/>
          <p:cNvSpPr txBox="1"/>
          <p:nvPr/>
        </p:nvSpPr>
        <p:spPr>
          <a:xfrm>
            <a:off x="708775" y="679250"/>
            <a:ext cx="7815000" cy="470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200">
                <a:solidFill>
                  <a:srgbClr val="3F3F3F"/>
                </a:solidFill>
              </a:rPr>
              <a:t>Nota :</a:t>
            </a:r>
            <a:endParaRPr/>
          </a:p>
          <a:p>
            <a:pPr indent="0" lvl="0" marL="0" rtl="0" algn="l">
              <a:lnSpc>
                <a:spcPct val="150000"/>
              </a:lnSpc>
              <a:spcBef>
                <a:spcPts val="0"/>
              </a:spcBef>
              <a:spcAft>
                <a:spcPts val="0"/>
              </a:spcAft>
              <a:buNone/>
            </a:pPr>
            <a:r>
              <a:rPr lang="es" sz="1000" u="sng">
                <a:solidFill>
                  <a:schemeClr val="hlink"/>
                </a:solidFill>
                <a:latin typeface="Open Sans"/>
                <a:ea typeface="Open Sans"/>
                <a:cs typeface="Open Sans"/>
                <a:sym typeface="Open Sans"/>
                <a:hlinkClick r:id="rId3"/>
              </a:rPr>
              <a:t>https://www.welivesecurity.com/la-es/2021/05/11/ataque-ransomware-compania-oleoducto-colonia-pipeline-afecta-suministro-combustible-estados-unidos/</a:t>
            </a:r>
            <a:r>
              <a:rPr lang="es" sz="1000">
                <a:solidFill>
                  <a:srgbClr val="3F3F3F"/>
                </a:solidFill>
                <a:latin typeface="Open Sans"/>
                <a:ea typeface="Open Sans"/>
                <a:cs typeface="Open Sans"/>
                <a:sym typeface="Open Sans"/>
              </a:rPr>
              <a:t> </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rPr>
              <a:t>¿Qué tipo de amenaza es?</a:t>
            </a:r>
            <a:r>
              <a:rPr lang="es" sz="1600">
                <a:solidFill>
                  <a:srgbClr val="3F3F3F"/>
                </a:solidFill>
              </a:rPr>
              <a:t>  </a:t>
            </a:r>
            <a:r>
              <a:rPr lang="es" sz="1200">
                <a:solidFill>
                  <a:schemeClr val="dk1"/>
                </a:solidFill>
              </a:rPr>
              <a:t>Ransomware</a:t>
            </a:r>
            <a:endParaRPr sz="1200">
              <a:solidFill>
                <a:schemeClr val="dk1"/>
              </a:solidFill>
            </a:endParaRPr>
          </a:p>
          <a:p>
            <a:pPr indent="0" lvl="0" marL="0" rtl="0" algn="l">
              <a:lnSpc>
                <a:spcPct val="150000"/>
              </a:lnSpc>
              <a:spcBef>
                <a:spcPts val="0"/>
              </a:spcBef>
              <a:spcAft>
                <a:spcPts val="0"/>
              </a:spcAft>
              <a:buNone/>
            </a:pPr>
            <a:r>
              <a:rPr b="1" lang="es" sz="1300">
                <a:solidFill>
                  <a:srgbClr val="3F3F3F"/>
                </a:solidFill>
              </a:rPr>
              <a:t>¿Cómo comienza y cómo se propaga esta amenaza? </a:t>
            </a:r>
            <a:r>
              <a:rPr lang="es" sz="1100">
                <a:solidFill>
                  <a:schemeClr val="dk1"/>
                </a:solidFill>
                <a:highlight>
                  <a:srgbClr val="FFFFFF"/>
                </a:highlight>
              </a:rPr>
              <a:t>Restringe el acceso a determinadas partes o archivos del sistema operativo infectado y pide un rescate a cambio de quitar esta restricción.​</a:t>
            </a:r>
            <a:r>
              <a:rPr lang="es" sz="1100">
                <a:solidFill>
                  <a:schemeClr val="dk1"/>
                </a:solidFill>
              </a:rPr>
              <a:t> Se propaga a través del correo electrónico con suplantación de identidad, en el cual se utiliza software de explotación como Fiesta o Magnitud para tomar el control del sistema, cifrar archivos y así pedir el pago del rescate del computador.</a:t>
            </a:r>
            <a:endParaRPr sz="1100">
              <a:solidFill>
                <a:schemeClr val="dk1"/>
              </a:solidFill>
            </a:endParaRPr>
          </a:p>
          <a:p>
            <a:pPr indent="0" lvl="0" marL="0" rtl="0" algn="l">
              <a:lnSpc>
                <a:spcPct val="200000"/>
              </a:lnSpc>
              <a:spcBef>
                <a:spcPts val="0"/>
              </a:spcBef>
              <a:spcAft>
                <a:spcPts val="0"/>
              </a:spcAft>
              <a:buNone/>
            </a:pPr>
            <a:r>
              <a:rPr b="1" lang="es" sz="1300">
                <a:solidFill>
                  <a:srgbClr val="3F3F3F"/>
                </a:solidFill>
              </a:rPr>
              <a:t>¿Hay más de una amenaza aplicada ? </a:t>
            </a:r>
            <a:r>
              <a:rPr lang="es" sz="1300">
                <a:solidFill>
                  <a:schemeClr val="dk1"/>
                </a:solidFill>
              </a:rPr>
              <a:t>No.</a:t>
            </a:r>
            <a:endParaRPr sz="1300">
              <a:solidFill>
                <a:schemeClr val="dk1"/>
              </a:solidFill>
            </a:endParaRPr>
          </a:p>
          <a:p>
            <a:pPr indent="0" lvl="0" marL="0" rtl="0" algn="l">
              <a:lnSpc>
                <a:spcPct val="150000"/>
              </a:lnSpc>
              <a:spcBef>
                <a:spcPts val="0"/>
              </a:spcBef>
              <a:spcAft>
                <a:spcPts val="0"/>
              </a:spcAft>
              <a:buNone/>
            </a:pPr>
            <a:r>
              <a:rPr b="1" lang="es" sz="1300">
                <a:solidFill>
                  <a:srgbClr val="3F3F3F"/>
                </a:solidFill>
              </a:rPr>
              <a:t>¿Qué solución o medida recomendarían ? </a:t>
            </a:r>
            <a:endParaRPr b="1" sz="1300">
              <a:solidFill>
                <a:srgbClr val="3F3F3F"/>
              </a:solidFill>
            </a:endParaRPr>
          </a:p>
          <a:p>
            <a:pPr indent="0" lvl="0" marL="0" rtl="0" algn="l">
              <a:lnSpc>
                <a:spcPct val="150000"/>
              </a:lnSpc>
              <a:spcBef>
                <a:spcPts val="0"/>
              </a:spcBef>
              <a:spcAft>
                <a:spcPts val="0"/>
              </a:spcAft>
              <a:buNone/>
            </a:pPr>
            <a:r>
              <a:rPr lang="es" sz="1100">
                <a:solidFill>
                  <a:schemeClr val="dk1"/>
                </a:solidFill>
              </a:rPr>
              <a:t>PASO 1: Aísle de inmediato los dispositivos infectados</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100">
                <a:solidFill>
                  <a:schemeClr val="dk1"/>
                </a:solidFill>
              </a:rPr>
              <a:t>PASO 2: Identifique el tipo de ataque de ransomware</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100">
                <a:solidFill>
                  <a:schemeClr val="dk1"/>
                </a:solidFill>
              </a:rPr>
              <a:t>PASO 3: Elimine el malware ransomware</a:t>
            </a:r>
            <a:endParaRPr sz="1100">
              <a:solidFill>
                <a:schemeClr val="dk1"/>
              </a:solidFill>
            </a:endParaRPr>
          </a:p>
          <a:p>
            <a:pPr indent="0" lvl="0" marL="0" rtl="0" algn="l">
              <a:lnSpc>
                <a:spcPct val="150000"/>
              </a:lnSpc>
              <a:spcBef>
                <a:spcPts val="0"/>
              </a:spcBef>
              <a:spcAft>
                <a:spcPts val="0"/>
              </a:spcAft>
              <a:buNone/>
            </a:pPr>
            <a:r>
              <a:rPr lang="es" sz="1100">
                <a:solidFill>
                  <a:schemeClr val="dk1"/>
                </a:solidFill>
              </a:rPr>
              <a:t>PASO 4: Recupere los archivos cifrados</a:t>
            </a:r>
            <a:endParaRPr sz="1100">
              <a:solidFill>
                <a:schemeClr val="dk1"/>
              </a:solidFill>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105" name="Google Shape;105;p23"/>
          <p:cNvSpPr txBox="1"/>
          <p:nvPr/>
        </p:nvSpPr>
        <p:spPr>
          <a:xfrm>
            <a:off x="6559825" y="3046200"/>
            <a:ext cx="2103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D. Servin</a:t>
            </a:r>
            <a:endParaRPr/>
          </a:p>
          <a:p>
            <a:pPr indent="-317500" lvl="0" marL="457200" rtl="0" algn="l">
              <a:spcBef>
                <a:spcPts val="0"/>
              </a:spcBef>
              <a:spcAft>
                <a:spcPts val="0"/>
              </a:spcAft>
              <a:buSzPts val="1400"/>
              <a:buChar char="●"/>
            </a:pPr>
            <a:r>
              <a:rPr lang="es"/>
              <a:t>C. Suarez</a:t>
            </a:r>
            <a:endParaRPr/>
          </a:p>
          <a:p>
            <a:pPr indent="-317500" lvl="0" marL="457200" rtl="0" algn="l">
              <a:spcBef>
                <a:spcPts val="0"/>
              </a:spcBef>
              <a:spcAft>
                <a:spcPts val="0"/>
              </a:spcAft>
              <a:buSzPts val="1400"/>
              <a:buChar char="●"/>
            </a:pPr>
            <a:r>
              <a:rPr lang="es"/>
              <a:t>F. Fajardo</a:t>
            </a:r>
            <a:endParaRPr/>
          </a:p>
          <a:p>
            <a:pPr indent="-317500" lvl="0" marL="457200" rtl="0" algn="l">
              <a:spcBef>
                <a:spcPts val="0"/>
              </a:spcBef>
              <a:spcAft>
                <a:spcPts val="0"/>
              </a:spcAft>
              <a:buSzPts val="1400"/>
              <a:buChar char="●"/>
            </a:pPr>
            <a:r>
              <a:rPr lang="es"/>
              <a:t>P. Sanchez</a:t>
            </a:r>
            <a:endParaRPr/>
          </a:p>
          <a:p>
            <a:pPr indent="-317500" lvl="0" marL="457200" rtl="0" algn="l">
              <a:spcBef>
                <a:spcPts val="0"/>
              </a:spcBef>
              <a:spcAft>
                <a:spcPts val="0"/>
              </a:spcAft>
              <a:buSzPts val="1400"/>
              <a:buChar char="●"/>
            </a:pPr>
            <a:r>
              <a:rPr lang="es"/>
              <a:t>E. Gonzalez</a:t>
            </a:r>
            <a:endParaRPr/>
          </a:p>
          <a:p>
            <a:pPr indent="-317500" lvl="0" marL="457200" rtl="0" algn="l">
              <a:spcBef>
                <a:spcPts val="0"/>
              </a:spcBef>
              <a:spcAft>
                <a:spcPts val="0"/>
              </a:spcAft>
              <a:buSzPts val="1400"/>
              <a:buChar char="●"/>
            </a:pPr>
            <a:r>
              <a:rPr lang="es"/>
              <a:t>C. Abate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