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Rajdhani"/>
      <p:regular r:id="rId19"/>
      <p:bold r:id="rId20"/>
    </p:embeddedFont>
    <p:embeddedFont>
      <p:font typeface="Open Sans Ligh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47E1F6-1DB0-4866-AE7B-375E70A32692}">
  <a:tblStyle styleId="{8247E1F6-1DB0-4866-AE7B-375E70A326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bold.fntdata"/><Relationship Id="rId22" Type="http://schemas.openxmlformats.org/officeDocument/2006/relationships/font" Target="fonts/OpenSansLight-bold.fntdata"/><Relationship Id="rId21" Type="http://schemas.openxmlformats.org/officeDocument/2006/relationships/font" Target="fonts/OpenSansLight-regular.fntdata"/><Relationship Id="rId24" Type="http://schemas.openxmlformats.org/officeDocument/2006/relationships/font" Target="fonts/OpenSansLight-boldItalic.fntdata"/><Relationship Id="rId23" Type="http://schemas.openxmlformats.org/officeDocument/2006/relationships/font" Target="fonts/OpenSan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ajdhani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30719d4b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30719d4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dfdb2617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dfdb261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30719d4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30719d4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30719d4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30719d4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6dec4e5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6dec4e5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30719d4b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30719d4b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6dec4e5b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6dec4e5b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dec4e5b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6dec4e5b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7041348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7041348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7041348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7041348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2 1 1 1 1 1">
  <p:cSld name="BLANK_1_1_1_4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720000" y="922675"/>
            <a:ext cx="76791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4800"/>
              <a:buFont typeface="Rajdhani"/>
              <a:buNone/>
              <a:defRPr b="1" i="0" sz="48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2" type="title"/>
          </p:nvPr>
        </p:nvSpPr>
        <p:spPr>
          <a:xfrm>
            <a:off x="720000" y="3261525"/>
            <a:ext cx="76791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b="0" i="0" sz="2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b="0" i="0" sz="2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b="0" i="0" sz="2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b="0" i="0" sz="2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b="0" i="0" sz="2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b="0" i="0" sz="2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b="0" i="0" sz="2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b="0" i="0" sz="2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b="0" i="0" sz="2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" name="Google Shape;6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71" name="Google Shape;71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4" name="Google Shape;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Ingenieria Social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/>
          <p:nvPr>
            <p:ph type="title"/>
          </p:nvPr>
        </p:nvSpPr>
        <p:spPr>
          <a:xfrm>
            <a:off x="2922675" y="1256950"/>
            <a:ext cx="54252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Ingeniería social</a:t>
            </a:r>
            <a:endParaRPr/>
          </a:p>
        </p:txBody>
      </p:sp>
      <p:pic>
        <p:nvPicPr>
          <p:cNvPr id="90" name="Google Shape;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725" y="3643900"/>
            <a:ext cx="24955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0"/>
          <p:cNvPicPr preferRelativeResize="0"/>
          <p:nvPr/>
        </p:nvPicPr>
        <p:blipFill rotWithShape="1">
          <a:blip r:embed="rId4">
            <a:alphaModFix/>
          </a:blip>
          <a:srcRect b="0" l="5658" r="5649" t="0"/>
          <a:stretch/>
        </p:blipFill>
        <p:spPr>
          <a:xfrm>
            <a:off x="5888950" y="3624550"/>
            <a:ext cx="2675825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/>
          <p:nvPr/>
        </p:nvSpPr>
        <p:spPr>
          <a:xfrm>
            <a:off x="1176950" y="2009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Todas estas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técnicas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varían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según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la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interacción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con la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víctima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en las cuales pueden ser de manera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pasiva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presenciales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presenciales no agresivas y agresivas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todas con el mismo fin de chantajear a la persona.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8" name="Google Shape;168;p39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39"/>
          <p:cNvGrpSpPr/>
          <p:nvPr/>
        </p:nvGrpSpPr>
        <p:grpSpPr>
          <a:xfrm>
            <a:off x="938993" y="1256023"/>
            <a:ext cx="344969" cy="308595"/>
            <a:chOff x="3016921" y="2408750"/>
            <a:chExt cx="793216" cy="709740"/>
          </a:xfrm>
        </p:grpSpPr>
        <p:sp>
          <p:nvSpPr>
            <p:cNvPr id="170" name="Google Shape;170;p39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9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39"/>
          <p:cNvGrpSpPr/>
          <p:nvPr/>
        </p:nvGrpSpPr>
        <p:grpSpPr>
          <a:xfrm rot="10800000">
            <a:off x="6601618" y="4164898"/>
            <a:ext cx="344969" cy="308595"/>
            <a:chOff x="2965350" y="2408750"/>
            <a:chExt cx="793216" cy="709740"/>
          </a:xfrm>
        </p:grpSpPr>
        <p:sp>
          <p:nvSpPr>
            <p:cNvPr id="173" name="Google Shape;173;p39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9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/>
          <p:nvPr/>
        </p:nvSpPr>
        <p:spPr>
          <a:xfrm>
            <a:off x="3609750" y="1495200"/>
            <a:ext cx="27801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¿Qué es la </a:t>
            </a: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ingeniería</a:t>
            </a: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social?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7" name="Google Shape;97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8" name="Google Shape;98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/>
          <p:nvPr/>
        </p:nvSpPr>
        <p:spPr>
          <a:xfrm>
            <a:off x="1476800" y="1885850"/>
            <a:ext cx="4518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ingeniería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social es el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método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 obtener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información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confidencial a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través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 usuarios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legítimos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del sistema a atacar.</a:t>
            </a:r>
            <a:endParaRPr sz="4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" name="Google Shape;104;p32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32"/>
          <p:cNvGrpSpPr/>
          <p:nvPr/>
        </p:nvGrpSpPr>
        <p:grpSpPr>
          <a:xfrm>
            <a:off x="923318" y="1173198"/>
            <a:ext cx="344969" cy="308595"/>
            <a:chOff x="3016921" y="2408750"/>
            <a:chExt cx="793216" cy="709740"/>
          </a:xfrm>
        </p:grpSpPr>
        <p:sp>
          <p:nvSpPr>
            <p:cNvPr id="106" name="Google Shape;106;p3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32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09" name="Google Shape;109;p3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1476800" y="1885850"/>
            <a:ext cx="4518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 basa en distintos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métodos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o acciones para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engañar al usuario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así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 esta forma conseguir la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información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buscada, como ser contraseñas o datos sensibles.</a:t>
            </a:r>
            <a:endParaRPr sz="4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6" name="Google Shape;116;p33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33"/>
          <p:cNvGrpSpPr/>
          <p:nvPr/>
        </p:nvGrpSpPr>
        <p:grpSpPr>
          <a:xfrm>
            <a:off x="923318" y="1173198"/>
            <a:ext cx="344969" cy="308595"/>
            <a:chOff x="3016921" y="2408750"/>
            <a:chExt cx="793216" cy="709740"/>
          </a:xfrm>
        </p:grpSpPr>
        <p:sp>
          <p:nvSpPr>
            <p:cNvPr id="118" name="Google Shape;118;p33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3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33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21" name="Google Shape;121;p33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3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/>
          <p:nvPr/>
        </p:nvSpPr>
        <p:spPr>
          <a:xfrm>
            <a:off x="3609750" y="1495200"/>
            <a:ext cx="30168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Técnicas</a:t>
            </a: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más</a:t>
            </a: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comunes de </a:t>
            </a: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ingeniería</a:t>
            </a: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social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8" name="Google Shape;128;p3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9" name="Google Shape;129;p3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/>
        </p:nvSpPr>
        <p:spPr>
          <a:xfrm>
            <a:off x="1476800" y="1885850"/>
            <a:ext cx="4518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arte del engaño digital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consiste en obtener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información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 los usuarios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través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 medios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como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teléfonos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emails, correo tradicional o contacto directo.</a:t>
            </a:r>
            <a:endParaRPr sz="4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" name="Google Shape;135;p35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5"/>
          <p:cNvGrpSpPr/>
          <p:nvPr/>
        </p:nvGrpSpPr>
        <p:grpSpPr>
          <a:xfrm>
            <a:off x="923318" y="1173198"/>
            <a:ext cx="344969" cy="308595"/>
            <a:chOff x="3016921" y="2408750"/>
            <a:chExt cx="793216" cy="709740"/>
          </a:xfrm>
        </p:grpSpPr>
        <p:sp>
          <p:nvSpPr>
            <p:cNvPr id="137" name="Google Shape;137;p35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5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35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40" name="Google Shape;140;p35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5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Técnicas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de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ingeniería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social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6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Existen diferentes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técnicas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ingeniería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social, como ser las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siguientes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: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8" name="Google Shape;148;p36"/>
          <p:cNvGraphicFramePr/>
          <p:nvPr/>
        </p:nvGraphicFramePr>
        <p:xfrm>
          <a:off x="717750" y="188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{8247E1F6-1DB0-4866-AE7B-375E70A32692}</a:tableStyleId>
              </a:tblPr>
              <a:tblGrid>
                <a:gridCol w="1893100"/>
                <a:gridCol w="5814500"/>
              </a:tblGrid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Técnica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Pretexting</a:t>
                      </a:r>
                      <a:endParaRPr b="1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 presenta cuando un supuesto representante de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algún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servicio pregunta por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información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 la cuenta del cliente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Baiting</a:t>
                      </a:r>
                      <a:endParaRPr b="1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Consiste en colocar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pendrives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 memorias externas con malwares en lugares de personas escogidas puedan infectar sus computadoras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6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Phishing</a:t>
                      </a:r>
                      <a:endParaRPr b="1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Consiste en engañar a un grupo de personas mediante correos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electrónicos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páginas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web, perfiles de redes sociales o sms falsos con el fin de robar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información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Existen diferentes técnicas de ingeniería social, como ser las siguientes :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4" name="Google Shape;154;p37"/>
          <p:cNvGraphicFramePr/>
          <p:nvPr/>
        </p:nvGraphicFramePr>
        <p:xfrm>
          <a:off x="717750" y="188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{8247E1F6-1DB0-4866-AE7B-375E70A32692}</a:tableStyleId>
              </a:tblPr>
              <a:tblGrid>
                <a:gridCol w="1893100"/>
                <a:gridCol w="5814500"/>
              </a:tblGrid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Técnica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Vishing</a:t>
                      </a:r>
                      <a:endParaRPr b="1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Llamadas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telefónicas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mediante las cuales se busca engañar a la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víctima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suplantando  a personas del gobierno o empresas para que la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víctima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revele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información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privada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Redes sociales</a:t>
                      </a:r>
                      <a:endParaRPr b="1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Esta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técnica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tiene dos grandes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objetivos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obtener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información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 la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víctima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y por otro lado generar una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relación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con la misma por otro lado para poder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así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ser estafada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6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Ciberbullying</a:t>
                      </a:r>
                      <a:endParaRPr b="1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Esto puede o no limitarse al uso de internet, se utiliza para amenazar con difundir textos o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imágenes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que dañen o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avergüencen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 la victima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3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Técnicas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de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ingenieria social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Existen diferentes técnicas de ingeniería social, como ser las siguientes :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1" name="Google Shape;161;p38"/>
          <p:cNvGraphicFramePr/>
          <p:nvPr/>
        </p:nvGraphicFramePr>
        <p:xfrm>
          <a:off x="717750" y="188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{8247E1F6-1DB0-4866-AE7B-375E70A32692}</a:tableStyleId>
              </a:tblPr>
              <a:tblGrid>
                <a:gridCol w="1893100"/>
                <a:gridCol w="5814500"/>
              </a:tblGrid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Técnica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Grooming</a:t>
                      </a:r>
                      <a:endParaRPr b="1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Conjunto de estrategias en la que una persona adulta busca ganarse la confianza de un menor, para que a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través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 la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tecnología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poder abusar o explotar sexualmente de la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víctima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Sexting</a:t>
                      </a:r>
                      <a:endParaRPr b="1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Comprende el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envío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recepción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 contenido sexual a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través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medios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electrónicos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el mismo consiste en el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intercambio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imágenes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 videos sexuales, en especial a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través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 celular.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6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Sextortion</a:t>
                      </a:r>
                      <a:endParaRPr b="1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Forma de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extorsión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en la que se chantajea a una persona por medio de una imagen o video de si misma desnuda.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3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Técnicas de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ingeniería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social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