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Sergio Guerrero"/>
  <p:cmAuthor clrIdx="1" id="1" initials="" lastIdx="1" name="Adrian Monca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1.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14T18:01:35.075">
    <p:pos x="817" y="752"/>
    <p:text>No se especifica como los empleados se van a conectar desde sus casas a la red interna de la empresa. Se recomienda contratar un servicio de VPN que permita conectar a los empleados de una forma más segura.</p:text>
  </p:cm>
  <p:cm authorId="1" idx="1" dt="2021-12-14T18:00:48.424">
    <p:pos x="6000" y="0"/>
    <p:text>Ya que el cliente aclara que no tiene problemas en invertir en seguridad física, recomendamos la instalación de los siguientes sistemas:
Cámaras de circuito cerrado
Sistemas de alarmas térmicos o de movimiento
Guardias de seguridad
Identificación con fotos
Puertas de acero con seguros especiales
Biométrica (incluye huellas digitales, voz, rostro, iris, escritura a mano y otros métodos automatizados utilizados para reconocer individuos)</p:text>
  </p:cm>
  <p:cm authorId="0" idx="2" dt="2021-12-14T17:59:38.446">
    <p:pos x="817" y="852"/>
    <p:text>No se asigna la resposabilidad de quien se encarga de este proceso ni quien lo hace. Si el empleado es quien lo realiza, puede correr el riesgo de hacerlo mal y, en consecuencia, aumentar el riesgo.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bf258f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bf258f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bf258f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bf258f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7bf258f5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7bf258f5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7bf258f5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7bf258f5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Plan de seguridad - Equipo 2</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Clase 25S - Seguridad Informática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Etapa 1</a:t>
            </a:r>
            <a:endParaRPr/>
          </a:p>
        </p:txBody>
      </p:sp>
      <p:sp>
        <p:nvSpPr>
          <p:cNvPr id="141" name="Google Shape;141;p14"/>
          <p:cNvSpPr txBox="1"/>
          <p:nvPr>
            <p:ph idx="1" type="body"/>
          </p:nvPr>
        </p:nvSpPr>
        <p:spPr>
          <a:xfrm>
            <a:off x="1297500" y="1194350"/>
            <a:ext cx="7038900" cy="22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En esta primera se busca fortalecer la seguridad activa, teniendo en cuenta que hay trabajadores que trabajan desde casa; y al manejar información sensible o crítica, se hace necesario asegurar la instalación de antivirus, antiespías y la encriptación de datos. </a:t>
            </a:r>
            <a:endParaRPr sz="1600"/>
          </a:p>
          <a:p>
            <a:pPr indent="0" lvl="0" marL="0" rtl="0" algn="l">
              <a:spcBef>
                <a:spcPts val="1200"/>
              </a:spcBef>
              <a:spcAft>
                <a:spcPts val="1200"/>
              </a:spcAft>
              <a:buNone/>
            </a:pPr>
            <a:r>
              <a:rPr lang="es-419" sz="1600"/>
              <a:t>Esto es aún más necesario, teniendo en cuenta que es posible la conexión a servidores internos o en su defecto a la intranet de la Empresa (como también si la empresa usa un DLP).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Etapa 2</a:t>
            </a:r>
            <a:endParaRPr/>
          </a:p>
        </p:txBody>
      </p:sp>
      <p:sp>
        <p:nvSpPr>
          <p:cNvPr id="147" name="Google Shape;147;p15"/>
          <p:cNvSpPr txBox="1"/>
          <p:nvPr>
            <p:ph idx="1" type="body"/>
          </p:nvPr>
        </p:nvSpPr>
        <p:spPr>
          <a:xfrm>
            <a:off x="1297500" y="11943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600"/>
              <a:t>Con la etapa 1 se fortalece la seguridad de la intranet, y para garantizar una cobertura mayor se propone la implementación de buenas prácticas que se harán de manera periódica, tales como:</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AutoNum type="arabicPeriod"/>
            </a:pPr>
            <a:r>
              <a:rPr lang="es-419" sz="1600"/>
              <a:t>Contraseñas seguras (más de 14 caracteres, incluyendo especiales)</a:t>
            </a:r>
            <a:endParaRPr sz="1600"/>
          </a:p>
          <a:p>
            <a:pPr indent="-330200" lvl="0" marL="457200" rtl="0" algn="l">
              <a:spcBef>
                <a:spcPts val="0"/>
              </a:spcBef>
              <a:spcAft>
                <a:spcPts val="0"/>
              </a:spcAft>
              <a:buSzPts val="1600"/>
              <a:buAutoNum type="arabicPeriod"/>
            </a:pPr>
            <a:r>
              <a:rPr lang="es-419" sz="1600"/>
              <a:t>Reseteo de contraseñas</a:t>
            </a:r>
            <a:endParaRPr sz="1600"/>
          </a:p>
          <a:p>
            <a:pPr indent="-330200" lvl="0" marL="457200" rtl="0" algn="l">
              <a:spcBef>
                <a:spcPts val="0"/>
              </a:spcBef>
              <a:spcAft>
                <a:spcPts val="0"/>
              </a:spcAft>
              <a:buSzPts val="1600"/>
              <a:buAutoNum type="arabicPeriod"/>
            </a:pPr>
            <a:r>
              <a:rPr lang="es-419" sz="1600"/>
              <a:t>Escaneo del computador usando el antivirus.</a:t>
            </a:r>
            <a:endParaRPr sz="1600"/>
          </a:p>
          <a:p>
            <a:pPr indent="-330200" lvl="0" marL="457200" rtl="0" algn="l">
              <a:spcBef>
                <a:spcPts val="0"/>
              </a:spcBef>
              <a:spcAft>
                <a:spcPts val="0"/>
              </a:spcAft>
              <a:buSzPts val="1600"/>
              <a:buAutoNum type="arabicPeriod"/>
            </a:pPr>
            <a:r>
              <a:rPr lang="es-419" sz="1600"/>
              <a:t>Pasos a seguir en los casos donde haya infección ( como desconexión de red, reporte al área encargada, entre otros).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Etapa 3</a:t>
            </a:r>
            <a:endParaRPr/>
          </a:p>
        </p:txBody>
      </p:sp>
      <p:sp>
        <p:nvSpPr>
          <p:cNvPr id="153" name="Google Shape;153;p16"/>
          <p:cNvSpPr txBox="1"/>
          <p:nvPr>
            <p:ph idx="1" type="body"/>
          </p:nvPr>
        </p:nvSpPr>
        <p:spPr>
          <a:xfrm>
            <a:off x="1297500" y="1022375"/>
            <a:ext cx="7038900" cy="383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600"/>
              <a:t>Desde la seguridad física proponemos que la empresa invierta en los siguientes </a:t>
            </a:r>
            <a:r>
              <a:rPr lang="es-419" sz="1600"/>
              <a:t>dispositivos</a:t>
            </a:r>
            <a:r>
              <a:rPr lang="es-419" sz="1600"/>
              <a:t> o métodos:</a:t>
            </a:r>
            <a:endParaRPr sz="1600"/>
          </a:p>
          <a:p>
            <a:pPr indent="-330200" lvl="0" marL="457200" rtl="0" algn="l">
              <a:spcBef>
                <a:spcPts val="1200"/>
              </a:spcBef>
              <a:spcAft>
                <a:spcPts val="0"/>
              </a:spcAft>
              <a:buSzPts val="1600"/>
              <a:buAutoNum type="arabicPeriod"/>
            </a:pPr>
            <a:r>
              <a:rPr lang="es-419" sz="1600"/>
              <a:t>Sistemas redundantes: teniendo en cuenta que hay empleados fuera de sitio, y que el sistema pudiese fallar, este permitiría que el trabajo en casa se mantenga constante y sin </a:t>
            </a:r>
            <a:r>
              <a:rPr lang="es-419" sz="1600"/>
              <a:t>pérdida</a:t>
            </a:r>
            <a:r>
              <a:rPr lang="es-419" sz="1600"/>
              <a:t> de la información.</a:t>
            </a:r>
            <a:endParaRPr sz="1600"/>
          </a:p>
          <a:p>
            <a:pPr indent="-330200" lvl="0" marL="457200" rtl="0" algn="l">
              <a:spcBef>
                <a:spcPts val="0"/>
              </a:spcBef>
              <a:spcAft>
                <a:spcPts val="0"/>
              </a:spcAft>
              <a:buSzPts val="1600"/>
              <a:buAutoNum type="arabicPeriod"/>
            </a:pPr>
            <a:r>
              <a:rPr lang="es-419" sz="1600"/>
              <a:t>Respaldo datos: teniendo en cuenta que la empresa maneja información crítica o sensible, se hace necesario tener un respaldo en los casos donde haya secuestro, hurto o extorsión de la información ya que está puede generar altas pérdidas operacionales.</a:t>
            </a:r>
            <a:endParaRPr sz="1600"/>
          </a:p>
          <a:p>
            <a:pPr indent="-330200" lvl="0" marL="457200" rtl="0" algn="l">
              <a:spcBef>
                <a:spcPts val="0"/>
              </a:spcBef>
              <a:spcAft>
                <a:spcPts val="0"/>
              </a:spcAft>
              <a:buSzPts val="1600"/>
              <a:buAutoNum type="arabicPeriod"/>
            </a:pPr>
            <a:r>
              <a:rPr lang="es-419" sz="1600"/>
              <a:t>Teniendo en cuenta que los servidores de la Empresa y otros dispositivos críticos de la operación se encuentran en la planta/oficina, se propone la instalación de un UPS para evitar el cese de la operación.</a:t>
            </a:r>
            <a:endParaRPr sz="1600"/>
          </a:p>
          <a:p>
            <a:pPr indent="-330200" lvl="0" marL="457200" rtl="0" algn="l">
              <a:spcBef>
                <a:spcPts val="0"/>
              </a:spcBef>
              <a:spcAft>
                <a:spcPts val="0"/>
              </a:spcAft>
              <a:buSzPts val="1600"/>
              <a:buAutoNum type="arabicPeriod"/>
            </a:pPr>
            <a:r>
              <a:rPr lang="es-419" sz="1600"/>
              <a:t>Instalación de SSTV en las zonas vulnerables informáticas como servidores o plantas </a:t>
            </a:r>
            <a:r>
              <a:rPr lang="es-419" sz="1600"/>
              <a:t>eléctricas</a:t>
            </a:r>
            <a:r>
              <a:rPr lang="es-419" sz="1600"/>
              <a:t>.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Etapa 4 = “Mejor prevenir que lamentar”</a:t>
            </a:r>
            <a:endParaRPr/>
          </a:p>
        </p:txBody>
      </p:sp>
      <p:sp>
        <p:nvSpPr>
          <p:cNvPr id="159" name="Google Shape;159;p17"/>
          <p:cNvSpPr txBox="1"/>
          <p:nvPr>
            <p:ph idx="1" type="body"/>
          </p:nvPr>
        </p:nvSpPr>
        <p:spPr>
          <a:xfrm>
            <a:off x="1297500" y="14757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En esta etapa </a:t>
            </a:r>
            <a:r>
              <a:rPr lang="es-419" sz="1600"/>
              <a:t>desplegaremos</a:t>
            </a:r>
            <a:r>
              <a:rPr lang="es-419" sz="1600"/>
              <a:t> una serie de simulacros donde los empleados se verán enfrentados en situaciones de vulnerabilidad como puede ser ingreso de malwares que no sólo han afectado al sistema, sino que han robado información personal de los empleados. Los líderes de cada área estarán al tanto y una vez se describa que es un simulacro, estos explicarán cuales son los protocolos a seguir como las buenas prácticas para así evitar que el riesgo se materialice. </a:t>
            </a:r>
            <a:endParaRPr sz="1600"/>
          </a:p>
          <a:p>
            <a:pPr indent="0" lvl="0" marL="0" rtl="0" algn="l">
              <a:spcBef>
                <a:spcPts val="1200"/>
              </a:spcBef>
              <a:spcAft>
                <a:spcPts val="1200"/>
              </a:spcAft>
              <a:buNone/>
            </a:pPr>
            <a:r>
              <a:rPr lang="es-419" sz="1600"/>
              <a:t>De igual forma, se llevarán a cabo auditorías internas para valorar el uso de las buenas prácticas y normativas que la empresa así lo defina.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