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db6fRGuGafQwedtU8zTJIqanu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4D4BF4-F4FE-49D2-BEA6-814912F50FA6}">
  <a:tblStyle styleId="{8C4D4BF4-F4FE-49D2-BEA6-814912F50FA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F4631C1-8F79-43F1-BCDA-2350D4D2631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5"/>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 name="Google Shape;8;p25"/>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4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4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37" name="Google Shape;37;p4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9" name="Google Shape;49;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52" name="Google Shape;52;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61" name="Google Shape;61;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1" name="Google Shape;11;p4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66" name="Google Shape;6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72" name="Google Shape;72;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73" name="Google Shape;73;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78" name="Google Shape;78;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2" name="Google Shape;82;p39"/>
          <p:cNvPicPr preferRelativeResize="0"/>
          <p:nvPr/>
        </p:nvPicPr>
        <p:blipFill rotWithShape="1">
          <a:blip r:embed="rId3">
            <a:alphaModFix/>
          </a:blip>
          <a:srcRect/>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4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 name="Google Shape;16;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0" name="Google Shape;20;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4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25" name="Google Shape;25;p4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1" name="Google Shape;31;p4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32" name="Google Shape;32;p4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cxnSp>
        <p:nvCxnSpPr>
          <p:cNvPr id="43" name="Google Shape;43;p26"/>
          <p:cNvCxnSpPr/>
          <p:nvPr/>
        </p:nvCxnSpPr>
        <p:spPr>
          <a:xfrm rot="10800000" flipH="1">
            <a:off x="-15600" y="4860825"/>
            <a:ext cx="9175200" cy="5400"/>
          </a:xfrm>
          <a:prstGeom prst="straightConnector1">
            <a:avLst/>
          </a:prstGeom>
          <a:noFill/>
          <a:ln w="9525" cap="flat" cmpd="sng">
            <a:solidFill>
              <a:srgbClr val="FCD8D6"/>
            </a:solidFill>
            <a:prstDash val="dot"/>
            <a:round/>
            <a:headEnd type="none" w="sm" len="sm"/>
            <a:tailEnd type="none" w="sm" len="sm"/>
          </a:ln>
        </p:spPr>
      </p:cxnSp>
      <p:sp>
        <p:nvSpPr>
          <p:cNvPr id="44" name="Google Shape;44;p26"/>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FFFFFF"/>
                </a:solidFill>
                <a:latin typeface="Open Sans"/>
                <a:ea typeface="Open Sans"/>
                <a:cs typeface="Open Sans"/>
                <a:sym typeface="Open Sans"/>
              </a:rPr>
              <a:t>Armado de computadoras</a:t>
            </a:r>
            <a:endParaRPr sz="900" b="0" i="0" u="none" strike="noStrike" cap="non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5">
            <a:alphaModFix/>
          </a:blip>
          <a:src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cpartpicker.com/product/7VZ2FT/asus-prime-z270-a-atx-lga1151-motherboard-prime-z270-a"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hyperlink" Target="https://pcpartpicker.com/product/mwrYcf/seagate-barracuda-computer-2-tb-35-7200rpm-internal-hard-drive-st2000dm008" TargetMode="External"/><Relationship Id="rId4" Type="http://schemas.openxmlformats.org/officeDocument/2006/relationships/hyperlink" Target="https://pcpartpicker.com/product/QDhKHx/corsair-vengeance-rgb-pro-16gb-2-x-8gb-ddr4-3200-memory-cmw16gx4m2c3200c16"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pcpartpicker.com/product/g94BD3/amd-ryzen-5-5600x-37-ghz-6-core-processor-100-100000065box"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pcpartpicker.com/product/9nm323/amd-ryzen-5-3600-36-thz-6-core-processor-100-100000031box"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s://pcpartpicker.com/product/LxkgXL/evga-geforce-gtx-1650-g6-4-gb-sc-ultra-gaming-video-card-04g-p4-1257-kr" TargetMode="External"/><Relationship Id="rId5" Type="http://schemas.openxmlformats.org/officeDocument/2006/relationships/hyperlink" Target="https://pcpartpicker.com/product/TwWfrH/samsung-970-evo-plus-500-gb-m2-2280-nvme-solid-state-drive-mz-v7s500bam" TargetMode="External"/><Relationship Id="rId4" Type="http://schemas.openxmlformats.org/officeDocument/2006/relationships/hyperlink" Target="https://pcpartpicker.com/product/p6RFf7/corsair-memory-cmk16gx4m2b3200c1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cpartpicker.com/product/vrhmP6/intel-core-i5-10400f-29-ghz-6-core-processor-bx8070110400f" TargetMode="External"/><Relationship Id="rId7" Type="http://schemas.openxmlformats.org/officeDocument/2006/relationships/hyperlink" Target="https://pcpartpicker.com/product/LpbTwP/evga-geforce-rtx-3060-12-gb-xc-gaming-video-card-12g-p5-3657-kr"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hyperlink" Target="https://pcpartpicker.com/product/Zxw7YJ/samsung-970-evo-plus-1-tb-m2-2280-nvme-solid-state-drive-mz-v7s1t0bam" TargetMode="External"/><Relationship Id="rId5" Type="http://schemas.openxmlformats.org/officeDocument/2006/relationships/hyperlink" Target="https://pcpartpicker.com/product/p6RFf7/corsair-memory-cmk16gx4m2b3200c16" TargetMode="External"/><Relationship Id="rId4" Type="http://schemas.openxmlformats.org/officeDocument/2006/relationships/hyperlink" Target="https://pcpartpicker.com/product/KXpmP6/msi-z490-a-pro-atx-lga1200-motherboard-z490-a-pr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s://pcpartpicker.com/product/q6XJ7P/asus-rog-strix-z590-e-gaming-wifi-atx-lga1200-motherboard-rog-strix-z590-e-gaming-wifi"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hyperlink" Target="https://pcpartpicker.com/product/LpbTwP/evga-geforce-rtx-3060-12-gb-xc-gaming-video-card-12g-p5-3657-kr" TargetMode="External"/><Relationship Id="rId5" Type="http://schemas.openxmlformats.org/officeDocument/2006/relationships/hyperlink" Target="https://pcpartpicker.com/product/DDWBD3/samsung-980-pro-1-tb-m2-2280-nvme-solid-state-drive-mz-v8p1t0bam" TargetMode="External"/><Relationship Id="rId4" Type="http://schemas.openxmlformats.org/officeDocument/2006/relationships/hyperlink" Target="https://pcpartpicker.com/product/Yg3mP6/corsair-vengeance-lpx-32-gb-2-x-16-gb-ddr4-3600-memory-cmk32gx4m2d3600c1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cpartpicker.com/product/dmGnTW/asus-tuf-gaming-x570-plus-wi-fi-atx-am4-motherboard-tuf-gaming-x570-plus-wi-fi"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hyperlink" Target="https://pcpartpicker.com/product/LpbTwP/evga-geforce-rtx-3060-12-gb-xc-gaming-video-card-12g-p5-3657-kr" TargetMode="External"/><Relationship Id="rId5" Type="http://schemas.openxmlformats.org/officeDocument/2006/relationships/hyperlink" Target="https://pcpartpicker.com/product/Zxw7YJ/samsung-970-evo-plus-1-tb-m2-2280-nvme-solid-state-drive-mz-v7s1t0bam" TargetMode="External"/><Relationship Id="rId4" Type="http://schemas.openxmlformats.org/officeDocument/2006/relationships/hyperlink" Target="https://pcpartpicker.com/product/QDhKHx/corsair-vengeance-rgb-pro-16gb-2-x-8gb-ddr4-3200-memory-cmw16gx4m2c3200c16"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hyperlink" Target="https://pcpartpicker.com/product/KwLwrH/amd-ryzen-9-5900x-37-ghz-12-core-processor-100-100000061wof" TargetMode="External"/><Relationship Id="rId7" Type="http://schemas.openxmlformats.org/officeDocument/2006/relationships/hyperlink" Target="https://pcpartpicker.com/product/PG848d/evga-geforce-rtx-3090-24-gb-ftw3-ultra-gaming-video-card-24g-p5-3987-kr"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hyperlink" Target="https://pcpartpicker.com/product/DZ6qqs/angelbird-ed381-768-tb-25-solid-state-drive-ed3818100" TargetMode="External"/><Relationship Id="rId5" Type="http://schemas.openxmlformats.org/officeDocument/2006/relationships/hyperlink" Target="https://pcpartpicker.com/product/w3FKHx/gskill-trident-z-neo-32-gb-2-x-16-gb-ddr4-3600-cl16-memory-f4-3600c16d-32gtznc" TargetMode="External"/><Relationship Id="rId4" Type="http://schemas.openxmlformats.org/officeDocument/2006/relationships/hyperlink" Target="https://pcpartpicker.com/product/CLkgXL/asus-rog-strix-x570-e-gaming-atx-am4-motherboard-rog-strix-x570-e-gamin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s" sz="4900" b="1" i="0" u="none" strike="noStrike" cap="none">
                <a:solidFill>
                  <a:schemeClr val="lt1"/>
                </a:solidFill>
                <a:latin typeface="Rajdhani"/>
                <a:ea typeface="Rajdhani"/>
                <a:cs typeface="Rajdhani"/>
                <a:sym typeface="Rajdhani"/>
              </a:rPr>
              <a:t>Armado de  computadoras</a:t>
            </a:r>
            <a:endParaRPr sz="4900" b="1" i="0" u="none" strike="noStrike" cap="none">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Clr>
                <a:schemeClr val="dk1"/>
              </a:buClr>
              <a:buSzPts val="1100"/>
              <a:buFont typeface="Arial"/>
              <a:buNone/>
            </a:pPr>
            <a:endParaRPr sz="5000" b="1" i="0" u="none" strike="noStrike" cap="none">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Clr>
                <a:srgbClr val="000000"/>
              </a:buClr>
              <a:buSzPts val="4600"/>
              <a:buFont typeface="Arial"/>
              <a:buNone/>
            </a:pPr>
            <a:endParaRPr sz="4600" b="1" i="0" u="none" strike="noStrike" cap="non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Intel</a:t>
            </a:r>
            <a:endParaRPr sz="3000" b="1" i="0" u="none" strike="noStrike" cap="non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a:latin typeface="Open Sans"/>
              <a:ea typeface="Open Sans"/>
              <a:cs typeface="Open Sans"/>
              <a:sym typeface="Open Sans"/>
            </a:endParaRPr>
          </a:p>
        </p:txBody>
      </p:sp>
      <p:sp>
        <p:nvSpPr>
          <p:cNvPr id="155" name="Google Shape;155;p10"/>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a:latin typeface="Open Sans"/>
              <a:ea typeface="Open Sans"/>
              <a:cs typeface="Open Sans"/>
              <a:sym typeface="Open Sans"/>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3"/>
                        </a:rPr>
                        <a:t>Asus PRIME Z270-A ATX LGA1151</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4"/>
                        </a:rPr>
                        <a:t>Corsair Vengeance RGB Pro Memoria DDR4-3200 CL16 de 16 GB (2 x 8 GB)</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lnSpc>
                          <a:spcPct val="112500"/>
                        </a:lnSpc>
                        <a:spcBef>
                          <a:spcPts val="0"/>
                        </a:spcBef>
                        <a:spcAft>
                          <a:spcPts val="0"/>
                        </a:spcAft>
                        <a:buClr>
                          <a:schemeClr val="dk1"/>
                        </a:buClr>
                        <a:buSzPts val="1100"/>
                        <a:buFont typeface="Arial"/>
                        <a:buNone/>
                      </a:pPr>
                      <a:r>
                        <a:rPr lang="es">
                          <a:uFill>
                            <a:noFill/>
                          </a:uFill>
                          <a:latin typeface="Open Sans"/>
                          <a:ea typeface="Open Sans"/>
                          <a:cs typeface="Open Sans"/>
                          <a:sym typeface="Open Sans"/>
                          <a:hlinkClick r:id="rId5"/>
                        </a:rPr>
                        <a:t>Disco duro interno Seagate Barracuda Compute 2 TB 3.5 "7200RPM</a:t>
                      </a:r>
                      <a:endParaRPr>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57" name="Google Shape;157;p10"/>
          <p:cNvGraphicFramePr/>
          <p:nvPr/>
        </p:nvGraphicFramePr>
        <p:xfrm>
          <a:off x="152400" y="152400"/>
          <a:ext cx="3000000" cy="3000000"/>
        </p:xfrm>
        <a:graphic>
          <a:graphicData uri="http://schemas.openxmlformats.org/drawingml/2006/table">
            <a:tbl>
              <a:tblPr>
                <a:solidFill>
                  <a:srgbClr val="F4F4F3"/>
                </a:solidFill>
                <a:tableStyleId>{1F4631C1-8F79-43F1-BCDA-2350D4D2631A}</a:tableStyleId>
              </a:tblPr>
              <a:tblGrid>
                <a:gridCol w="9144000">
                  <a:extLst>
                    <a:ext uri="{9D8B030D-6E8A-4147-A177-3AD203B41FA5}">
                      <a16:colId xmlns:a16="http://schemas.microsoft.com/office/drawing/2014/main" val="20000"/>
                    </a:ext>
                  </a:extLst>
                </a:gridCol>
              </a:tblGrid>
              <a:tr h="457200">
                <a:tc>
                  <a:txBody>
                    <a:bodyPr/>
                    <a:lstStyle/>
                    <a:p>
                      <a:pPr marL="0" lvl="0" indent="0" algn="l" rtl="0">
                        <a:lnSpc>
                          <a:spcPct val="112500"/>
                        </a:lnSpc>
                        <a:spcBef>
                          <a:spcPts val="0"/>
                        </a:spcBef>
                        <a:spcAft>
                          <a:spcPts val="0"/>
                        </a:spcAft>
                        <a:buNone/>
                      </a:pPr>
                      <a:endParaRPr sz="1200" b="1">
                        <a:solidFill>
                          <a:srgbClr val="191B2B"/>
                        </a:solidFill>
                        <a:highlight>
                          <a:srgbClr val="F4F4F3"/>
                        </a:highlight>
                      </a:endParaRPr>
                    </a:p>
                  </a:txBody>
                  <a:tcPr marL="91425" marR="91425" marT="91425" marB="91425" anchor="ctr"/>
                </a:tc>
                <a:extLst>
                  <a:ext uri="{0D108BD9-81ED-4DB2-BD59-A6C34878D82A}">
                    <a16:rowId xmlns:a16="http://schemas.microsoft.com/office/drawing/2014/main" val="10000"/>
                  </a:ext>
                </a:extLst>
              </a:tr>
            </a:tbl>
          </a:graphicData>
        </a:graphic>
      </p:graphicFrame>
      <p:sp>
        <p:nvSpPr>
          <p:cNvPr id="158" name="Google Shape;158;p10"/>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59" name="Google Shape;159;p10"/>
          <p:cNvGraphicFramePr/>
          <p:nvPr/>
        </p:nvGraphicFramePr>
        <p:xfrm>
          <a:off x="304800" y="304800"/>
          <a:ext cx="3000000" cy="3000000"/>
        </p:xfrm>
        <a:graphic>
          <a:graphicData uri="http://schemas.openxmlformats.org/drawingml/2006/table">
            <a:tbl>
              <a:tblPr>
                <a:solidFill>
                  <a:srgbClr val="F4F4F3"/>
                </a:solidFill>
                <a:tableStyleId>{1F4631C1-8F79-43F1-BCDA-2350D4D2631A}</a:tableStyleId>
              </a:tblPr>
              <a:tblGrid>
                <a:gridCol w="9144000">
                  <a:extLst>
                    <a:ext uri="{9D8B030D-6E8A-4147-A177-3AD203B41FA5}">
                      <a16:colId xmlns:a16="http://schemas.microsoft.com/office/drawing/2014/main" val="20000"/>
                    </a:ext>
                  </a:extLst>
                </a:gridCol>
              </a:tblGrid>
              <a:tr h="457200">
                <a:tc>
                  <a:txBody>
                    <a:bodyPr/>
                    <a:lstStyle/>
                    <a:p>
                      <a:pPr marL="0" lvl="0" indent="0" algn="l" rtl="0">
                        <a:lnSpc>
                          <a:spcPct val="112500"/>
                        </a:lnSpc>
                        <a:spcBef>
                          <a:spcPts val="0"/>
                        </a:spcBef>
                        <a:spcAft>
                          <a:spcPts val="0"/>
                        </a:spcAft>
                        <a:buNone/>
                      </a:pPr>
                      <a:endParaRPr sz="1200" b="1">
                        <a:solidFill>
                          <a:srgbClr val="191B2B"/>
                        </a:solidFill>
                        <a:highlight>
                          <a:srgbClr val="F4F4F3"/>
                        </a:highlight>
                      </a:endParaRPr>
                    </a:p>
                  </a:txBody>
                  <a:tcPr marL="91425" marR="91425" marT="91425" marB="91425" anchor="ctr"/>
                </a:tc>
                <a:extLst>
                  <a:ext uri="{0D108BD9-81ED-4DB2-BD59-A6C34878D82A}">
                    <a16:rowId xmlns:a16="http://schemas.microsoft.com/office/drawing/2014/main" val="10000"/>
                  </a:ext>
                </a:extLst>
              </a:tr>
            </a:tbl>
          </a:graphicData>
        </a:graphic>
      </p:graphicFrame>
      <p:sp>
        <p:nvSpPr>
          <p:cNvPr id="160" name="Google Shape;160;p10"/>
          <p:cNvSpPr txBox="1"/>
          <p:nvPr/>
        </p:nvSpPr>
        <p:spPr>
          <a:xfrm>
            <a:off x="457200" y="4572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AMD</a:t>
            </a:r>
            <a:endParaRPr sz="3000" b="1" i="0" u="none" strike="noStrike" cap="none">
              <a:solidFill>
                <a:srgbClr val="EC183F"/>
              </a:solidFill>
              <a:latin typeface="Rajdhani"/>
              <a:ea typeface="Rajdhani"/>
              <a:cs typeface="Rajdhani"/>
              <a:sym typeface="Rajdhani"/>
            </a:endParaRPr>
          </a:p>
        </p:txBody>
      </p:sp>
      <p:sp>
        <p:nvSpPr>
          <p:cNvPr id="166" name="Google Shape;166;p11"/>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graphicFrame>
        <p:nvGraphicFramePr>
          <p:cNvPr id="167" name="Google Shape;167;p11"/>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Ryzen 3 2200g</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ASRock B450M Pro4 Micro ATX AM4 Motherboard</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ram</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G.Skill Aegis 8 GB (1 x 8 GB) DDR4-3000 CL16 Memory</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Seagate Barracuda Compute 2 TB 3.5" 7200RPM Internal Hard Drive</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a:t>
            </a:r>
            <a:endParaRPr sz="3000" b="1" i="0" u="none" strike="noStrike" cap="none">
              <a:solidFill>
                <a:srgbClr val="EC183F"/>
              </a:solidFill>
              <a:latin typeface="Rajdhani"/>
              <a:ea typeface="Rajdhani"/>
              <a:cs typeface="Rajdhani"/>
              <a:sym typeface="Rajdhani"/>
            </a:endParaRPr>
          </a:p>
        </p:txBody>
      </p:sp>
      <p:sp>
        <p:nvSpPr>
          <p:cNvPr id="173" name="Google Shape;173;p12"/>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74" name="Google Shape;174;p12"/>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75" name="Google Shape;175;p12"/>
          <p:cNvGraphicFramePr/>
          <p:nvPr/>
        </p:nvGraphicFramePr>
        <p:xfrm>
          <a:off x="952500" y="2114550"/>
          <a:ext cx="3000000" cy="3000000"/>
        </p:xfrm>
        <a:graphic>
          <a:graphicData uri="http://schemas.openxmlformats.org/drawingml/2006/table">
            <a:tbl>
              <a:tblPr>
                <a:noFill/>
                <a:tableStyleId>{8C4D4BF4-F4FE-49D2-BEA6-814912F50FA6}</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3 1300X 3.5 GHz Quad-Core Processor</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MSI B450 TOMAHAWK MAX ATX AM4 Motherboard</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Kingston HyperX Fury 8 GB (1 x 8 GB) DDR4-2666 CL16 Memory</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Western Digital Blue SN550 1 TB M.2-2280 NVME Solid State Drive</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6" name="Google Shape;176;p12"/>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3"/>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a:t>
            </a:r>
            <a:endParaRPr sz="3000" b="1" i="0" u="none" strike="noStrike" cap="none">
              <a:solidFill>
                <a:srgbClr val="EC183F"/>
              </a:solidFill>
              <a:latin typeface="Rajdhani"/>
              <a:ea typeface="Rajdhani"/>
              <a:cs typeface="Rajdhani"/>
              <a:sym typeface="Rajdhani"/>
            </a:endParaRPr>
          </a:p>
        </p:txBody>
      </p:sp>
      <p:sp>
        <p:nvSpPr>
          <p:cNvPr id="182" name="Google Shape;182;p13"/>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b="0" i="0" u="none" strike="noStrike" cap="none">
              <a:solidFill>
                <a:srgbClr val="434343"/>
              </a:solidFill>
              <a:latin typeface="Open Sans"/>
              <a:ea typeface="Open Sans"/>
              <a:cs typeface="Open Sans"/>
              <a:sym typeface="Open Sans"/>
            </a:endParaRPr>
          </a:p>
        </p:txBody>
      </p:sp>
      <p:pic>
        <p:nvPicPr>
          <p:cNvPr id="183" name="Google Shape;183;p13"/>
          <p:cNvPicPr preferRelativeResize="0"/>
          <p:nvPr/>
        </p:nvPicPr>
        <p:blipFill rotWithShape="1">
          <a:blip r:embed="rId3">
            <a:alphaModFix/>
          </a:blip>
          <a:src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Intel</a:t>
            </a:r>
            <a:endParaRPr sz="3000" b="1" i="0" u="none" strike="noStrike" cap="none">
              <a:solidFill>
                <a:srgbClr val="EC183F"/>
              </a:solidFill>
              <a:latin typeface="Rajdhani"/>
              <a:ea typeface="Rajdhani"/>
              <a:cs typeface="Rajdhani"/>
              <a:sym typeface="Rajdhani"/>
            </a:endParaRPr>
          </a:p>
        </p:txBody>
      </p:sp>
      <p:sp>
        <p:nvSpPr>
          <p:cNvPr id="189" name="Google Shape;189;p14"/>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90" name="Google Shape;190;p14"/>
          <p:cNvSpPr txBox="1"/>
          <p:nvPr/>
        </p:nvSpPr>
        <p:spPr>
          <a:xfrm>
            <a:off x="952500" y="162132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91" name="Google Shape;191;p14"/>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25000"/>
                        </a:lnSpc>
                        <a:spcBef>
                          <a:spcPts val="0"/>
                        </a:spcBef>
                        <a:spcAft>
                          <a:spcPts val="0"/>
                        </a:spcAft>
                        <a:buClr>
                          <a:schemeClr val="dk1"/>
                        </a:buClr>
                        <a:buSzPts val="1100"/>
                        <a:buFont typeface="Arial"/>
                        <a:buNone/>
                      </a:pPr>
                      <a:r>
                        <a:rPr lang="es" sz="1050" b="1">
                          <a:solidFill>
                            <a:srgbClr val="191B2B"/>
                          </a:solidFill>
                          <a:highlight>
                            <a:srgbClr val="F4F4F3"/>
                          </a:highlight>
                          <a:uFill>
                            <a:noFill/>
                          </a:uFill>
                          <a:hlinkClick r:id="rId3">
                            <a:extLst>
                              <a:ext uri="{A12FA001-AC4F-418D-AE19-62706E023703}">
                                <ahyp:hlinkClr xmlns:ahyp="http://schemas.microsoft.com/office/drawing/2018/hyperlinkcolor" val="tx"/>
                              </a:ext>
                            </a:extLst>
                          </a:hlinkClick>
                        </a:rPr>
                        <a:t>AMD Ryzen 5 5600X</a:t>
                      </a:r>
                      <a:endParaRPr sz="1050" b="1">
                        <a:solidFill>
                          <a:srgbClr val="191B2B"/>
                        </a:solidFill>
                        <a:highlight>
                          <a:srgbClr val="F4F4F3"/>
                        </a:highlight>
                        <a:uFill>
                          <a:noFill/>
                        </a:uFill>
                        <a:hlinkClick r:id="rId3">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Clr>
                          <a:srgbClr val="000000"/>
                        </a:buClr>
                        <a:buSzPts val="1400"/>
                        <a:buFont typeface="Arial"/>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Asus ROG STRIX B550-F GAMING (WI-FI) ATX AM4 Motherboard</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Corsair Vengeance LPX 16 GB (2 x 8 GB) DDR4-3200 CL16 Memory</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Seagate Barracuda Compute 2 TB 3.5" 7200RPM Internal Hard Drive</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GeForce GT 1030 2GD4 LP OC</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AMD</a:t>
            </a:r>
            <a:endParaRPr sz="3000" b="1" i="0" u="none" strike="noStrike" cap="none">
              <a:solidFill>
                <a:srgbClr val="EC183F"/>
              </a:solidFill>
              <a:latin typeface="Rajdhani"/>
              <a:ea typeface="Rajdhani"/>
              <a:cs typeface="Rajdhani"/>
              <a:sym typeface="Rajdhani"/>
            </a:endParaRPr>
          </a:p>
        </p:txBody>
      </p:sp>
      <p:sp>
        <p:nvSpPr>
          <p:cNvPr id="197" name="Google Shape;197;p15"/>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98" name="Google Shape;198;p15"/>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99" name="Google Shape;199;p15"/>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3">
                            <a:extLst>
                              <a:ext uri="{A12FA001-AC4F-418D-AE19-62706E023703}">
                                <ahyp:hlinkClr xmlns:ahyp="http://schemas.microsoft.com/office/drawing/2018/hyperlinkcolor" val="tx"/>
                              </a:ext>
                            </a:extLst>
                          </a:hlinkClick>
                        </a:rPr>
                        <a:t>AMD Ryzen 5 3600 3.6 GHz 6-Core Processor</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 A320M Asrock</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4">
                            <a:extLst>
                              <a:ext uri="{A12FA001-AC4F-418D-AE19-62706E023703}">
                                <ahyp:hlinkClr xmlns:ahyp="http://schemas.microsoft.com/office/drawing/2018/hyperlinkcolor" val="tx"/>
                              </a:ext>
                            </a:extLst>
                          </a:hlinkClick>
                        </a:rPr>
                        <a:t>Corsair Vengeance LPX 16 GB (2 x 8 GB) DDR4-3200 CL16 Memory</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5">
                            <a:extLst>
                              <a:ext uri="{A12FA001-AC4F-418D-AE19-62706E023703}">
                                <ahyp:hlinkClr xmlns:ahyp="http://schemas.microsoft.com/office/drawing/2018/hyperlinkcolor" val="tx"/>
                              </a:ext>
                            </a:extLst>
                          </a:hlinkClick>
                        </a:rPr>
                        <a:t>Samsung 970 Evo Plus 500 GB M.2-2280 NVME Solid State Drive</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6">
                            <a:extLst>
                              <a:ext uri="{A12FA001-AC4F-418D-AE19-62706E023703}">
                                <ahyp:hlinkClr xmlns:ahyp="http://schemas.microsoft.com/office/drawing/2018/hyperlinkcolor" val="tx"/>
                              </a:ext>
                            </a:extLst>
                          </a:hlinkClick>
                        </a:rPr>
                        <a:t>EVGA GeForce GTX 1650 G6 4 GB SC ULTRA GAMING Video Card</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a:t>
            </a:r>
            <a:endParaRPr sz="3000" b="1" i="0" u="none" strike="noStrike" cap="none">
              <a:solidFill>
                <a:srgbClr val="EC183F"/>
              </a:solidFill>
              <a:latin typeface="Rajdhani"/>
              <a:ea typeface="Rajdhani"/>
              <a:cs typeface="Rajdhani"/>
              <a:sym typeface="Rajdhani"/>
            </a:endParaRPr>
          </a:p>
        </p:txBody>
      </p:sp>
      <p:sp>
        <p:nvSpPr>
          <p:cNvPr id="205" name="Google Shape;205;p1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06" name="Google Shape;206;p16"/>
          <p:cNvGraphicFramePr/>
          <p:nvPr/>
        </p:nvGraphicFramePr>
        <p:xfrm>
          <a:off x="952500" y="2114550"/>
          <a:ext cx="3000000" cy="3000000"/>
        </p:xfrm>
        <a:graphic>
          <a:graphicData uri="http://schemas.openxmlformats.org/drawingml/2006/table">
            <a:tbl>
              <a:tblPr>
                <a:noFill/>
                <a:tableStyleId>{8C4D4BF4-F4FE-49D2-BEA6-814912F50FA6}</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u="sng">
                          <a:solidFill>
                            <a:srgbClr val="2C85C5"/>
                          </a:solidFill>
                          <a:highlight>
                            <a:srgbClr val="F4F4F3"/>
                          </a:highlight>
                          <a:hlinkClick r:id="rId3">
                            <a:extLst>
                              <a:ext uri="{A12FA001-AC4F-418D-AE19-62706E023703}">
                                <ahyp:hlinkClr xmlns:ahyp="http://schemas.microsoft.com/office/drawing/2018/hyperlinkcolor" val="tx"/>
                              </a:ext>
                            </a:extLst>
                          </a:hlinkClick>
                        </a:rPr>
                        <a:t>Intel Core i5-10400F 2.9 GHz 6-Core Processor</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4">
                            <a:extLst>
                              <a:ext uri="{A12FA001-AC4F-418D-AE19-62706E023703}">
                                <ahyp:hlinkClr xmlns:ahyp="http://schemas.microsoft.com/office/drawing/2018/hyperlinkcolor" val="tx"/>
                              </a:ext>
                            </a:extLst>
                          </a:hlinkClick>
                        </a:rPr>
                        <a:t>MSI Z490-A PRO ATX LGA1200 Motherboard</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5">
                            <a:extLst>
                              <a:ext uri="{A12FA001-AC4F-418D-AE19-62706E023703}">
                                <ahyp:hlinkClr xmlns:ahyp="http://schemas.microsoft.com/office/drawing/2018/hyperlinkcolor" val="tx"/>
                              </a:ext>
                            </a:extLst>
                          </a:hlinkClick>
                        </a:rPr>
                        <a:t>Corsair Vengeance LPX 16 GB (2 x 8 GB) DDR4-3200 CL16 Memory</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s" sz="1100" b="1">
                          <a:solidFill>
                            <a:srgbClr val="191B2B"/>
                          </a:solidFill>
                          <a:highlight>
                            <a:srgbClr val="F4F4F3"/>
                          </a:highlight>
                          <a:uFill>
                            <a:noFill/>
                          </a:uFill>
                          <a:hlinkClick r:id="rId6">
                            <a:extLst>
                              <a:ext uri="{A12FA001-AC4F-418D-AE19-62706E023703}">
                                <ahyp:hlinkClr xmlns:ahyp="http://schemas.microsoft.com/office/drawing/2018/hyperlinkcolor" val="tx"/>
                              </a:ext>
                            </a:extLst>
                          </a:hlinkClick>
                        </a:rPr>
                        <a:t>Samsung 970 Evo Plus 1 TB M.2-2280 NVME Solid State Drive</a:t>
                      </a:r>
                      <a:endParaRPr sz="1400" u="none" strike="noStrike" cap="none"/>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u="sng">
                          <a:solidFill>
                            <a:srgbClr val="2C85C5"/>
                          </a:solidFill>
                          <a:highlight>
                            <a:srgbClr val="F4F4F3"/>
                          </a:highlight>
                          <a:hlinkClick r:id="rId7">
                            <a:extLst>
                              <a:ext uri="{A12FA001-AC4F-418D-AE19-62706E023703}">
                                <ahyp:hlinkClr xmlns:ahyp="http://schemas.microsoft.com/office/drawing/2018/hyperlinkcolor" val="tx"/>
                              </a:ext>
                            </a:extLst>
                          </a:hlinkClick>
                        </a:rPr>
                        <a:t>EVGA GeForce RTX 3060 12 GB XC GAMING Video Card</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7" name="Google Shape;207;p16"/>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13" name="Google Shape;213;p17"/>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b="0" i="0" u="none" strike="noStrike" cap="none">
              <a:solidFill>
                <a:srgbClr val="434343"/>
              </a:solidFill>
              <a:latin typeface="Open Sans"/>
              <a:ea typeface="Open Sans"/>
              <a:cs typeface="Open Sans"/>
              <a:sym typeface="Open Sans"/>
            </a:endParaRPr>
          </a:p>
        </p:txBody>
      </p:sp>
      <p:pic>
        <p:nvPicPr>
          <p:cNvPr id="214" name="Google Shape;214;p17"/>
          <p:cNvPicPr preferRelativeResize="0"/>
          <p:nvPr/>
        </p:nvPicPr>
        <p:blipFill rotWithShape="1">
          <a:blip r:embed="rId3">
            <a:alphaModFix/>
          </a:blip>
          <a:src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Intel</a:t>
            </a:r>
            <a:endParaRPr sz="3000" b="1" i="0" u="none" strike="noStrike" cap="none">
              <a:solidFill>
                <a:srgbClr val="EC183F"/>
              </a:solidFill>
              <a:latin typeface="Rajdhani"/>
              <a:ea typeface="Rajdhani"/>
              <a:cs typeface="Rajdhani"/>
              <a:sym typeface="Rajdhani"/>
            </a:endParaRPr>
          </a:p>
        </p:txBody>
      </p:sp>
      <p:sp>
        <p:nvSpPr>
          <p:cNvPr id="220" name="Google Shape;220;p1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21" name="Google Shape;221;p18"/>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22" name="Google Shape;222;p18"/>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Core i7-10700</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3">
                            <a:extLst>
                              <a:ext uri="{A12FA001-AC4F-418D-AE19-62706E023703}">
                                <ahyp:hlinkClr xmlns:ahyp="http://schemas.microsoft.com/office/drawing/2018/hyperlinkcolor" val="tx"/>
                              </a:ext>
                            </a:extLst>
                          </a:hlinkClick>
                        </a:rPr>
                        <a:t>Asus ROG STRIX Z590-E GAMING WIFI ATX LGA1200 Motherboard</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4">
                            <a:extLst>
                              <a:ext uri="{A12FA001-AC4F-418D-AE19-62706E023703}">
                                <ahyp:hlinkClr xmlns:ahyp="http://schemas.microsoft.com/office/drawing/2018/hyperlinkcolor" val="tx"/>
                              </a:ext>
                            </a:extLst>
                          </a:hlinkClick>
                        </a:rPr>
                        <a:t>Corsair Vengeance LPX 32 GB (2 x 16 GB) DDR4-3600 CL18 Memory</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5">
                            <a:extLst>
                              <a:ext uri="{A12FA001-AC4F-418D-AE19-62706E023703}">
                                <ahyp:hlinkClr xmlns:ahyp="http://schemas.microsoft.com/office/drawing/2018/hyperlinkcolor" val="tx"/>
                              </a:ext>
                            </a:extLst>
                          </a:hlinkClick>
                        </a:rPr>
                        <a:t>Samsung 980 Pro 1 TB M.2-2280 NVME Solid State Drive</a:t>
                      </a:r>
                      <a:endParaRPr sz="14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6">
                            <a:extLst>
                              <a:ext uri="{A12FA001-AC4F-418D-AE19-62706E023703}">
                                <ahyp:hlinkClr xmlns:ahyp="http://schemas.microsoft.com/office/drawing/2018/hyperlinkcolor" val="tx"/>
                              </a:ext>
                            </a:extLst>
                          </a:hlinkClick>
                        </a:rPr>
                        <a:t>EVGA GeForce RTX 3060 12 GB XC GAMING Video Card</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9"/>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AMD</a:t>
            </a:r>
            <a:endParaRPr sz="3000" b="1" i="0" u="none" strike="noStrike" cap="none">
              <a:solidFill>
                <a:srgbClr val="EC183F"/>
              </a:solidFill>
              <a:latin typeface="Rajdhani"/>
              <a:ea typeface="Rajdhani"/>
              <a:cs typeface="Rajdhani"/>
              <a:sym typeface="Rajdhani"/>
            </a:endParaRPr>
          </a:p>
        </p:txBody>
      </p:sp>
      <p:sp>
        <p:nvSpPr>
          <p:cNvPr id="228" name="Google Shape;228;p1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29" name="Google Shape;229;p19"/>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30" name="Google Shape;230;p19"/>
          <p:cNvGraphicFramePr/>
          <p:nvPr/>
        </p:nvGraphicFramePr>
        <p:xfrm>
          <a:off x="952500" y="1809750"/>
          <a:ext cx="3000000" cy="3000000"/>
        </p:xfrm>
        <a:graphic>
          <a:graphicData uri="http://schemas.openxmlformats.org/drawingml/2006/table">
            <a:tbl>
              <a:tblPr>
                <a:noFill/>
                <a:tableStyleId>{8C4D4BF4-F4FE-49D2-BEA6-814912F50FA6}</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Amd Ryzen 7 3800xt</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3">
                            <a:extLst>
                              <a:ext uri="{A12FA001-AC4F-418D-AE19-62706E023703}">
                                <ahyp:hlinkClr xmlns:ahyp="http://schemas.microsoft.com/office/drawing/2018/hyperlinkcolor" val="tx"/>
                              </a:ext>
                            </a:extLst>
                          </a:hlinkClick>
                        </a:rPr>
                        <a:t>Asus TUF GAMING X570-PLUS (WI-FI) ATX AM4 Motherboard</a:t>
                      </a:r>
                      <a:endParaRPr sz="1400" strike="noStrike" cap="none">
                        <a:solidFill>
                          <a:schemeClr val="dk1"/>
                        </a:solidFill>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4">
                            <a:extLst>
                              <a:ext uri="{A12FA001-AC4F-418D-AE19-62706E023703}">
                                <ahyp:hlinkClr xmlns:ahyp="http://schemas.microsoft.com/office/drawing/2018/hyperlinkcolor" val="tx"/>
                              </a:ext>
                            </a:extLst>
                          </a:hlinkClick>
                        </a:rPr>
                        <a:t>Corsair Vengeance RGB Pro 16 GB (2 x 8 GB) DDR4-3200 CL16 Memory</a:t>
                      </a:r>
                      <a:endParaRPr sz="1400" strike="noStrike" cap="none">
                        <a:solidFill>
                          <a:schemeClr val="dk1"/>
                        </a:solidFil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5">
                            <a:extLst>
                              <a:ext uri="{A12FA001-AC4F-418D-AE19-62706E023703}">
                                <ahyp:hlinkClr xmlns:ahyp="http://schemas.microsoft.com/office/drawing/2018/hyperlinkcolor" val="tx"/>
                              </a:ext>
                            </a:extLst>
                          </a:hlinkClick>
                        </a:rPr>
                        <a:t>Samsung 970 Evo Plus 1 TB M.2-2280 NVME Solid State Drive</a:t>
                      </a:r>
                      <a:endParaRPr sz="1400" strike="noStrike" cap="none">
                        <a:solidFill>
                          <a:schemeClr val="dk1"/>
                        </a:solidFil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6">
                            <a:extLst>
                              <a:ext uri="{A12FA001-AC4F-418D-AE19-62706E023703}">
                                <ahyp:hlinkClr xmlns:ahyp="http://schemas.microsoft.com/office/drawing/2018/hyperlinkcolor" val="tx"/>
                              </a:ext>
                            </a:extLst>
                          </a:hlinkClick>
                        </a:rPr>
                        <a:t>EVGA GeForce RTX 3060 12 GB XC GAMING Video Card</a:t>
                      </a:r>
                      <a:endParaRPr sz="1400" strike="noStrike" cap="none">
                        <a:solidFill>
                          <a:schemeClr val="dk1"/>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 action="ppaction://hlinkshowjump?jump=nextslide"/>
              </a:rPr>
              <a:t>Consigna</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3" action="ppaction://hlinksldjump"/>
              </a:rPr>
              <a:t>Detalles</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4" action="ppaction://hlinksldjump"/>
              </a:rPr>
              <a:t>Especificaciones de equipos</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5" action="ppaction://hlinksldjump"/>
              </a:rPr>
              <a:t>Entrega</a:t>
            </a:r>
            <a:endParaRPr sz="2000" b="1" i="0" u="none" strike="noStrike" cap="none">
              <a:solidFill>
                <a:srgbClr val="434343"/>
              </a:solidFill>
              <a:latin typeface="Open Sans"/>
              <a:ea typeface="Open Sans"/>
              <a:cs typeface="Open Sans"/>
              <a:sym typeface="Open Sans"/>
            </a:endParaRPr>
          </a:p>
          <a:p>
            <a:pPr marL="457200" marR="0" lvl="0" indent="0" algn="l" rtl="0">
              <a:lnSpc>
                <a:spcPct val="130000"/>
              </a:lnSpc>
              <a:spcBef>
                <a:spcPts val="0"/>
              </a:spcBef>
              <a:spcAft>
                <a:spcPts val="0"/>
              </a:spcAft>
              <a:buClr>
                <a:srgbClr val="000000"/>
              </a:buClr>
              <a:buSzPts val="2000"/>
              <a:buFont typeface="Arial"/>
              <a:buNone/>
            </a:pPr>
            <a:endParaRPr sz="2000" b="1" i="0" u="none" strike="noStrike" cap="non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100"/>
              <a:buFont typeface="Arial"/>
              <a:buNone/>
            </a:pPr>
            <a:r>
              <a:rPr lang="es" sz="3100" b="1" i="0" u="none" strike="noStrike" cap="none">
                <a:solidFill>
                  <a:srgbClr val="EC183F"/>
                </a:solidFill>
                <a:latin typeface="Rajdhani"/>
                <a:ea typeface="Rajdhani"/>
                <a:cs typeface="Rajdhani"/>
                <a:sym typeface="Rajdhani"/>
              </a:rPr>
              <a:t>Índice</a:t>
            </a:r>
            <a:endParaRPr sz="2700" b="1" i="0" u="none" strike="noStrike" cap="non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0"/>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36" name="Google Shape;236;p20"/>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37" name="Google Shape;237;p20"/>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38" name="Google Shape;238;p20"/>
          <p:cNvGraphicFramePr/>
          <p:nvPr/>
        </p:nvGraphicFramePr>
        <p:xfrm>
          <a:off x="952500" y="2114550"/>
          <a:ext cx="3000000" cy="3000000"/>
        </p:xfrm>
        <a:graphic>
          <a:graphicData uri="http://schemas.openxmlformats.org/drawingml/2006/table">
            <a:tbl>
              <a:tblPr>
                <a:noFill/>
                <a:tableStyleId>{8C4D4BF4-F4FE-49D2-BEA6-814912F50FA6}</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3">
                            <a:extLst>
                              <a:ext uri="{A12FA001-AC4F-418D-AE19-62706E023703}">
                                <ahyp:hlinkClr xmlns:ahyp="http://schemas.microsoft.com/office/drawing/2018/hyperlinkcolor" val="tx"/>
                              </a:ext>
                            </a:extLst>
                          </a:hlinkClick>
                        </a:rPr>
                        <a:t>AMD Ryzen 9 5900X 3.7 GHz 12-Core Processor</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4">
                            <a:extLst>
                              <a:ext uri="{A12FA001-AC4F-418D-AE19-62706E023703}">
                                <ahyp:hlinkClr xmlns:ahyp="http://schemas.microsoft.com/office/drawing/2018/hyperlinkcolor" val="tx"/>
                              </a:ext>
                            </a:extLst>
                          </a:hlinkClick>
                        </a:rPr>
                        <a:t>Asus ROG Strix X570-E Gaming ATX AM4 Motherboard</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5">
                            <a:extLst>
                              <a:ext uri="{A12FA001-AC4F-418D-AE19-62706E023703}">
                                <ahyp:hlinkClr xmlns:ahyp="http://schemas.microsoft.com/office/drawing/2018/hyperlinkcolor" val="tx"/>
                              </a:ext>
                            </a:extLst>
                          </a:hlinkClick>
                        </a:rPr>
                        <a:t>G.Skill Trident Z Neo 32 GB (2 x 16 GB) DDR4-3600 CL16 Memory</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6">
                            <a:extLst>
                              <a:ext uri="{A12FA001-AC4F-418D-AE19-62706E023703}">
                                <ahyp:hlinkClr xmlns:ahyp="http://schemas.microsoft.com/office/drawing/2018/hyperlinkcolor" val="tx"/>
                              </a:ext>
                            </a:extLst>
                          </a:hlinkClick>
                        </a:rPr>
                        <a:t>Angelbird ED381 7.68 TB 2.5" Solid State Drive</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b="1">
                          <a:solidFill>
                            <a:srgbClr val="191B2B"/>
                          </a:solidFill>
                          <a:highlight>
                            <a:srgbClr val="F4F4F3"/>
                          </a:highlight>
                          <a:uFill>
                            <a:noFill/>
                          </a:uFill>
                          <a:hlinkClick r:id="rId7">
                            <a:extLst>
                              <a:ext uri="{A12FA001-AC4F-418D-AE19-62706E023703}">
                                <ahyp:hlinkClr xmlns:ahyp="http://schemas.microsoft.com/office/drawing/2018/hyperlinkcolor" val="tx"/>
                              </a:ext>
                            </a:extLst>
                          </a:hlinkClick>
                        </a:rPr>
                        <a:t>EVGA GeForce RTX 3090 24 GB FTW3 ULTRA GAMING Video Card</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9" name="Google Shape;239;p20"/>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3"/>
        <p:cNvGrpSpPr/>
        <p:nvPr/>
      </p:nvGrpSpPr>
      <p:grpSpPr>
        <a:xfrm>
          <a:off x="0" y="0"/>
          <a:ext cx="0" cy="0"/>
          <a:chOff x="0" y="0"/>
          <a:chExt cx="0" cy="0"/>
        </a:xfrm>
      </p:grpSpPr>
      <p:sp>
        <p:nvSpPr>
          <p:cNvPr id="244" name="Google Shape;244;p21"/>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Entrega</a:t>
            </a:r>
            <a:endParaRPr sz="3700" b="1" i="0" u="none" strike="noStrike" cap="none">
              <a:solidFill>
                <a:srgbClr val="FFFFFF"/>
              </a:solidFill>
              <a:latin typeface="Rajdhani"/>
              <a:ea typeface="Rajdhani"/>
              <a:cs typeface="Rajdhani"/>
              <a:sym typeface="Rajdhani"/>
            </a:endParaRPr>
          </a:p>
        </p:txBody>
      </p:sp>
      <p:sp>
        <p:nvSpPr>
          <p:cNvPr id="245" name="Google Shape;245;p2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4</a:t>
            </a:r>
            <a:endParaRPr sz="6000" b="1" i="0" u="none" strike="noStrike" cap="none">
              <a:solidFill>
                <a:srgbClr val="FFFFFF"/>
              </a:solidFill>
              <a:latin typeface="Rajdhani"/>
              <a:ea typeface="Rajdhani"/>
              <a:cs typeface="Rajdhani"/>
              <a:sym typeface="Rajdhani"/>
            </a:endParaRPr>
          </a:p>
        </p:txBody>
      </p:sp>
      <p:sp>
        <p:nvSpPr>
          <p:cNvPr id="246" name="Google Shape;246;p2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Entrega</a:t>
            </a:r>
            <a:endParaRPr sz="3000" b="1" i="0" u="none" strike="noStrike" cap="none">
              <a:solidFill>
                <a:srgbClr val="EC183F"/>
              </a:solidFill>
              <a:latin typeface="Rajdhani"/>
              <a:ea typeface="Rajdhani"/>
              <a:cs typeface="Rajdhani"/>
              <a:sym typeface="Rajdhani"/>
            </a:endParaRPr>
          </a:p>
        </p:txBody>
      </p:sp>
      <p:sp>
        <p:nvSpPr>
          <p:cNvPr id="252" name="Google Shape;252;p22"/>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b="0" i="0" u="none" strike="noStrike" cap="none">
              <a:solidFill>
                <a:srgbClr val="434343"/>
              </a:solidFill>
              <a:latin typeface="Open Sans"/>
              <a:ea typeface="Open Sans"/>
              <a:cs typeface="Open Sans"/>
              <a:sym typeface="Open Sans"/>
            </a:endParaRPr>
          </a:p>
        </p:txBody>
      </p:sp>
      <p:pic>
        <p:nvPicPr>
          <p:cNvPr id="253" name="Google Shape;253;p22"/>
          <p:cNvPicPr preferRelativeResize="0"/>
          <p:nvPr/>
        </p:nvPicPr>
        <p:blipFill rotWithShape="1">
          <a:blip r:embed="rId3">
            <a:alphaModFix/>
          </a:blip>
          <a:srcRect/>
          <a:stretch/>
        </p:blipFill>
        <p:spPr>
          <a:xfrm>
            <a:off x="4318875" y="1250925"/>
            <a:ext cx="3270427" cy="1839626"/>
          </a:xfrm>
          <a:prstGeom prst="rect">
            <a:avLst/>
          </a:prstGeom>
          <a:noFill/>
          <a:ln>
            <a:noFill/>
          </a:ln>
        </p:spPr>
      </p:pic>
      <p:pic>
        <p:nvPicPr>
          <p:cNvPr id="254" name="Google Shape;254;p22"/>
          <p:cNvPicPr preferRelativeResize="0"/>
          <p:nvPr/>
        </p:nvPicPr>
        <p:blipFill rotWithShape="1">
          <a:blip r:embed="rId4">
            <a:alphaModFix/>
          </a:blip>
          <a:srcRect/>
          <a:stretch/>
        </p:blipFill>
        <p:spPr>
          <a:xfrm>
            <a:off x="5677200" y="1418864"/>
            <a:ext cx="2902574" cy="1632698"/>
          </a:xfrm>
          <a:prstGeom prst="rect">
            <a:avLst/>
          </a:prstGeom>
          <a:noFill/>
          <a:ln>
            <a:noFill/>
          </a:ln>
        </p:spPr>
      </p:pic>
      <p:pic>
        <p:nvPicPr>
          <p:cNvPr id="255" name="Google Shape;255;p22"/>
          <p:cNvPicPr preferRelativeResize="0"/>
          <p:nvPr/>
        </p:nvPicPr>
        <p:blipFill rotWithShape="1">
          <a:blip r:embed="rId5">
            <a:alphaModFix/>
          </a:blip>
          <a:src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Consigna </a:t>
            </a:r>
            <a:endParaRPr sz="3700" b="1" i="0" u="none" strike="noStrike" cap="non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1</a:t>
            </a:r>
            <a:endParaRPr sz="6000" b="1" i="0" u="none" strike="noStrike" cap="non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Consigna</a:t>
            </a:r>
            <a:endParaRPr sz="3000" b="1" i="0" u="none" strike="noStrike" cap="non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Detalles</a:t>
            </a:r>
            <a:endParaRPr sz="3700" b="1" i="0" u="none" strike="noStrike" cap="non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2</a:t>
            </a:r>
            <a:endParaRPr sz="6000" b="1" i="0" u="none" strike="noStrike" cap="non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Detalles de armado</a:t>
            </a:r>
            <a:endParaRPr sz="3000" b="1" i="0" u="none" strike="noStrike" cap="non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Para el armado vamos a tener un cuadro de especificaciones donde tendremos separado.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Procesador</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Placa madre</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Memoria primaria</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Memoria secundaria</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GPU (si es que fuera necesario)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1" i="0" u="none" strike="noStrike" cap="non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Deberemos armar </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computadoras por gama, donde cada una de estas  serán o compatibles con </a:t>
            </a:r>
            <a:r>
              <a:rPr lang="es" sz="1600" b="1" i="0" u="none" strike="noStrike" cap="none">
                <a:solidFill>
                  <a:srgbClr val="434343"/>
                </a:solidFill>
                <a:latin typeface="Open Sans"/>
                <a:ea typeface="Open Sans"/>
                <a:cs typeface="Open Sans"/>
                <a:sym typeface="Open Sans"/>
              </a:rPr>
              <a:t>Intel</a:t>
            </a:r>
            <a:r>
              <a:rPr lang="es" sz="1600" b="0" i="0" u="none" strike="noStrike" cap="none">
                <a:solidFill>
                  <a:srgbClr val="434343"/>
                </a:solidFill>
                <a:latin typeface="Open Sans"/>
                <a:ea typeface="Open Sans"/>
                <a:cs typeface="Open Sans"/>
                <a:sym typeface="Open Sans"/>
              </a:rPr>
              <a:t> o </a:t>
            </a:r>
            <a:r>
              <a:rPr lang="es" sz="1600" b="1" i="0" u="none" strike="noStrike" cap="none">
                <a:solidFill>
                  <a:srgbClr val="434343"/>
                </a:solidFill>
                <a:latin typeface="Open Sans"/>
                <a:ea typeface="Open Sans"/>
                <a:cs typeface="Open Sans"/>
                <a:sym typeface="Open Sans"/>
              </a:rPr>
              <a:t>AMD</a:t>
            </a:r>
            <a:r>
              <a:rPr lang="es" sz="1600" b="0" i="0" u="none" strike="noStrike" cap="none">
                <a:solidFill>
                  <a:srgbClr val="434343"/>
                </a:solidFill>
                <a:latin typeface="Open Sans"/>
                <a:ea typeface="Open Sans"/>
                <a:cs typeface="Open Sans"/>
                <a:sym typeface="Open Sans"/>
              </a:rPr>
              <a:t>.</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s" sz="1600" b="1" i="0" u="none" strike="noStrike" cap="none">
                <a:solidFill>
                  <a:srgbClr val="434343"/>
                </a:solidFill>
                <a:latin typeface="Open Sans"/>
                <a:ea typeface="Open Sans"/>
                <a:cs typeface="Open Sans"/>
                <a:sym typeface="Open Sans"/>
              </a:rPr>
              <a:t>El tercer ordenador debe ser armado a libre criterio del estudiante.</a:t>
            </a:r>
            <a:endParaRPr sz="1600" b="1" i="0"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Open Sans"/>
              <a:ea typeface="Open Sans"/>
              <a:cs typeface="Open Sans"/>
              <a:sym typeface="Open Sans"/>
            </a:endParaRPr>
          </a:p>
          <a:p>
            <a:pPr marL="82296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Detalles</a:t>
            </a:r>
            <a:endParaRPr sz="3000" b="1" i="0" u="none" strike="noStrike" cap="non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 sz="1700" b="1" i="0" u="none" strike="noStrike" cap="none">
                <a:solidFill>
                  <a:srgbClr val="434343"/>
                </a:solidFill>
                <a:latin typeface="Rajdhani"/>
                <a:ea typeface="Rajdhani"/>
                <a:cs typeface="Rajdhani"/>
                <a:sym typeface="Rajdhani"/>
              </a:rPr>
              <a:t>¿Por qué esta actividad?¿Sirve este ejercicio de armar computadoras?</a:t>
            </a:r>
            <a:endParaRPr sz="1700" b="1" i="0" u="none" strike="noStrike" cap="none">
              <a:solidFill>
                <a:srgbClr val="434343"/>
              </a:solidFill>
              <a:latin typeface="Rajdhani"/>
              <a:ea typeface="Rajdhani"/>
              <a:cs typeface="Rajdhani"/>
              <a:sym typeface="Rajdhani"/>
            </a:endParaRPr>
          </a:p>
          <a:p>
            <a:pPr marL="0" marR="0" lvl="0" indent="0" algn="l" rtl="0">
              <a:lnSpc>
                <a:spcPct val="115000"/>
              </a:lnSpc>
              <a:spcBef>
                <a:spcPts val="0"/>
              </a:spcBef>
              <a:spcAft>
                <a:spcPts val="0"/>
              </a:spcAft>
              <a:buClr>
                <a:schemeClr val="dk1"/>
              </a:buClr>
              <a:buSzPts val="1100"/>
              <a:buFont typeface="Arial"/>
              <a:buNone/>
            </a:pPr>
            <a:endParaRPr sz="1800" b="1" i="0" u="none" strike="noStrike" cap="none">
              <a:solidFill>
                <a:srgbClr val="434343"/>
              </a:solidFill>
              <a:latin typeface="Rajdhani"/>
              <a:ea typeface="Rajdhani"/>
              <a:cs typeface="Rajdhani"/>
              <a:sym typeface="Rajdhani"/>
            </a:endParaRPr>
          </a:p>
          <a:p>
            <a:pPr marL="0" marR="0" lvl="0" indent="0" algn="l" rtl="0">
              <a:lnSpc>
                <a:spcPct val="115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b="0" i="0" u="none" strike="noStrike" cap="none">
              <a:solidFill>
                <a:srgbClr val="434343"/>
              </a:solidFill>
              <a:latin typeface="Open Sans"/>
              <a:ea typeface="Open Sans"/>
              <a:cs typeface="Open Sans"/>
              <a:sym typeface="Open Sans"/>
            </a:endParaRPr>
          </a:p>
          <a:p>
            <a:pPr marL="0" marR="0" lvl="0" indent="0" algn="just" rtl="0">
              <a:lnSpc>
                <a:spcPct val="150000"/>
              </a:lnSpc>
              <a:spcBef>
                <a:spcPts val="0"/>
              </a:spcBef>
              <a:spcAft>
                <a:spcPts val="0"/>
              </a:spcAft>
              <a:buClr>
                <a:schemeClr val="dk1"/>
              </a:buClr>
              <a:buSzPts val="1100"/>
              <a:buFont typeface="Arial"/>
              <a:buNone/>
            </a:pPr>
            <a:endParaRPr sz="1600" b="0" i="0" u="none" strike="noStrike" cap="none">
              <a:solidFill>
                <a:srgbClr val="434343"/>
              </a:solidFill>
              <a:latin typeface="Open Sans"/>
              <a:ea typeface="Open Sans"/>
              <a:cs typeface="Open Sans"/>
              <a:sym typeface="Open Sans"/>
            </a:endParaRPr>
          </a:p>
          <a:p>
            <a:pPr marL="0" marR="0" lvl="0" indent="0" algn="just" rtl="0">
              <a:lnSpc>
                <a:spcPct val="150000"/>
              </a:lnSpc>
              <a:spcBef>
                <a:spcPts val="0"/>
              </a:spcBef>
              <a:spcAft>
                <a:spcPts val="0"/>
              </a:spcAft>
              <a:buClr>
                <a:schemeClr val="dk1"/>
              </a:buClr>
              <a:buSzPts val="1100"/>
              <a:buFont typeface="Arial"/>
              <a:buNone/>
            </a:pPr>
            <a:endParaRPr sz="1500" b="1" i="0" u="none" strike="noStrike" cap="none">
              <a:solidFill>
                <a:srgbClr val="434343"/>
              </a:solidFill>
              <a:latin typeface="Rajdhani"/>
              <a:ea typeface="Rajdhani"/>
              <a:cs typeface="Rajdhani"/>
              <a:sym typeface="Rajdhani"/>
            </a:endParaRPr>
          </a:p>
          <a:p>
            <a:pPr marL="0" marR="0" lvl="0" indent="0" algn="just" rtl="0">
              <a:lnSpc>
                <a:spcPct val="150000"/>
              </a:lnSpc>
              <a:spcBef>
                <a:spcPts val="0"/>
              </a:spcBef>
              <a:spcAft>
                <a:spcPts val="0"/>
              </a:spcAft>
              <a:buClr>
                <a:srgbClr val="000000"/>
              </a:buClr>
              <a:buSzPts val="1500"/>
              <a:buFont typeface="Arial"/>
              <a:buNone/>
            </a:pPr>
            <a:endParaRPr sz="1500" b="1" i="0" u="none" strike="noStrike" cap="non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0"/>
              </a:spcAft>
              <a:buClr>
                <a:schemeClr val="dk1"/>
              </a:buClr>
              <a:buSzPts val="1100"/>
              <a:buFont typeface="Arial"/>
              <a:buNone/>
            </a:pPr>
            <a:r>
              <a:rPr lang="es" sz="1600" b="0" i="0" u="none" strike="noStrike" cap="none">
                <a:solidFill>
                  <a:schemeClr val="lt1"/>
                </a:solidFill>
                <a:latin typeface="Open Sans"/>
                <a:ea typeface="Open Sans"/>
                <a:cs typeface="Open Sans"/>
                <a:sym typeface="Open Sans"/>
              </a:rPr>
              <a:t>Recordemos que para</a:t>
            </a:r>
            <a:endParaRPr sz="1600" b="0" i="0" u="none" strike="noStrike" cap="none">
              <a:solidFill>
                <a:schemeClr val="lt1"/>
              </a:solidFill>
              <a:latin typeface="Open Sans"/>
              <a:ea typeface="Open Sans"/>
              <a:cs typeface="Open Sans"/>
              <a:sym typeface="Open Sans"/>
            </a:endParaRPr>
          </a:p>
          <a:p>
            <a:pPr marL="0" marR="0" lvl="0" indent="0" algn="l" rtl="0">
              <a:lnSpc>
                <a:spcPct val="130000"/>
              </a:lnSpc>
              <a:spcBef>
                <a:spcPts val="0"/>
              </a:spcBef>
              <a:spcAft>
                <a:spcPts val="0"/>
              </a:spcAft>
              <a:buClr>
                <a:schemeClr val="dk1"/>
              </a:buClr>
              <a:buSzPts val="1100"/>
              <a:buFont typeface="Arial"/>
              <a:buNone/>
            </a:pPr>
            <a:r>
              <a:rPr lang="es" sz="1600" b="0" i="0" u="none" strike="noStrike" cap="none">
                <a:solidFill>
                  <a:schemeClr val="lt1"/>
                </a:solidFill>
                <a:latin typeface="Open Sans"/>
                <a:ea typeface="Open Sans"/>
                <a:cs typeface="Open Sans"/>
                <a:sym typeface="Open Sans"/>
              </a:rPr>
              <a:t>los diferentes componentes existen ciertas características como los </a:t>
            </a:r>
            <a:r>
              <a:rPr lang="es" sz="1600" b="1" i="0" u="none" strike="noStrike" cap="none">
                <a:solidFill>
                  <a:schemeClr val="lt1"/>
                </a:solidFill>
                <a:latin typeface="Open Sans"/>
                <a:ea typeface="Open Sans"/>
                <a:cs typeface="Open Sans"/>
                <a:sym typeface="Open Sans"/>
              </a:rPr>
              <a:t>sockets, frecuencia y conectores</a:t>
            </a:r>
            <a:r>
              <a:rPr lang="es" sz="1600" b="0" i="0" u="none" strike="noStrike" cap="none">
                <a:solidFill>
                  <a:schemeClr val="lt1"/>
                </a:solidFill>
                <a:latin typeface="Open Sans"/>
                <a:ea typeface="Open Sans"/>
                <a:cs typeface="Open Sans"/>
                <a:sym typeface="Open Sans"/>
              </a:rPr>
              <a:t>, los cuales hay que tener </a:t>
            </a:r>
            <a:r>
              <a:rPr lang="es" sz="1600" b="1" i="0" u="none" strike="noStrike" cap="none">
                <a:solidFill>
                  <a:schemeClr val="lt1"/>
                </a:solidFill>
                <a:latin typeface="Open Sans"/>
                <a:ea typeface="Open Sans"/>
                <a:cs typeface="Open Sans"/>
                <a:sym typeface="Open Sans"/>
              </a:rPr>
              <a:t>en cuenta </a:t>
            </a:r>
            <a:r>
              <a:rPr lang="es" sz="1600" b="0" i="0" u="none" strike="noStrike" cap="none">
                <a:solidFill>
                  <a:schemeClr val="lt1"/>
                </a:solidFill>
                <a:latin typeface="Open Sans"/>
                <a:ea typeface="Open Sans"/>
                <a:cs typeface="Open Sans"/>
                <a:sym typeface="Open Sans"/>
              </a:rPr>
              <a:t>para la compatibilidad.</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Especificaciones</a:t>
            </a:r>
            <a:endParaRPr sz="3700" b="1" i="0" u="none" strike="noStrike" cap="none">
              <a:solidFill>
                <a:srgbClr val="FFFFFF"/>
              </a:solidFill>
              <a:latin typeface="Rajdhani"/>
              <a:ea typeface="Rajdhani"/>
              <a:cs typeface="Rajdhani"/>
              <a:sym typeface="Rajdhani"/>
            </a:endParaRPr>
          </a:p>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de equipos</a:t>
            </a:r>
            <a:endParaRPr sz="3700" b="1" i="0" u="none" strike="noStrike" cap="non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3</a:t>
            </a:r>
            <a:endParaRPr sz="6000" b="1" i="0" u="none" strike="noStrike" cap="non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a:t>
            </a:r>
            <a:endParaRPr sz="3000" b="1" i="0" u="none" strike="noStrike" cap="non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b="0" i="0" u="none" strike="noStrike" cap="non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Open Sans</vt:lpstr>
      <vt:lpstr>Arial</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Viviana</dc:creator>
  <cp:lastModifiedBy>viviana zabala vinasco</cp:lastModifiedBy>
  <cp:revision>1</cp:revision>
  <dcterms:modified xsi:type="dcterms:W3CDTF">2021-11-06T02:44:43Z</dcterms:modified>
</cp:coreProperties>
</file>