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Open Sans SemiBold"/>
      <p:regular r:id="rId25"/>
      <p:bold r:id="rId26"/>
      <p:italic r:id="rId27"/>
      <p:boldItalic r:id="rId28"/>
    </p:embeddedFont>
    <p:embeddedFont>
      <p:font typeface="Rajdhani"/>
      <p:regular r:id="rId29"/>
      <p:bold r:id="rId30"/>
    </p:embeddedFont>
    <p:embeddedFont>
      <p:font typeface="Open Sans Light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C7D395-DDA2-43DD-842C-932A1B956D39}">
  <a:tblStyle styleId="{85C7D395-DDA2-43DD-842C-932A1B956D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SemiBold-bold.fntdata"/><Relationship Id="rId25" Type="http://schemas.openxmlformats.org/officeDocument/2006/relationships/font" Target="fonts/OpenSansSemiBold-regular.fntdata"/><Relationship Id="rId28" Type="http://schemas.openxmlformats.org/officeDocument/2006/relationships/font" Target="fonts/OpenSansSemiBold-boldItalic.fntdata"/><Relationship Id="rId27" Type="http://schemas.openxmlformats.org/officeDocument/2006/relationships/font" Target="fonts/OpenSansSemiBold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ajdhani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Light-regular.fntdata"/><Relationship Id="rId30" Type="http://schemas.openxmlformats.org/officeDocument/2006/relationships/font" Target="fonts/Rajdhani-bold.fntdata"/><Relationship Id="rId11" Type="http://schemas.openxmlformats.org/officeDocument/2006/relationships/slide" Target="slides/slide4.xml"/><Relationship Id="rId33" Type="http://schemas.openxmlformats.org/officeDocument/2006/relationships/font" Target="fonts/OpenSansLight-italic.fntdata"/><Relationship Id="rId10" Type="http://schemas.openxmlformats.org/officeDocument/2006/relationships/slide" Target="slides/slide3.xml"/><Relationship Id="rId32" Type="http://schemas.openxmlformats.org/officeDocument/2006/relationships/font" Target="fonts/OpenSansLight-bold.fntdata"/><Relationship Id="rId13" Type="http://schemas.openxmlformats.org/officeDocument/2006/relationships/slide" Target="slides/slide6.xml"/><Relationship Id="rId35" Type="http://schemas.openxmlformats.org/officeDocument/2006/relationships/font" Target="fonts/OpenSans-regular.fntdata"/><Relationship Id="rId12" Type="http://schemas.openxmlformats.org/officeDocument/2006/relationships/slide" Target="slides/slide5.xml"/><Relationship Id="rId34" Type="http://schemas.openxmlformats.org/officeDocument/2006/relationships/font" Target="fonts/OpenSansLight-boldItalic.fntdata"/><Relationship Id="rId15" Type="http://schemas.openxmlformats.org/officeDocument/2006/relationships/slide" Target="slides/slide8.xml"/><Relationship Id="rId37" Type="http://schemas.openxmlformats.org/officeDocument/2006/relationships/font" Target="fonts/OpenSans-italic.fntdata"/><Relationship Id="rId14" Type="http://schemas.openxmlformats.org/officeDocument/2006/relationships/slide" Target="slides/slide7.xml"/><Relationship Id="rId36" Type="http://schemas.openxmlformats.org/officeDocument/2006/relationships/font" Target="fonts/OpenSans-bold.fntdata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38" Type="http://schemas.openxmlformats.org/officeDocument/2006/relationships/font" Target="fonts/OpenSans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0b68b83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60b68b83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3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24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28.png"/><Relationship Id="rId8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{85C7D395-DDA2-43DD-842C-932A1B956D39}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</a:rPr>
                        <a:t>80, 443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</a:rPr>
                        <a:t>443, 8801, 8802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50">
                          <a:solidFill>
                            <a:schemeClr val="dk1"/>
                          </a:solidFill>
                        </a:rPr>
                        <a:t>3478, 3479, 8801 - 8810</a:t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puerto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 UDP aleatorio entre 50.000 y 65.535</a:t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Puertos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 UDP y TCP 443 </a:t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TCP: 5222, 5223, 5228 y 524. UDP: 3478.</a:t>
                      </a:r>
                      <a:endParaRPr b="1" sz="160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Vivi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{85C7D395-DDA2-43DD-842C-932A1B956D39}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 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usa por defecto  el  puerto 3306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usa el puerto TCP 9418.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Utiliza el puerto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Utiliza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 puerto 80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 Mayra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{85C7D395-DDA2-43DD-842C-932A1B956D39}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25" name="Google Shape;125;p33"/>
          <p:cNvSpPr txBox="1"/>
          <p:nvPr/>
        </p:nvSpPr>
        <p:spPr>
          <a:xfrm>
            <a:off x="971775" y="3266650"/>
            <a:ext cx="164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puerto</a:t>
            </a:r>
            <a:r>
              <a:rPr lang="es" sz="1200">
                <a:solidFill>
                  <a:schemeClr val="dk1"/>
                </a:solidFill>
              </a:rPr>
              <a:t> local 8080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puerto</a:t>
            </a:r>
            <a:r>
              <a:rPr lang="es" sz="1200">
                <a:solidFill>
                  <a:schemeClr val="dk1"/>
                </a:solidFill>
              </a:rPr>
              <a:t> 80 de la máquina virtual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6" name="Google Shape;126;p33"/>
          <p:cNvSpPr txBox="1"/>
          <p:nvPr/>
        </p:nvSpPr>
        <p:spPr>
          <a:xfrm>
            <a:off x="2810150" y="3347850"/>
            <a:ext cx="1582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UDP 1194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UDP 500 y 1500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TCP 1723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TCP 443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33"/>
          <p:cNvSpPr txBox="1"/>
          <p:nvPr/>
        </p:nvSpPr>
        <p:spPr>
          <a:xfrm>
            <a:off x="4737700" y="3418850"/>
            <a:ext cx="14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Puerto</a:t>
            </a:r>
            <a:r>
              <a:rPr lang="es">
                <a:solidFill>
                  <a:schemeClr val="dk1"/>
                </a:solidFill>
              </a:rPr>
              <a:t>: 993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8" name="Google Shape;128;p33"/>
          <p:cNvSpPr txBox="1"/>
          <p:nvPr/>
        </p:nvSpPr>
        <p:spPr>
          <a:xfrm>
            <a:off x="6573950" y="3520300"/>
            <a:ext cx="133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puerto</a:t>
            </a:r>
            <a:r>
              <a:rPr lang="es" sz="1200">
                <a:solidFill>
                  <a:schemeClr val="dk1"/>
                </a:solidFill>
              </a:rPr>
              <a:t>  20 y el 21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4"/>
          <p:cNvSpPr txBox="1"/>
          <p:nvPr/>
        </p:nvSpPr>
        <p:spPr>
          <a:xfrm>
            <a:off x="757775" y="607325"/>
            <a:ext cx="6132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8" name="Google Shape;138;p34"/>
          <p:cNvGraphicFramePr/>
          <p:nvPr/>
        </p:nvGraphicFramePr>
        <p:xfrm>
          <a:off x="583125" y="123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{85C7D395-DDA2-43DD-842C-932A1B956D39}</a:tableStyleId>
              </a:tblPr>
              <a:tblGrid>
                <a:gridCol w="1987375"/>
                <a:gridCol w="1987375"/>
                <a:gridCol w="1987375"/>
                <a:gridCol w="1987375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0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80 y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para que funcione correctamente: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443/TCP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3478-3481/UDP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50000-60000/UDP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para major calidad de llamada: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1000-10000/TCP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50000-65000/TCP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16000-26000/TCP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433, 443, 3478, 3479, 5060, 5062, 5222, 6250, and 12000-65000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 (PS4): TCP: 1935, 3478-3480, 3659, 10000-10099, 42127. UDP: 3074, 3478-3479, 3659, 6000.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 - dani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7" name="Google Shape;147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{85C7D395-DDA2-43DD-842C-932A1B956D39}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Conexión a Spotify Puerto TCP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4070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 prefiere establecer conexiones TCP y UDP salientes a través del puerto 5938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 Aspera:TCP: 22, 33001, UDP: 33001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250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 Identity Service (Meechum): TCP: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TEAMS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DC1C6"/>
                        </a:solidFill>
                        <a:highlight>
                          <a:srgbClr val="202124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BDC1C6"/>
                        </a:solidFill>
                        <a:highlight>
                          <a:srgbClr val="202124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TCP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 80 y 443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puertos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 UDP 3478 a 3481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48" name="Google Shape;14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6125" y="1621100"/>
            <a:ext cx="1213300" cy="12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/>
          </a:p>
        </p:txBody>
      </p:sp>
      <p:pic>
        <p:nvPicPr>
          <p:cNvPr id="154" name="Google Shape;1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" name="Google Shape;158;p36"/>
          <p:cNvGraphicFramePr/>
          <p:nvPr/>
        </p:nvGraphicFramePr>
        <p:xfrm>
          <a:off x="911775" y="1141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{85C7D395-DDA2-43DD-842C-932A1B956D39}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1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0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 famoso videojuego Minecraf, utiliza el puerto Puerto 25565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Xbox Live, utiliza el Puerto 3074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 programa BitTorrent, que sirve para intercambio de ficheros, utiliza los puertos 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 6881 y 6969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Youtube utiliza el puerto https 443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rgbClr val="3E3E3E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59" name="Google Shape;15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63750" y="1195675"/>
            <a:ext cx="1726125" cy="12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1225425"/>
            <a:ext cx="1726125" cy="119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89225" y="1225425"/>
            <a:ext cx="1679250" cy="11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80250" y="1129775"/>
            <a:ext cx="1726125" cy="13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