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7998" y="1450140"/>
            <a:ext cx="3505200" cy="286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56480"/>
          </a:xfrm>
          <a:custGeom>
            <a:avLst/>
            <a:gdLst/>
            <a:ahLst/>
            <a:cxnLst/>
            <a:rect l="l" t="t" r="r" b="b"/>
            <a:pathLst>
              <a:path w="9144000" h="4856480">
                <a:moveTo>
                  <a:pt x="0" y="4856090"/>
                </a:moveTo>
                <a:lnTo>
                  <a:pt x="9143981" y="4856090"/>
                </a:lnTo>
                <a:lnTo>
                  <a:pt x="9143981" y="0"/>
                </a:lnTo>
                <a:lnTo>
                  <a:pt x="0" y="0"/>
                </a:lnTo>
                <a:lnTo>
                  <a:pt x="0" y="4856090"/>
                </a:lnTo>
                <a:close/>
              </a:path>
            </a:pathLst>
          </a:custGeom>
          <a:solidFill>
            <a:srgbClr val="3338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56090"/>
            <a:ext cx="9144000" cy="287655"/>
          </a:xfrm>
          <a:custGeom>
            <a:avLst/>
            <a:gdLst/>
            <a:ahLst/>
            <a:cxnLst/>
            <a:rect l="l" t="t" r="r" b="b"/>
            <a:pathLst>
              <a:path w="9144000" h="287654">
                <a:moveTo>
                  <a:pt x="0" y="0"/>
                </a:moveTo>
                <a:lnTo>
                  <a:pt x="9143981" y="0"/>
                </a:lnTo>
                <a:lnTo>
                  <a:pt x="9143981" y="287399"/>
                </a:lnTo>
                <a:lnTo>
                  <a:pt x="0" y="287399"/>
                </a:lnTo>
                <a:lnTo>
                  <a:pt x="0" y="0"/>
                </a:lnTo>
                <a:close/>
              </a:path>
            </a:pathLst>
          </a:custGeom>
          <a:solidFill>
            <a:srgbClr val="EB1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74208" y="4931039"/>
            <a:ext cx="764548" cy="18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090"/>
            <a:ext cx="9144000" cy="287655"/>
          </a:xfrm>
          <a:custGeom>
            <a:avLst/>
            <a:gdLst/>
            <a:ahLst/>
            <a:cxnLst/>
            <a:rect l="l" t="t" r="r" b="b"/>
            <a:pathLst>
              <a:path w="9144000" h="287654">
                <a:moveTo>
                  <a:pt x="0" y="0"/>
                </a:moveTo>
                <a:lnTo>
                  <a:pt x="9143981" y="0"/>
                </a:lnTo>
                <a:lnTo>
                  <a:pt x="9143981" y="287399"/>
                </a:lnTo>
                <a:lnTo>
                  <a:pt x="0" y="287399"/>
                </a:lnTo>
                <a:lnTo>
                  <a:pt x="0" y="0"/>
                </a:lnTo>
                <a:close/>
              </a:path>
            </a:pathLst>
          </a:custGeom>
          <a:solidFill>
            <a:srgbClr val="EB1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4208" y="4931039"/>
            <a:ext cx="764548" cy="182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1594" y="2038582"/>
            <a:ext cx="162496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97A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5" y="1804983"/>
            <a:ext cx="7253605" cy="220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056" y="4930323"/>
            <a:ext cx="1422400" cy="18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8938" y="3624542"/>
              <a:ext cx="2675819" cy="1117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4828" y="1034530"/>
            <a:ext cx="374586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1385">
              <a:lnSpc>
                <a:spcPct val="100000"/>
              </a:lnSpc>
              <a:spcBef>
                <a:spcPts val="100"/>
              </a:spcBef>
            </a:pPr>
            <a:r>
              <a:rPr sz="4900" u="none" spc="-430" dirty="0">
                <a:solidFill>
                  <a:srgbClr val="FFFFFF"/>
                </a:solidFill>
                <a:latin typeface="Arial"/>
                <a:cs typeface="Arial"/>
              </a:rPr>
              <a:t>Armado </a:t>
            </a:r>
            <a:r>
              <a:rPr sz="4900" u="none" spc="-36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4900" u="none" spc="-375" dirty="0">
                <a:solidFill>
                  <a:srgbClr val="FFFFFF"/>
                </a:solidFill>
                <a:latin typeface="Arial"/>
                <a:cs typeface="Arial"/>
              </a:rPr>
              <a:t>computadoras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23" y="775169"/>
            <a:ext cx="2709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145" dirty="0">
                <a:solidFill>
                  <a:srgbClr val="EB173F"/>
                </a:solidFill>
                <a:latin typeface="Arial"/>
                <a:cs typeface="Arial"/>
              </a:rPr>
              <a:t>baja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14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05" dirty="0">
                <a:solidFill>
                  <a:srgbClr val="EB173F"/>
                </a:solidFill>
                <a:latin typeface="Arial"/>
                <a:cs typeface="Arial"/>
              </a:rPr>
              <a:t>Intel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9183"/>
              </p:ext>
            </p:extLst>
          </p:nvPr>
        </p:nvGraphicFramePr>
        <p:xfrm>
          <a:off x="947735" y="1804983"/>
          <a:ext cx="7239000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Core i3</a:t>
                      </a:r>
                      <a:r>
                        <a:rPr sz="1400" spc="-5" dirty="0">
                          <a:latin typeface="Noto Sans"/>
                          <a:cs typeface="Noto Sans"/>
                        </a:rPr>
                        <a:t> 7100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Z270-A PRO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8GB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48" y="765794"/>
            <a:ext cx="2691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145" dirty="0">
                <a:solidFill>
                  <a:srgbClr val="EB173F"/>
                </a:solidFill>
                <a:latin typeface="Arial"/>
                <a:cs typeface="Arial"/>
              </a:rPr>
              <a:t>baja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14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445" dirty="0">
                <a:solidFill>
                  <a:srgbClr val="EB173F"/>
                </a:solidFill>
                <a:latin typeface="Arial"/>
                <a:cs typeface="Arial"/>
              </a:rPr>
              <a:t>AMD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19837"/>
              </p:ext>
            </p:extLst>
          </p:nvPr>
        </p:nvGraphicFramePr>
        <p:xfrm>
          <a:off x="947735" y="1804983"/>
          <a:ext cx="7239000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Ryzen </a:t>
                      </a:r>
                      <a:r>
                        <a:rPr sz="1400" dirty="0">
                          <a:latin typeface="Noto Sans"/>
                          <a:cs typeface="Noto Sans"/>
                        </a:rPr>
                        <a:t>3 </a:t>
                      </a:r>
                      <a:r>
                        <a:rPr sz="1400" spc="-30" dirty="0">
                          <a:latin typeface="Noto Sans"/>
                          <a:cs typeface="Noto Sans"/>
                        </a:rPr>
                        <a:t>2200g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Gigabyte B450M DS3H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ram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8GB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BX500 480GB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48" y="772144"/>
            <a:ext cx="1704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45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45" dirty="0">
                <a:solidFill>
                  <a:srgbClr val="EB173F"/>
                </a:solidFill>
                <a:latin typeface="Arial"/>
                <a:cs typeface="Arial"/>
              </a:rPr>
              <a:t>baja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70825"/>
              </p:ext>
            </p:extLst>
          </p:nvPr>
        </p:nvGraphicFramePr>
        <p:xfrm>
          <a:off x="947735" y="2109783"/>
          <a:ext cx="7239000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Intel 10100F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Asus Prime B560-Plus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8GB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BX500 480GB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973" y="1551594"/>
            <a:ext cx="623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Esta computadora debe ser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armada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libre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criterio del</a:t>
            </a:r>
            <a:r>
              <a:rPr sz="1600" spc="9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estudiante.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48" y="765769"/>
            <a:ext cx="2000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45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media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223" y="1408909"/>
            <a:ext cx="3422650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Los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equipos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considerados de </a:t>
            </a:r>
            <a:r>
              <a:rPr sz="1600" spc="-45" dirty="0">
                <a:solidFill>
                  <a:srgbClr val="424242"/>
                </a:solidFill>
                <a:latin typeface="Noto Sans"/>
                <a:cs typeface="Noto Sans"/>
              </a:rPr>
              <a:t>gama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media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son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utilizados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por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personas 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requisitos más </a:t>
            </a:r>
            <a:r>
              <a:rPr sz="1600" spc="-25" dirty="0">
                <a:solidFill>
                  <a:srgbClr val="424242"/>
                </a:solidFill>
                <a:latin typeface="Noto Sans"/>
                <a:cs typeface="Noto Sans"/>
              </a:rPr>
              <a:t>exigentes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la  </a:t>
            </a:r>
            <a:r>
              <a:rPr sz="1600" spc="-45" dirty="0">
                <a:solidFill>
                  <a:srgbClr val="424242"/>
                </a:solidFill>
                <a:latin typeface="Noto Sans"/>
                <a:cs typeface="Noto Sans"/>
              </a:rPr>
              <a:t>gama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baja. Podríamos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poner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el  ejemplo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se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trabaje en  desarrollo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herramientas </a:t>
            </a:r>
            <a:r>
              <a:rPr sz="1600" spc="-30" dirty="0">
                <a:solidFill>
                  <a:srgbClr val="424242"/>
                </a:solidFill>
                <a:latin typeface="Noto Sans"/>
                <a:cs typeface="Noto Sans"/>
              </a:rPr>
              <a:t>ligeras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(VS code,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Mysql,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etc.) o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también  para </a:t>
            </a:r>
            <a:r>
              <a:rPr sz="1600" spc="-50" dirty="0">
                <a:solidFill>
                  <a:srgbClr val="424242"/>
                </a:solidFill>
                <a:latin typeface="Noto Sans"/>
                <a:cs typeface="Noto Sans"/>
              </a:rPr>
              <a:t>gaming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</a:t>
            </a:r>
            <a:r>
              <a:rPr sz="1600" spc="-25" dirty="0">
                <a:solidFill>
                  <a:srgbClr val="424242"/>
                </a:solidFill>
                <a:latin typeface="Noto Sans"/>
                <a:cs typeface="Noto Sans"/>
              </a:rPr>
              <a:t>exigencias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medias,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pueden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llevar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GPU.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5841" y="1156572"/>
            <a:ext cx="5098139" cy="2867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48" y="765769"/>
            <a:ext cx="3004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media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10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05" dirty="0">
                <a:solidFill>
                  <a:srgbClr val="EB173F"/>
                </a:solidFill>
                <a:latin typeface="Arial"/>
                <a:cs typeface="Arial"/>
              </a:rPr>
              <a:t>Intel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48616"/>
              </p:ext>
            </p:extLst>
          </p:nvPr>
        </p:nvGraphicFramePr>
        <p:xfrm>
          <a:off x="947735" y="1804983"/>
          <a:ext cx="7239000" cy="219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Intel Core I5-10400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MSI-Z490-a Pro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</a:t>
                      </a:r>
                      <a:r>
                        <a:rPr lang="fr-FR" sz="1500" dirty="0" smtClean="0">
                          <a:latin typeface="Times New Roman"/>
                          <a:cs typeface="Times New Roman"/>
                        </a:rPr>
                        <a:t>8GB x2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 1TB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GeForce </a:t>
                      </a:r>
                      <a:r>
                        <a:rPr sz="1400" spc="-10" dirty="0" smtClean="0">
                          <a:latin typeface="Noto Sans"/>
                          <a:cs typeface="Noto Sans"/>
                        </a:rPr>
                        <a:t>GT</a:t>
                      </a:r>
                      <a:r>
                        <a:rPr lang="es-ES" sz="1400" spc="-10" dirty="0" smtClean="0">
                          <a:latin typeface="Noto Sans"/>
                          <a:cs typeface="Noto Sans"/>
                        </a:rPr>
                        <a:t>X</a:t>
                      </a:r>
                      <a:r>
                        <a:rPr sz="1400" spc="-10" dirty="0" smtClean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5" dirty="0" smtClean="0">
                          <a:latin typeface="Noto Sans"/>
                          <a:cs typeface="Noto Sans"/>
                        </a:rPr>
                        <a:t>10</a:t>
                      </a:r>
                      <a:r>
                        <a:rPr lang="es-ES" sz="1400" spc="-5" dirty="0" smtClean="0">
                          <a:latin typeface="Noto Sans"/>
                          <a:cs typeface="Noto Sans"/>
                        </a:rPr>
                        <a:t>5</a:t>
                      </a:r>
                      <a:r>
                        <a:rPr sz="1400" spc="-5" dirty="0" smtClean="0">
                          <a:latin typeface="Noto Sans"/>
                          <a:cs typeface="Noto Sans"/>
                        </a:rPr>
                        <a:t>0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23" y="765769"/>
            <a:ext cx="2985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media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10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445" dirty="0">
                <a:solidFill>
                  <a:srgbClr val="EB173F"/>
                </a:solidFill>
                <a:latin typeface="Arial"/>
                <a:cs typeface="Arial"/>
              </a:rPr>
              <a:t>AMD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4667"/>
              </p:ext>
            </p:extLst>
          </p:nvPr>
        </p:nvGraphicFramePr>
        <p:xfrm>
          <a:off x="947735" y="1804983"/>
          <a:ext cx="7238365" cy="20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Ryzen 5-5600X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A320M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Asrock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8GB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 1TB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ASUS GeForce GTX 1060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48" y="765769"/>
            <a:ext cx="2000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45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media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5069"/>
              </p:ext>
            </p:extLst>
          </p:nvPr>
        </p:nvGraphicFramePr>
        <p:xfrm>
          <a:off x="947735" y="2109783"/>
          <a:ext cx="7239000" cy="2041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>
                          <a:latin typeface="Times New Roman"/>
                          <a:cs typeface="Times New Roman"/>
                        </a:rPr>
                        <a:t>Ryzen 5-5600X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ASUS ROG </a:t>
                      </a: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Strix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B550-F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Vengeance LPX DDR4 2666 C16 8GB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 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Crucial BX500 1TB</a:t>
                      </a: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ASUS GeForce GTX 1060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9373" y="1551594"/>
            <a:ext cx="623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Esta computadora debe ser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armada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libre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criterio del</a:t>
            </a:r>
            <a:r>
              <a:rPr sz="1600" spc="9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estudiante.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48" y="765769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29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70" dirty="0">
                <a:solidFill>
                  <a:srgbClr val="EB173F"/>
                </a:solidFill>
                <a:latin typeface="Arial"/>
                <a:cs typeface="Arial"/>
              </a:rPr>
              <a:t>alta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223" y="1408909"/>
            <a:ext cx="33470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Los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equipos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considerados de </a:t>
            </a:r>
            <a:r>
              <a:rPr sz="1600" spc="-45" dirty="0">
                <a:solidFill>
                  <a:srgbClr val="424242"/>
                </a:solidFill>
                <a:latin typeface="Noto Sans"/>
                <a:cs typeface="Noto Sans"/>
              </a:rPr>
              <a:t>gama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alta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son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aquellos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requieren las  mejores prestaciones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del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mercado.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Son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utilizados para tareas que  requieren mucho procesamiento,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como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minería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datos, </a:t>
            </a:r>
            <a:r>
              <a:rPr sz="1600" spc="-50" dirty="0">
                <a:solidFill>
                  <a:srgbClr val="424242"/>
                </a:solidFill>
                <a:latin typeface="Noto Sans"/>
                <a:cs typeface="Noto Sans"/>
              </a:rPr>
              <a:t>big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data,  </a:t>
            </a:r>
            <a:r>
              <a:rPr sz="1600" spc="-50" dirty="0">
                <a:solidFill>
                  <a:srgbClr val="424242"/>
                </a:solidFill>
                <a:latin typeface="Noto Sans"/>
                <a:cs typeface="Noto Sans"/>
              </a:rPr>
              <a:t>gaming,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entre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otras. Generalmente  utilizan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GPU.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6617" y="1152097"/>
            <a:ext cx="5357364" cy="3013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73" y="765769"/>
            <a:ext cx="2643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70" dirty="0">
                <a:solidFill>
                  <a:srgbClr val="EB173F"/>
                </a:solidFill>
                <a:latin typeface="Arial"/>
                <a:cs typeface="Arial"/>
              </a:rPr>
              <a:t>alta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20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05" dirty="0">
                <a:solidFill>
                  <a:srgbClr val="EB173F"/>
                </a:solidFill>
                <a:latin typeface="Arial"/>
                <a:cs typeface="Arial"/>
              </a:rPr>
              <a:t>Intel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30396"/>
              </p:ext>
            </p:extLst>
          </p:nvPr>
        </p:nvGraphicFramePr>
        <p:xfrm>
          <a:off x="947735" y="1804983"/>
          <a:ext cx="7239000" cy="219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Core i7-10700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MSI Z490-A PRO </a:t>
                      </a: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ProSeries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Corsair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Vengeance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LPX DDR4 2666 C16 </a:t>
                      </a:r>
                      <a:r>
                        <a:rPr lang="es-CO" sz="1500" dirty="0" smtClean="0">
                          <a:latin typeface="Times New Roman"/>
                          <a:cs typeface="Times New Roman"/>
                        </a:rPr>
                        <a:t>8GB</a:t>
                      </a:r>
                      <a:r>
                        <a:rPr lang="es-ES" sz="1500" dirty="0" smtClean="0">
                          <a:latin typeface="Times New Roman"/>
                          <a:cs typeface="Times New Roman"/>
                        </a:rPr>
                        <a:t> x4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970 EVO </a:t>
                      </a:r>
                      <a:r>
                        <a:rPr lang="en-US" sz="160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M.2 1TB x2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ASUS GeForce RTX 2060 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23" y="765769"/>
            <a:ext cx="2625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 </a:t>
            </a:r>
            <a:r>
              <a:rPr sz="3000" u="none" spc="-70" dirty="0">
                <a:solidFill>
                  <a:srgbClr val="EB173F"/>
                </a:solidFill>
                <a:latin typeface="Arial"/>
                <a:cs typeface="Arial"/>
              </a:rPr>
              <a:t>alta </a:t>
            </a:r>
            <a:r>
              <a:rPr sz="3000" u="none" spc="-65" dirty="0">
                <a:solidFill>
                  <a:srgbClr val="EB173F"/>
                </a:solidFill>
                <a:latin typeface="Arial"/>
                <a:cs typeface="Arial"/>
              </a:rPr>
              <a:t>-</a:t>
            </a:r>
            <a:r>
              <a:rPr sz="3000" u="none" spc="-200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445" dirty="0">
                <a:solidFill>
                  <a:srgbClr val="EB173F"/>
                </a:solidFill>
                <a:latin typeface="Arial"/>
                <a:cs typeface="Arial"/>
              </a:rPr>
              <a:t>AMD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08561"/>
              </p:ext>
            </p:extLst>
          </p:nvPr>
        </p:nvGraphicFramePr>
        <p:xfrm>
          <a:off x="947735" y="1804983"/>
          <a:ext cx="7239635" cy="20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Amd Ryzen </a:t>
                      </a:r>
                      <a:r>
                        <a:rPr sz="1400" dirty="0">
                          <a:latin typeface="Noto Sans"/>
                          <a:cs typeface="Noto Sans"/>
                        </a:rPr>
                        <a:t>7</a:t>
                      </a:r>
                      <a:r>
                        <a:rPr sz="14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3800xt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dirty="0">
                          <a:latin typeface="Times New Roman"/>
                          <a:cs typeface="Times New Roman"/>
                        </a:rPr>
                        <a:t>MSI MPG B550 </a:t>
                      </a:r>
                      <a:r>
                        <a:rPr lang="es-CO" sz="1400" dirty="0" err="1">
                          <a:latin typeface="Times New Roman"/>
                          <a:cs typeface="Times New Roman"/>
                        </a:rPr>
                        <a:t>Gaming</a:t>
                      </a:r>
                      <a:r>
                        <a:rPr lang="es-CO" sz="1400" dirty="0">
                          <a:latin typeface="Times New Roman"/>
                          <a:cs typeface="Times New Roman"/>
                        </a:rPr>
                        <a:t> Plus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Corsair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Vengeance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LPX DDR4 2666 C16 </a:t>
                      </a:r>
                      <a:r>
                        <a:rPr lang="es-CO" sz="1500" dirty="0" smtClean="0">
                          <a:latin typeface="Times New Roman"/>
                          <a:cs typeface="Times New Roman"/>
                        </a:rPr>
                        <a:t>8GB x4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970 EVO </a:t>
                      </a:r>
                      <a:r>
                        <a:rPr lang="en-US" sz="160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M.2 1TB x2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ZOTAC Gaming GeForce RTX 3060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u="none" spc="-5" dirty="0">
                <a:solidFill>
                  <a:srgbClr val="424242"/>
                </a:solidFill>
              </a:rPr>
              <a:t>1.	</a:t>
            </a:r>
            <a:r>
              <a:rPr spc="-25" dirty="0"/>
              <a:t>Consigna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1594" y="2343383"/>
            <a:ext cx="3966210" cy="12255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58470" indent="-446405">
              <a:lnSpc>
                <a:spcPct val="100000"/>
              </a:lnSpc>
              <a:spcBef>
                <a:spcPts val="850"/>
              </a:spcBef>
              <a:buClr>
                <a:srgbClr val="424242"/>
              </a:buClr>
              <a:buAutoNum type="arabicPeriod" startAt="2"/>
              <a:tabLst>
                <a:tab pos="458470" algn="l"/>
                <a:tab pos="459105" algn="l"/>
              </a:tabLst>
            </a:pPr>
            <a:r>
              <a:rPr sz="2000" b="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Noto Sans"/>
                <a:cs typeface="Noto Sans"/>
              </a:rPr>
              <a:t>Detalles</a:t>
            </a:r>
            <a:endParaRPr sz="2000">
              <a:latin typeface="Noto Sans"/>
              <a:cs typeface="Noto Sans"/>
            </a:endParaRPr>
          </a:p>
          <a:p>
            <a:pPr marL="458470" indent="-446405">
              <a:lnSpc>
                <a:spcPct val="100000"/>
              </a:lnSpc>
              <a:spcBef>
                <a:spcPts val="750"/>
              </a:spcBef>
              <a:buClr>
                <a:srgbClr val="424242"/>
              </a:buClr>
              <a:buAutoNum type="arabicPeriod" startAt="2"/>
              <a:tabLst>
                <a:tab pos="458470" algn="l"/>
                <a:tab pos="459105" algn="l"/>
              </a:tabLst>
            </a:pPr>
            <a:r>
              <a:rPr sz="2000" b="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Noto Sans"/>
                <a:cs typeface="Noto Sans"/>
              </a:rPr>
              <a:t>Especiﬁcaciones de</a:t>
            </a:r>
            <a:r>
              <a:rPr sz="2000" b="1" u="heavy" spc="-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Noto Sans"/>
                <a:cs typeface="Noto Sans"/>
              </a:rPr>
              <a:t> </a:t>
            </a:r>
            <a:r>
              <a:rPr sz="2000" b="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Noto Sans"/>
                <a:cs typeface="Noto Sans"/>
              </a:rPr>
              <a:t>equipos</a:t>
            </a:r>
            <a:endParaRPr sz="2000">
              <a:latin typeface="Noto Sans"/>
              <a:cs typeface="Noto Sans"/>
            </a:endParaRPr>
          </a:p>
          <a:p>
            <a:pPr marL="458470" indent="-446405">
              <a:lnSpc>
                <a:spcPct val="100000"/>
              </a:lnSpc>
              <a:spcBef>
                <a:spcPts val="750"/>
              </a:spcBef>
              <a:buClr>
                <a:srgbClr val="424242"/>
              </a:buClr>
              <a:buAutoNum type="arabicPeriod" startAt="2"/>
              <a:tabLst>
                <a:tab pos="458470" algn="l"/>
                <a:tab pos="459105" algn="l"/>
              </a:tabLst>
            </a:pPr>
            <a:r>
              <a:rPr sz="2000" b="1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Noto Sans"/>
                <a:cs typeface="Noto Sans"/>
              </a:rPr>
              <a:t>Entrega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5973" y="2583759"/>
            <a:ext cx="9975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220" dirty="0">
                <a:solidFill>
                  <a:srgbClr val="EB173F"/>
                </a:solidFill>
                <a:latin typeface="Arial"/>
                <a:cs typeface="Arial"/>
              </a:rPr>
              <a:t>Índice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2742" y="1409372"/>
            <a:ext cx="19050" cy="3033395"/>
          </a:xfrm>
          <a:custGeom>
            <a:avLst/>
            <a:gdLst/>
            <a:ahLst/>
            <a:cxnLst/>
            <a:rect l="l" t="t" r="r" b="b"/>
            <a:pathLst>
              <a:path w="19050" h="3033395">
                <a:moveTo>
                  <a:pt x="18899" y="0"/>
                </a:moveTo>
                <a:lnTo>
                  <a:pt x="0" y="3033293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765769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29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70" dirty="0">
                <a:solidFill>
                  <a:srgbClr val="EB173F"/>
                </a:solidFill>
                <a:latin typeface="Arial"/>
                <a:cs typeface="Arial"/>
              </a:rPr>
              <a:t>alta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55854"/>
              </p:ext>
            </p:extLst>
          </p:nvPr>
        </p:nvGraphicFramePr>
        <p:xfrm>
          <a:off x="947735" y="2038350"/>
          <a:ext cx="7239000" cy="212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Procesador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Ryzen 7 5800X 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Placa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Madre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Times New Roman"/>
                          <a:cs typeface="Times New Roman"/>
                        </a:rPr>
                        <a:t>MSI MPG B550 </a:t>
                      </a:r>
                      <a:r>
                        <a:rPr lang="es-CO" sz="1600" dirty="0" err="1">
                          <a:latin typeface="Times New Roman"/>
                          <a:cs typeface="Times New Roman"/>
                        </a:rPr>
                        <a:t>Gaming</a:t>
                      </a:r>
                      <a:r>
                        <a:rPr lang="es-CO" sz="1600" dirty="0">
                          <a:latin typeface="Times New Roman"/>
                          <a:cs typeface="Times New Roman"/>
                        </a:rPr>
                        <a:t> Plus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principal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Corsair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s-CO" sz="1500" dirty="0" err="1">
                          <a:latin typeface="Times New Roman"/>
                          <a:cs typeface="Times New Roman"/>
                        </a:rPr>
                        <a:t>Vengeance</a:t>
                      </a: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 LPX DDR4 2666 C16 </a:t>
                      </a:r>
                      <a:r>
                        <a:rPr lang="es-CO" sz="1500" dirty="0" smtClean="0">
                          <a:latin typeface="Times New Roman"/>
                          <a:cs typeface="Times New Roman"/>
                        </a:rPr>
                        <a:t>8GB x4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5" dirty="0">
                          <a:latin typeface="Noto Sans"/>
                          <a:cs typeface="Noto Sans"/>
                        </a:rPr>
                        <a:t>Memoria</a:t>
                      </a:r>
                      <a:r>
                        <a:rPr sz="14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spc="-15" dirty="0">
                          <a:latin typeface="Noto Sans"/>
                          <a:cs typeface="Noto Sans"/>
                        </a:rPr>
                        <a:t>secundaria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970 EVO </a:t>
                      </a:r>
                      <a:r>
                        <a:rPr lang="en-US" sz="1600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M.2 1TB x2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Noto Sans"/>
                          <a:cs typeface="Noto Sans"/>
                        </a:rPr>
                        <a:t>GPU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500" dirty="0">
                          <a:latin typeface="Times New Roman"/>
                          <a:cs typeface="Times New Roman"/>
                        </a:rPr>
                        <a:t>NVIDIA GeForce RTX 3090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6824" y="1551594"/>
            <a:ext cx="623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Esta computadora debe ser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armada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libre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criterio del</a:t>
            </a:r>
            <a:r>
              <a:rPr sz="1600" spc="9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estudiante.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63" y="2355226"/>
            <a:ext cx="154559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260" dirty="0">
                <a:solidFill>
                  <a:srgbClr val="FFFFFF"/>
                </a:solidFill>
                <a:latin typeface="Arial"/>
                <a:cs typeface="Arial"/>
              </a:rPr>
              <a:t>Entrega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418" y="2158348"/>
            <a:ext cx="43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3680" y="2136358"/>
            <a:ext cx="28575" cy="1096010"/>
            <a:chOff x="3433680" y="2136358"/>
            <a:chExt cx="28575" cy="1096010"/>
          </a:xfrm>
        </p:grpSpPr>
        <p:sp>
          <p:nvSpPr>
            <p:cNvPr id="5" name="object 5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18599" y="1086297"/>
                  </a:moveTo>
                  <a:lnTo>
                    <a:pt x="0" y="1086297"/>
                  </a:lnTo>
                  <a:lnTo>
                    <a:pt x="0" y="0"/>
                  </a:lnTo>
                  <a:lnTo>
                    <a:pt x="18599" y="0"/>
                  </a:lnTo>
                  <a:lnTo>
                    <a:pt x="18599" y="10862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0" y="0"/>
                  </a:moveTo>
                  <a:lnTo>
                    <a:pt x="18599" y="0"/>
                  </a:lnTo>
                  <a:lnTo>
                    <a:pt x="18599" y="1086297"/>
                  </a:lnTo>
                  <a:lnTo>
                    <a:pt x="0" y="108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448" y="765769"/>
            <a:ext cx="125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210" dirty="0">
                <a:solidFill>
                  <a:srgbClr val="EB173F"/>
                </a:solidFill>
                <a:latin typeface="Arial"/>
                <a:cs typeface="Arial"/>
              </a:rPr>
              <a:t>Entrega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24" y="1519209"/>
            <a:ext cx="38576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Cada estudiante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debe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subir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su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mochila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del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viajero un archivo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del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formato que  preﬁera (.pdf, .doc, .xls)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el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detalle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 los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diferentes equipos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</a:t>
            </a:r>
            <a:r>
              <a:rPr sz="1600" spc="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armó.</a:t>
            </a:r>
            <a:endParaRPr sz="160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8866" y="1250922"/>
            <a:ext cx="4261485" cy="2535555"/>
            <a:chOff x="4318866" y="1250922"/>
            <a:chExt cx="4261485" cy="2535555"/>
          </a:xfrm>
        </p:grpSpPr>
        <p:sp>
          <p:nvSpPr>
            <p:cNvPr id="5" name="object 5"/>
            <p:cNvSpPr/>
            <p:nvPr/>
          </p:nvSpPr>
          <p:spPr>
            <a:xfrm>
              <a:off x="4318866" y="1250922"/>
              <a:ext cx="3270418" cy="1839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7188" y="1418859"/>
              <a:ext cx="2902569" cy="1632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7339" y="2153635"/>
              <a:ext cx="2902569" cy="16326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56" y="4943023"/>
            <a:ext cx="1397000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10" dirty="0">
                <a:solidFill>
                  <a:srgbClr val="FFFFFF"/>
                </a:solidFill>
                <a:latin typeface="Noto Sans"/>
                <a:cs typeface="Noto Sans"/>
              </a:rPr>
              <a:t>Armado de</a:t>
            </a:r>
            <a:r>
              <a:rPr sz="900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Noto Sans"/>
                <a:cs typeface="Noto Sans"/>
              </a:rPr>
              <a:t>computadoras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4208" y="4931039"/>
            <a:ext cx="764548" cy="18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338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1693" y="2367195"/>
            <a:ext cx="2355795" cy="56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63" y="2355226"/>
            <a:ext cx="1818639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345" dirty="0">
                <a:solidFill>
                  <a:srgbClr val="FFFFFF"/>
                </a:solidFill>
                <a:latin typeface="Arial"/>
                <a:cs typeface="Arial"/>
              </a:rPr>
              <a:t>Consigna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160" y="2158348"/>
            <a:ext cx="280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13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3680" y="2136358"/>
            <a:ext cx="28575" cy="1096010"/>
            <a:chOff x="3433680" y="2136358"/>
            <a:chExt cx="28575" cy="1096010"/>
          </a:xfrm>
        </p:grpSpPr>
        <p:sp>
          <p:nvSpPr>
            <p:cNvPr id="5" name="object 5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18599" y="1086297"/>
                  </a:moveTo>
                  <a:lnTo>
                    <a:pt x="0" y="1086297"/>
                  </a:lnTo>
                  <a:lnTo>
                    <a:pt x="0" y="0"/>
                  </a:lnTo>
                  <a:lnTo>
                    <a:pt x="18599" y="0"/>
                  </a:lnTo>
                  <a:lnTo>
                    <a:pt x="18599" y="10862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0" y="0"/>
                  </a:moveTo>
                  <a:lnTo>
                    <a:pt x="18599" y="0"/>
                  </a:lnTo>
                  <a:lnTo>
                    <a:pt x="18599" y="1086297"/>
                  </a:lnTo>
                  <a:lnTo>
                    <a:pt x="0" y="108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48" y="1443133"/>
            <a:ext cx="412877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En base a lo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aprendido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toda la  estructura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computadoras,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vamos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 proceder 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armar diferentes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computadoras  en base a necesidades 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uso  determinadas y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compatibilidades entre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sus  diferentes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componentes.</a:t>
            </a:r>
            <a:endParaRPr sz="1600">
              <a:latin typeface="Noto Sans"/>
              <a:cs typeface="Noto Sans"/>
            </a:endParaRPr>
          </a:p>
          <a:p>
            <a:pPr marL="12700" marR="79375">
              <a:lnSpc>
                <a:spcPct val="113300"/>
              </a:lnSpc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Vamos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armar </a:t>
            </a:r>
            <a:r>
              <a:rPr sz="1600" dirty="0">
                <a:solidFill>
                  <a:srgbClr val="424242"/>
                </a:solidFill>
                <a:latin typeface="Noto Sans"/>
                <a:cs typeface="Noto Sans"/>
              </a:rPr>
              <a:t>9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computadoras de </a:t>
            </a:r>
            <a:r>
              <a:rPr sz="1600" dirty="0">
                <a:solidFill>
                  <a:srgbClr val="424242"/>
                </a:solidFill>
                <a:latin typeface="Noto Sans"/>
                <a:cs typeface="Noto Sans"/>
              </a:rPr>
              <a:t>3  </a:t>
            </a:r>
            <a:r>
              <a:rPr sz="1600" spc="-35" dirty="0">
                <a:solidFill>
                  <a:srgbClr val="424242"/>
                </a:solidFill>
                <a:latin typeface="Noto Sans"/>
                <a:cs typeface="Noto Sans"/>
              </a:rPr>
              <a:t>gamas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diferentes </a:t>
            </a:r>
            <a:r>
              <a:rPr sz="1600" spc="-40" dirty="0">
                <a:solidFill>
                  <a:srgbClr val="424242"/>
                </a:solidFill>
                <a:latin typeface="Noto Sans"/>
                <a:cs typeface="Noto Sans"/>
              </a:rPr>
              <a:t>(gama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alta, media y baja)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en donde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habrá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determinar los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componentes compatibles a cada</a:t>
            </a:r>
            <a:r>
              <a:rPr sz="1600" spc="1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uno.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073" y="765894"/>
            <a:ext cx="1478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280" dirty="0">
                <a:solidFill>
                  <a:srgbClr val="EB173F"/>
                </a:solidFill>
                <a:latin typeface="Arial"/>
                <a:cs typeface="Arial"/>
              </a:rPr>
              <a:t>Consigna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65566" y="962648"/>
            <a:ext cx="4979035" cy="3751579"/>
            <a:chOff x="4165566" y="962648"/>
            <a:chExt cx="4979035" cy="3751579"/>
          </a:xfrm>
        </p:grpSpPr>
        <p:sp>
          <p:nvSpPr>
            <p:cNvPr id="5" name="object 5"/>
            <p:cNvSpPr/>
            <p:nvPr/>
          </p:nvSpPr>
          <p:spPr>
            <a:xfrm>
              <a:off x="4165566" y="1798673"/>
              <a:ext cx="4978414" cy="29155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1440" y="1290209"/>
              <a:ext cx="1951845" cy="1097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1563" y="962648"/>
              <a:ext cx="3116393" cy="1752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63" y="2355226"/>
            <a:ext cx="15970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229" dirty="0">
                <a:solidFill>
                  <a:srgbClr val="FFFFFF"/>
                </a:solidFill>
                <a:latin typeface="Arial"/>
                <a:cs typeface="Arial"/>
              </a:rPr>
              <a:t>Detalles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003" y="2158348"/>
            <a:ext cx="401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3680" y="2136358"/>
            <a:ext cx="28575" cy="1096010"/>
            <a:chOff x="3433680" y="2136358"/>
            <a:chExt cx="28575" cy="1096010"/>
          </a:xfrm>
        </p:grpSpPr>
        <p:sp>
          <p:nvSpPr>
            <p:cNvPr id="5" name="object 5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18599" y="1086297"/>
                  </a:moveTo>
                  <a:lnTo>
                    <a:pt x="0" y="1086297"/>
                  </a:lnTo>
                  <a:lnTo>
                    <a:pt x="0" y="0"/>
                  </a:lnTo>
                  <a:lnTo>
                    <a:pt x="18599" y="0"/>
                  </a:lnTo>
                  <a:lnTo>
                    <a:pt x="18599" y="10862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0" y="0"/>
                  </a:moveTo>
                  <a:lnTo>
                    <a:pt x="18599" y="0"/>
                  </a:lnTo>
                  <a:lnTo>
                    <a:pt x="18599" y="1086297"/>
                  </a:lnTo>
                  <a:lnTo>
                    <a:pt x="0" y="108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23" y="771794"/>
            <a:ext cx="3082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Detalles </a:t>
            </a:r>
            <a:r>
              <a:rPr sz="3000" u="none" spc="-225" dirty="0">
                <a:solidFill>
                  <a:srgbClr val="EB173F"/>
                </a:solidFill>
                <a:latin typeface="Arial"/>
                <a:cs typeface="Arial"/>
              </a:rPr>
              <a:t>de</a:t>
            </a:r>
            <a:r>
              <a:rPr sz="3000" u="none" spc="-229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200" dirty="0">
                <a:solidFill>
                  <a:srgbClr val="EB173F"/>
                </a:solidFill>
                <a:latin typeface="Arial"/>
                <a:cs typeface="Arial"/>
              </a:rPr>
              <a:t>armado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899" y="1453029"/>
            <a:ext cx="388556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Para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el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armado vamos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a tener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un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cuadro  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especiﬁcaciones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donde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tendremos  separado.</a:t>
            </a:r>
            <a:endParaRPr sz="16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Procesador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Placa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madre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Memoria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primaria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Memoria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secundaria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GPU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(si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es 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fuera</a:t>
            </a:r>
            <a:r>
              <a:rPr sz="1600" spc="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necesario)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8015" y="1455772"/>
            <a:ext cx="3637279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Deberemos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armar</a:t>
            </a:r>
            <a:endParaRPr sz="1600">
              <a:latin typeface="Noto Sans"/>
              <a:cs typeface="Noto Sans"/>
            </a:endParaRPr>
          </a:p>
          <a:p>
            <a:pPr marL="12700" marR="5080">
              <a:lnSpc>
                <a:spcPct val="114999"/>
              </a:lnSpc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computadoras por </a:t>
            </a:r>
            <a:r>
              <a:rPr sz="1600" spc="-40" dirty="0">
                <a:solidFill>
                  <a:srgbClr val="424242"/>
                </a:solidFill>
                <a:latin typeface="Noto Sans"/>
                <a:cs typeface="Noto Sans"/>
              </a:rPr>
              <a:t>gama,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donde cada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una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estas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serán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o compatibles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 </a:t>
            </a:r>
            <a:r>
              <a:rPr sz="1600" b="1" spc="-25" dirty="0">
                <a:solidFill>
                  <a:srgbClr val="424242"/>
                </a:solidFill>
                <a:latin typeface="Noto Sans"/>
                <a:cs typeface="Noto Sans"/>
              </a:rPr>
              <a:t>Intel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o</a:t>
            </a:r>
            <a:r>
              <a:rPr sz="1600" spc="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b="1" spc="-5" dirty="0">
                <a:solidFill>
                  <a:srgbClr val="424242"/>
                </a:solidFill>
                <a:latin typeface="Noto Sans"/>
                <a:cs typeface="Noto Sans"/>
              </a:rPr>
              <a:t>AMD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.</a:t>
            </a:r>
            <a:endParaRPr sz="1600">
              <a:latin typeface="Noto Sans"/>
              <a:cs typeface="Noto Sans"/>
            </a:endParaRPr>
          </a:p>
          <a:p>
            <a:pPr marL="12700" marR="734695">
              <a:lnSpc>
                <a:spcPct val="114999"/>
              </a:lnSpc>
            </a:pPr>
            <a:r>
              <a:rPr sz="1600" b="1" spc="-5" dirty="0">
                <a:solidFill>
                  <a:srgbClr val="424242"/>
                </a:solidFill>
                <a:latin typeface="Noto Sans"/>
                <a:cs typeface="Noto Sans"/>
              </a:rPr>
              <a:t>El tercer ordenador debe ser  </a:t>
            </a:r>
            <a:r>
              <a:rPr sz="1600" b="1" dirty="0">
                <a:solidFill>
                  <a:srgbClr val="424242"/>
                </a:solidFill>
                <a:latin typeface="Noto Sans"/>
                <a:cs typeface="Noto Sans"/>
              </a:rPr>
              <a:t>armado a </a:t>
            </a:r>
            <a:r>
              <a:rPr sz="1600" b="1" spc="-5" dirty="0">
                <a:solidFill>
                  <a:srgbClr val="424242"/>
                </a:solidFill>
                <a:latin typeface="Noto Sans"/>
                <a:cs typeface="Noto Sans"/>
              </a:rPr>
              <a:t>libre criterio del  estudiante.</a:t>
            </a:r>
            <a:endParaRPr sz="16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7065" y="3197043"/>
            <a:ext cx="4058920" cy="1631314"/>
            <a:chOff x="4457065" y="3197043"/>
            <a:chExt cx="4058920" cy="1631314"/>
          </a:xfrm>
        </p:grpSpPr>
        <p:sp>
          <p:nvSpPr>
            <p:cNvPr id="6" name="object 6"/>
            <p:cNvSpPr/>
            <p:nvPr/>
          </p:nvSpPr>
          <p:spPr>
            <a:xfrm>
              <a:off x="5615713" y="3197043"/>
              <a:ext cx="2899744" cy="1631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7065" y="3440618"/>
              <a:ext cx="2164145" cy="12173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7227" y="1619709"/>
            <a:ext cx="3507740" cy="2625725"/>
            <a:chOff x="4847227" y="1619709"/>
            <a:chExt cx="3507740" cy="2625725"/>
          </a:xfrm>
        </p:grpSpPr>
        <p:sp>
          <p:nvSpPr>
            <p:cNvPr id="3" name="object 3"/>
            <p:cNvSpPr/>
            <p:nvPr/>
          </p:nvSpPr>
          <p:spPr>
            <a:xfrm>
              <a:off x="4851990" y="1624471"/>
              <a:ext cx="3498215" cy="2616200"/>
            </a:xfrm>
            <a:custGeom>
              <a:avLst/>
              <a:gdLst/>
              <a:ahLst/>
              <a:cxnLst/>
              <a:rect l="l" t="t" r="r" b="b"/>
              <a:pathLst>
                <a:path w="3498215" h="2616200">
                  <a:moveTo>
                    <a:pt x="3062043" y="2615694"/>
                  </a:moveTo>
                  <a:lnTo>
                    <a:pt x="435949" y="2615694"/>
                  </a:lnTo>
                  <a:lnTo>
                    <a:pt x="388446" y="2613136"/>
                  </a:lnTo>
                  <a:lnTo>
                    <a:pt x="342425" y="2605640"/>
                  </a:lnTo>
                  <a:lnTo>
                    <a:pt x="298153" y="2593470"/>
                  </a:lnTo>
                  <a:lnTo>
                    <a:pt x="255893" y="2576893"/>
                  </a:lnTo>
                  <a:lnTo>
                    <a:pt x="215914" y="2556176"/>
                  </a:lnTo>
                  <a:lnTo>
                    <a:pt x="178480" y="2531583"/>
                  </a:lnTo>
                  <a:lnTo>
                    <a:pt x="143857" y="2503381"/>
                  </a:lnTo>
                  <a:lnTo>
                    <a:pt x="112312" y="2471836"/>
                  </a:lnTo>
                  <a:lnTo>
                    <a:pt x="84111" y="2437214"/>
                  </a:lnTo>
                  <a:lnTo>
                    <a:pt x="59518" y="2399780"/>
                  </a:lnTo>
                  <a:lnTo>
                    <a:pt x="38800" y="2359800"/>
                  </a:lnTo>
                  <a:lnTo>
                    <a:pt x="22224" y="2317541"/>
                  </a:lnTo>
                  <a:lnTo>
                    <a:pt x="10054" y="2273268"/>
                  </a:lnTo>
                  <a:lnTo>
                    <a:pt x="2558" y="2227248"/>
                  </a:lnTo>
                  <a:lnTo>
                    <a:pt x="0" y="2179745"/>
                  </a:lnTo>
                  <a:lnTo>
                    <a:pt x="0" y="435959"/>
                  </a:lnTo>
                  <a:lnTo>
                    <a:pt x="2558" y="388456"/>
                  </a:lnTo>
                  <a:lnTo>
                    <a:pt x="10054" y="342435"/>
                  </a:lnTo>
                  <a:lnTo>
                    <a:pt x="22224" y="298161"/>
                  </a:lnTo>
                  <a:lnTo>
                    <a:pt x="38800" y="255902"/>
                  </a:lnTo>
                  <a:lnTo>
                    <a:pt x="59518" y="215921"/>
                  </a:lnTo>
                  <a:lnTo>
                    <a:pt x="84111" y="178486"/>
                  </a:lnTo>
                  <a:lnTo>
                    <a:pt x="112312" y="143863"/>
                  </a:lnTo>
                  <a:lnTo>
                    <a:pt x="143857" y="112317"/>
                  </a:lnTo>
                  <a:lnTo>
                    <a:pt x="178480" y="84114"/>
                  </a:lnTo>
                  <a:lnTo>
                    <a:pt x="215914" y="59520"/>
                  </a:lnTo>
                  <a:lnTo>
                    <a:pt x="255893" y="38802"/>
                  </a:lnTo>
                  <a:lnTo>
                    <a:pt x="298153" y="22225"/>
                  </a:lnTo>
                  <a:lnTo>
                    <a:pt x="342425" y="10055"/>
                  </a:lnTo>
                  <a:lnTo>
                    <a:pt x="388446" y="2558"/>
                  </a:lnTo>
                  <a:lnTo>
                    <a:pt x="435949" y="0"/>
                  </a:lnTo>
                  <a:lnTo>
                    <a:pt x="3062043" y="0"/>
                  </a:lnTo>
                  <a:lnTo>
                    <a:pt x="3111235" y="2782"/>
                  </a:lnTo>
                  <a:lnTo>
                    <a:pt x="3159419" y="11013"/>
                  </a:lnTo>
                  <a:lnTo>
                    <a:pt x="3206168" y="24514"/>
                  </a:lnTo>
                  <a:lnTo>
                    <a:pt x="3251056" y="43109"/>
                  </a:lnTo>
                  <a:lnTo>
                    <a:pt x="3293657" y="66621"/>
                  </a:lnTo>
                  <a:lnTo>
                    <a:pt x="3333545" y="94873"/>
                  </a:lnTo>
                  <a:lnTo>
                    <a:pt x="3370293" y="127689"/>
                  </a:lnTo>
                  <a:lnTo>
                    <a:pt x="3403115" y="164440"/>
                  </a:lnTo>
                  <a:lnTo>
                    <a:pt x="3431371" y="204332"/>
                  </a:lnTo>
                  <a:lnTo>
                    <a:pt x="3454885" y="246937"/>
                  </a:lnTo>
                  <a:lnTo>
                    <a:pt x="3473480" y="291829"/>
                  </a:lnTo>
                  <a:lnTo>
                    <a:pt x="3486981" y="338581"/>
                  </a:lnTo>
                  <a:lnTo>
                    <a:pt x="3495210" y="386766"/>
                  </a:lnTo>
                  <a:lnTo>
                    <a:pt x="3497993" y="435959"/>
                  </a:lnTo>
                  <a:lnTo>
                    <a:pt x="3497993" y="2179745"/>
                  </a:lnTo>
                  <a:lnTo>
                    <a:pt x="3495435" y="2227248"/>
                  </a:lnTo>
                  <a:lnTo>
                    <a:pt x="3487938" y="2273268"/>
                  </a:lnTo>
                  <a:lnTo>
                    <a:pt x="3475768" y="2317541"/>
                  </a:lnTo>
                  <a:lnTo>
                    <a:pt x="3459192" y="2359800"/>
                  </a:lnTo>
                  <a:lnTo>
                    <a:pt x="3438474" y="2399780"/>
                  </a:lnTo>
                  <a:lnTo>
                    <a:pt x="3413882" y="2437214"/>
                  </a:lnTo>
                  <a:lnTo>
                    <a:pt x="3385680" y="2471836"/>
                  </a:lnTo>
                  <a:lnTo>
                    <a:pt x="3354135" y="2503381"/>
                  </a:lnTo>
                  <a:lnTo>
                    <a:pt x="3319512" y="2531583"/>
                  </a:lnTo>
                  <a:lnTo>
                    <a:pt x="3282078" y="2556176"/>
                  </a:lnTo>
                  <a:lnTo>
                    <a:pt x="3242099" y="2576893"/>
                  </a:lnTo>
                  <a:lnTo>
                    <a:pt x="3199840" y="2593470"/>
                  </a:lnTo>
                  <a:lnTo>
                    <a:pt x="3155567" y="2605640"/>
                  </a:lnTo>
                  <a:lnTo>
                    <a:pt x="3109546" y="2613136"/>
                  </a:lnTo>
                  <a:lnTo>
                    <a:pt x="3062043" y="26156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1990" y="1624471"/>
              <a:ext cx="3498215" cy="2616200"/>
            </a:xfrm>
            <a:custGeom>
              <a:avLst/>
              <a:gdLst/>
              <a:ahLst/>
              <a:cxnLst/>
              <a:rect l="l" t="t" r="r" b="b"/>
              <a:pathLst>
                <a:path w="3498215" h="2616200">
                  <a:moveTo>
                    <a:pt x="0" y="435959"/>
                  </a:moveTo>
                  <a:lnTo>
                    <a:pt x="2558" y="388456"/>
                  </a:lnTo>
                  <a:lnTo>
                    <a:pt x="10054" y="342435"/>
                  </a:lnTo>
                  <a:lnTo>
                    <a:pt x="22224" y="298161"/>
                  </a:lnTo>
                  <a:lnTo>
                    <a:pt x="38800" y="255902"/>
                  </a:lnTo>
                  <a:lnTo>
                    <a:pt x="59518" y="215921"/>
                  </a:lnTo>
                  <a:lnTo>
                    <a:pt x="84111" y="178486"/>
                  </a:lnTo>
                  <a:lnTo>
                    <a:pt x="112312" y="143863"/>
                  </a:lnTo>
                  <a:lnTo>
                    <a:pt x="143857" y="112317"/>
                  </a:lnTo>
                  <a:lnTo>
                    <a:pt x="178480" y="84114"/>
                  </a:lnTo>
                  <a:lnTo>
                    <a:pt x="215914" y="59520"/>
                  </a:lnTo>
                  <a:lnTo>
                    <a:pt x="255893" y="38802"/>
                  </a:lnTo>
                  <a:lnTo>
                    <a:pt x="298152" y="22225"/>
                  </a:lnTo>
                  <a:lnTo>
                    <a:pt x="342425" y="10055"/>
                  </a:lnTo>
                  <a:lnTo>
                    <a:pt x="388446" y="2558"/>
                  </a:lnTo>
                  <a:lnTo>
                    <a:pt x="435949" y="0"/>
                  </a:lnTo>
                  <a:lnTo>
                    <a:pt x="3062043" y="0"/>
                  </a:lnTo>
                  <a:lnTo>
                    <a:pt x="3111235" y="2782"/>
                  </a:lnTo>
                  <a:lnTo>
                    <a:pt x="3159418" y="11013"/>
                  </a:lnTo>
                  <a:lnTo>
                    <a:pt x="3206168" y="24514"/>
                  </a:lnTo>
                  <a:lnTo>
                    <a:pt x="3251056" y="43109"/>
                  </a:lnTo>
                  <a:lnTo>
                    <a:pt x="3293657" y="66621"/>
                  </a:lnTo>
                  <a:lnTo>
                    <a:pt x="3333545" y="94873"/>
                  </a:lnTo>
                  <a:lnTo>
                    <a:pt x="3370293" y="127689"/>
                  </a:lnTo>
                  <a:lnTo>
                    <a:pt x="3403115" y="164440"/>
                  </a:lnTo>
                  <a:lnTo>
                    <a:pt x="3431371" y="204332"/>
                  </a:lnTo>
                  <a:lnTo>
                    <a:pt x="3454885" y="246937"/>
                  </a:lnTo>
                  <a:lnTo>
                    <a:pt x="3473480" y="291829"/>
                  </a:lnTo>
                  <a:lnTo>
                    <a:pt x="3486981" y="338581"/>
                  </a:lnTo>
                  <a:lnTo>
                    <a:pt x="3495210" y="386766"/>
                  </a:lnTo>
                  <a:lnTo>
                    <a:pt x="3497992" y="435959"/>
                  </a:lnTo>
                  <a:lnTo>
                    <a:pt x="3497992" y="2179745"/>
                  </a:lnTo>
                  <a:lnTo>
                    <a:pt x="3495434" y="2227248"/>
                  </a:lnTo>
                  <a:lnTo>
                    <a:pt x="3487938" y="2273268"/>
                  </a:lnTo>
                  <a:lnTo>
                    <a:pt x="3475768" y="2317541"/>
                  </a:lnTo>
                  <a:lnTo>
                    <a:pt x="3459192" y="2359800"/>
                  </a:lnTo>
                  <a:lnTo>
                    <a:pt x="3438474" y="2399780"/>
                  </a:lnTo>
                  <a:lnTo>
                    <a:pt x="3413881" y="2437214"/>
                  </a:lnTo>
                  <a:lnTo>
                    <a:pt x="3385680" y="2471836"/>
                  </a:lnTo>
                  <a:lnTo>
                    <a:pt x="3354134" y="2503381"/>
                  </a:lnTo>
                  <a:lnTo>
                    <a:pt x="3319512" y="2531583"/>
                  </a:lnTo>
                  <a:lnTo>
                    <a:pt x="3282078" y="2556176"/>
                  </a:lnTo>
                  <a:lnTo>
                    <a:pt x="3242099" y="2576893"/>
                  </a:lnTo>
                  <a:lnTo>
                    <a:pt x="3199839" y="2593470"/>
                  </a:lnTo>
                  <a:lnTo>
                    <a:pt x="3155567" y="2605639"/>
                  </a:lnTo>
                  <a:lnTo>
                    <a:pt x="3109546" y="2613136"/>
                  </a:lnTo>
                  <a:lnTo>
                    <a:pt x="3062043" y="2615694"/>
                  </a:lnTo>
                  <a:lnTo>
                    <a:pt x="435949" y="2615694"/>
                  </a:lnTo>
                  <a:lnTo>
                    <a:pt x="388446" y="2613136"/>
                  </a:lnTo>
                  <a:lnTo>
                    <a:pt x="342425" y="2605639"/>
                  </a:lnTo>
                  <a:lnTo>
                    <a:pt x="298152" y="2593470"/>
                  </a:lnTo>
                  <a:lnTo>
                    <a:pt x="255893" y="2576893"/>
                  </a:lnTo>
                  <a:lnTo>
                    <a:pt x="215914" y="2556176"/>
                  </a:lnTo>
                  <a:lnTo>
                    <a:pt x="178480" y="2531583"/>
                  </a:lnTo>
                  <a:lnTo>
                    <a:pt x="143857" y="2503381"/>
                  </a:lnTo>
                  <a:lnTo>
                    <a:pt x="112312" y="2471836"/>
                  </a:lnTo>
                  <a:lnTo>
                    <a:pt x="84111" y="2437214"/>
                  </a:lnTo>
                  <a:lnTo>
                    <a:pt x="59518" y="2399780"/>
                  </a:lnTo>
                  <a:lnTo>
                    <a:pt x="38800" y="2359800"/>
                  </a:lnTo>
                  <a:lnTo>
                    <a:pt x="22224" y="2317541"/>
                  </a:lnTo>
                  <a:lnTo>
                    <a:pt x="10054" y="2273268"/>
                  </a:lnTo>
                  <a:lnTo>
                    <a:pt x="2558" y="2227248"/>
                  </a:lnTo>
                  <a:lnTo>
                    <a:pt x="0" y="2179745"/>
                  </a:lnTo>
                  <a:lnTo>
                    <a:pt x="0" y="4359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473" y="773219"/>
            <a:ext cx="1299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185" dirty="0">
                <a:solidFill>
                  <a:srgbClr val="EB173F"/>
                </a:solidFill>
                <a:latin typeface="Arial"/>
                <a:cs typeface="Arial"/>
              </a:rPr>
              <a:t>Detalles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785">
              <a:lnSpc>
                <a:spcPct val="113999"/>
              </a:lnSpc>
              <a:spcBef>
                <a:spcPts val="100"/>
              </a:spcBef>
            </a:pPr>
            <a:r>
              <a:rPr spc="-185" dirty="0"/>
              <a:t>¿Por </a:t>
            </a:r>
            <a:r>
              <a:rPr spc="-140" dirty="0"/>
              <a:t>qué </a:t>
            </a:r>
            <a:r>
              <a:rPr spc="-85" dirty="0"/>
              <a:t>esta </a:t>
            </a:r>
            <a:r>
              <a:rPr spc="-125" dirty="0"/>
              <a:t>actividad?¿Sirve </a:t>
            </a:r>
            <a:r>
              <a:rPr spc="-95" dirty="0"/>
              <a:t>este  </a:t>
            </a:r>
            <a:r>
              <a:rPr spc="-125" dirty="0"/>
              <a:t>ejercicio de </a:t>
            </a:r>
            <a:r>
              <a:rPr spc="-85" dirty="0"/>
              <a:t>armar</a:t>
            </a:r>
            <a:r>
              <a:rPr spc="-80" dirty="0"/>
              <a:t> </a:t>
            </a:r>
            <a:r>
              <a:rPr spc="-140" dirty="0"/>
              <a:t>computadoras?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/>
          </a:p>
          <a:p>
            <a:pPr marL="12700" marR="5080">
              <a:lnSpc>
                <a:spcPct val="113300"/>
              </a:lnSpc>
            </a:pPr>
            <a:r>
              <a:rPr sz="1600" b="0" spc="-15" dirty="0">
                <a:latin typeface="Noto Sans"/>
                <a:cs typeface="Noto Sans"/>
              </a:rPr>
              <a:t>A la hora </a:t>
            </a:r>
            <a:r>
              <a:rPr sz="1600" b="0" spc="-10" dirty="0">
                <a:latin typeface="Noto Sans"/>
                <a:cs typeface="Noto Sans"/>
              </a:rPr>
              <a:t>de </a:t>
            </a:r>
            <a:r>
              <a:rPr sz="1600" b="0" spc="-15" dirty="0">
                <a:latin typeface="Noto Sans"/>
                <a:cs typeface="Noto Sans"/>
              </a:rPr>
              <a:t>trabajar </a:t>
            </a:r>
            <a:r>
              <a:rPr sz="1600" b="0" spc="-10" dirty="0">
                <a:latin typeface="Noto Sans"/>
                <a:cs typeface="Noto Sans"/>
              </a:rPr>
              <a:t>en </a:t>
            </a:r>
            <a:r>
              <a:rPr sz="1600" b="0" spc="-15" dirty="0">
                <a:latin typeface="Noto Sans"/>
                <a:cs typeface="Noto Sans"/>
              </a:rPr>
              <a:t>un ambiente  laboral, las </a:t>
            </a:r>
            <a:r>
              <a:rPr sz="1600" b="0" spc="-10" dirty="0">
                <a:latin typeface="Noto Sans"/>
                <a:cs typeface="Noto Sans"/>
              </a:rPr>
              <a:t>computadoras son </a:t>
            </a:r>
            <a:r>
              <a:rPr sz="1600" b="0" spc="-15" dirty="0">
                <a:latin typeface="Noto Sans"/>
                <a:cs typeface="Noto Sans"/>
              </a:rPr>
              <a:t>una  parte esencial </a:t>
            </a:r>
            <a:r>
              <a:rPr sz="1600" b="0" spc="-10" dirty="0">
                <a:latin typeface="Noto Sans"/>
                <a:cs typeface="Noto Sans"/>
              </a:rPr>
              <a:t>del </a:t>
            </a:r>
            <a:r>
              <a:rPr sz="1600" b="0" spc="-15" dirty="0">
                <a:latin typeface="Noto Sans"/>
                <a:cs typeface="Noto Sans"/>
              </a:rPr>
              <a:t>trabajo día </a:t>
            </a:r>
            <a:r>
              <a:rPr sz="1600" b="0" spc="-10" dirty="0">
                <a:latin typeface="Noto Sans"/>
                <a:cs typeface="Noto Sans"/>
              </a:rPr>
              <a:t>a </a:t>
            </a:r>
            <a:r>
              <a:rPr sz="1600" b="0" spc="-15" dirty="0">
                <a:latin typeface="Noto Sans"/>
                <a:cs typeface="Noto Sans"/>
              </a:rPr>
              <a:t>día,  </a:t>
            </a:r>
            <a:r>
              <a:rPr sz="1600" b="0" spc="-10" dirty="0">
                <a:latin typeface="Noto Sans"/>
                <a:cs typeface="Noto Sans"/>
              </a:rPr>
              <a:t>por lo cual </a:t>
            </a:r>
            <a:r>
              <a:rPr sz="1600" b="0" spc="-15" dirty="0">
                <a:latin typeface="Noto Sans"/>
                <a:cs typeface="Noto Sans"/>
              </a:rPr>
              <a:t>la habilidad </a:t>
            </a:r>
            <a:r>
              <a:rPr sz="1600" b="0" spc="-10" dirty="0">
                <a:latin typeface="Noto Sans"/>
                <a:cs typeface="Noto Sans"/>
              </a:rPr>
              <a:t>de </a:t>
            </a:r>
            <a:r>
              <a:rPr sz="1600" b="0" spc="-15" dirty="0">
                <a:latin typeface="Noto Sans"/>
                <a:cs typeface="Noto Sans"/>
              </a:rPr>
              <a:t>poder  armar una </a:t>
            </a:r>
            <a:r>
              <a:rPr sz="1600" b="0" spc="-10" dirty="0">
                <a:latin typeface="Noto Sans"/>
                <a:cs typeface="Noto Sans"/>
              </a:rPr>
              <a:t>a base de ciertas  </a:t>
            </a:r>
            <a:r>
              <a:rPr sz="1600" b="0" spc="-15" dirty="0">
                <a:latin typeface="Noto Sans"/>
                <a:cs typeface="Noto Sans"/>
              </a:rPr>
              <a:t>especiﬁcaciones </a:t>
            </a:r>
            <a:r>
              <a:rPr sz="1600" b="0" spc="-10" dirty="0">
                <a:latin typeface="Noto Sans"/>
                <a:cs typeface="Noto Sans"/>
              </a:rPr>
              <a:t>es </a:t>
            </a:r>
            <a:r>
              <a:rPr sz="1600" b="0" spc="-15" dirty="0">
                <a:latin typeface="Noto Sans"/>
                <a:cs typeface="Noto Sans"/>
              </a:rPr>
              <a:t>una habilidad  necesaria para </a:t>
            </a:r>
            <a:r>
              <a:rPr sz="1600" b="0" spc="-10" dirty="0">
                <a:latin typeface="Noto Sans"/>
                <a:cs typeface="Noto Sans"/>
              </a:rPr>
              <a:t>el </a:t>
            </a:r>
            <a:r>
              <a:rPr sz="1600" b="0" spc="-15" dirty="0">
                <a:latin typeface="Noto Sans"/>
                <a:cs typeface="Noto Sans"/>
              </a:rPr>
              <a:t>profesional </a:t>
            </a:r>
            <a:r>
              <a:rPr sz="1600" b="0" spc="-10" dirty="0">
                <a:latin typeface="Noto Sans"/>
                <a:cs typeface="Noto Sans"/>
              </a:rPr>
              <a:t>de</a:t>
            </a:r>
            <a:r>
              <a:rPr sz="1600" b="0" spc="35" dirty="0">
                <a:latin typeface="Noto Sans"/>
                <a:cs typeface="Noto Sans"/>
              </a:rPr>
              <a:t> </a:t>
            </a:r>
            <a:r>
              <a:rPr sz="1600" b="0" spc="-45" dirty="0">
                <a:latin typeface="Noto Sans"/>
                <a:cs typeface="Noto Sans"/>
              </a:rPr>
              <a:t>IT.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869" y="1759542"/>
            <a:ext cx="2879090" cy="2244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Recordemos 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que</a:t>
            </a:r>
            <a:r>
              <a:rPr sz="160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para</a:t>
            </a:r>
            <a:endParaRPr sz="1600">
              <a:latin typeface="Noto Sans"/>
              <a:cs typeface="Noto Sans"/>
            </a:endParaRPr>
          </a:p>
          <a:p>
            <a:pPr marL="12700" marR="5080">
              <a:lnSpc>
                <a:spcPct val="130000"/>
              </a:lnSpc>
            </a:pP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los </a:t>
            </a: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diferentes 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componentes  </a:t>
            </a: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existen 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ciertas características  como los </a:t>
            </a:r>
            <a:r>
              <a:rPr sz="1600" b="1" spc="-5" dirty="0">
                <a:solidFill>
                  <a:srgbClr val="FFFFFF"/>
                </a:solidFill>
                <a:latin typeface="Noto Sans"/>
                <a:cs typeface="Noto Sans"/>
              </a:rPr>
              <a:t>sockets, frecuencia  </a:t>
            </a:r>
            <a:r>
              <a:rPr sz="1600" b="1" dirty="0">
                <a:solidFill>
                  <a:srgbClr val="FFFFFF"/>
                </a:solidFill>
                <a:latin typeface="Noto Sans"/>
                <a:cs typeface="Noto Sans"/>
              </a:rPr>
              <a:t>y </a:t>
            </a:r>
            <a:r>
              <a:rPr sz="1600" b="1" spc="-10" dirty="0">
                <a:solidFill>
                  <a:srgbClr val="FFFFFF"/>
                </a:solidFill>
                <a:latin typeface="Noto Sans"/>
                <a:cs typeface="Noto Sans"/>
              </a:rPr>
              <a:t>conectores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, los cuales </a:t>
            </a:r>
            <a:r>
              <a:rPr sz="1600" spc="-20" dirty="0">
                <a:solidFill>
                  <a:srgbClr val="FFFFFF"/>
                </a:solidFill>
                <a:latin typeface="Noto Sans"/>
                <a:cs typeface="Noto Sans"/>
              </a:rPr>
              <a:t>hay  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que tener </a:t>
            </a:r>
            <a:r>
              <a:rPr sz="1600" b="1" spc="-5" dirty="0">
                <a:solidFill>
                  <a:srgbClr val="FFFFFF"/>
                </a:solidFill>
                <a:latin typeface="Noto Sans"/>
                <a:cs typeface="Noto Sans"/>
              </a:rPr>
              <a:t>en cuenta </a:t>
            </a: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para la  </a:t>
            </a:r>
            <a:r>
              <a:rPr sz="1600" spc="-10" dirty="0">
                <a:solidFill>
                  <a:srgbClr val="FFFFFF"/>
                </a:solidFill>
                <a:latin typeface="Noto Sans"/>
                <a:cs typeface="Noto Sans"/>
              </a:rPr>
              <a:t>compatibilidad.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56480"/>
          </a:xfrm>
          <a:custGeom>
            <a:avLst/>
            <a:gdLst/>
            <a:ahLst/>
            <a:cxnLst/>
            <a:rect l="l" t="t" r="r" b="b"/>
            <a:pathLst>
              <a:path w="9144000" h="4856480">
                <a:moveTo>
                  <a:pt x="0" y="4856090"/>
                </a:moveTo>
                <a:lnTo>
                  <a:pt x="9143981" y="4856090"/>
                </a:lnTo>
                <a:lnTo>
                  <a:pt x="9143981" y="0"/>
                </a:lnTo>
                <a:lnTo>
                  <a:pt x="0" y="0"/>
                </a:lnTo>
                <a:lnTo>
                  <a:pt x="0" y="4856090"/>
                </a:lnTo>
                <a:close/>
              </a:path>
            </a:pathLst>
          </a:custGeom>
          <a:solidFill>
            <a:srgbClr val="3338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56090"/>
            <a:ext cx="9144000" cy="287655"/>
            <a:chOff x="0" y="4856090"/>
            <a:chExt cx="9144000" cy="287655"/>
          </a:xfrm>
        </p:grpSpPr>
        <p:sp>
          <p:nvSpPr>
            <p:cNvPr id="4" name="object 4"/>
            <p:cNvSpPr/>
            <p:nvPr/>
          </p:nvSpPr>
          <p:spPr>
            <a:xfrm>
              <a:off x="0" y="4856090"/>
              <a:ext cx="9144000" cy="287655"/>
            </a:xfrm>
            <a:custGeom>
              <a:avLst/>
              <a:gdLst/>
              <a:ahLst/>
              <a:cxnLst/>
              <a:rect l="l" t="t" r="r" b="b"/>
              <a:pathLst>
                <a:path w="9144000" h="287654">
                  <a:moveTo>
                    <a:pt x="0" y="0"/>
                  </a:moveTo>
                  <a:lnTo>
                    <a:pt x="9143981" y="0"/>
                  </a:lnTo>
                  <a:lnTo>
                    <a:pt x="9143981" y="287399"/>
                  </a:lnTo>
                  <a:lnTo>
                    <a:pt x="0" y="287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1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4208" y="4931039"/>
              <a:ext cx="764548" cy="182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2763" y="2102814"/>
            <a:ext cx="3195955" cy="10941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620"/>
              </a:spcBef>
            </a:pPr>
            <a:r>
              <a:rPr sz="3700" b="1" spc="-305" dirty="0">
                <a:solidFill>
                  <a:srgbClr val="FFFFFF"/>
                </a:solidFill>
                <a:latin typeface="Arial"/>
                <a:cs typeface="Arial"/>
              </a:rPr>
              <a:t>Especificaciones  </a:t>
            </a:r>
            <a:r>
              <a:rPr sz="3700" b="1" spc="-27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7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b="1" spc="-310" dirty="0">
                <a:solidFill>
                  <a:srgbClr val="FFFFFF"/>
                </a:solidFill>
                <a:latin typeface="Arial"/>
                <a:cs typeface="Arial"/>
              </a:rPr>
              <a:t>equipos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3418" y="2158348"/>
            <a:ext cx="4133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3680" y="2136358"/>
            <a:ext cx="28575" cy="1096010"/>
            <a:chOff x="3433680" y="2136358"/>
            <a:chExt cx="28575" cy="1096010"/>
          </a:xfrm>
        </p:grpSpPr>
        <p:sp>
          <p:nvSpPr>
            <p:cNvPr id="9" name="object 9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18599" y="1086297"/>
                  </a:moveTo>
                  <a:lnTo>
                    <a:pt x="0" y="1086297"/>
                  </a:lnTo>
                  <a:lnTo>
                    <a:pt x="0" y="0"/>
                  </a:lnTo>
                  <a:lnTo>
                    <a:pt x="18599" y="0"/>
                  </a:lnTo>
                  <a:lnTo>
                    <a:pt x="18599" y="10862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8443" y="2141120"/>
              <a:ext cx="19050" cy="1086485"/>
            </a:xfrm>
            <a:custGeom>
              <a:avLst/>
              <a:gdLst/>
              <a:ahLst/>
              <a:cxnLst/>
              <a:rect l="l" t="t" r="r" b="b"/>
              <a:pathLst>
                <a:path w="19050" h="1086485">
                  <a:moveTo>
                    <a:pt x="0" y="0"/>
                  </a:moveTo>
                  <a:lnTo>
                    <a:pt x="18599" y="0"/>
                  </a:lnTo>
                  <a:lnTo>
                    <a:pt x="18599" y="1086297"/>
                  </a:lnTo>
                  <a:lnTo>
                    <a:pt x="0" y="108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73" y="759595"/>
            <a:ext cx="1704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305" dirty="0">
                <a:solidFill>
                  <a:srgbClr val="EB173F"/>
                </a:solidFill>
                <a:latin typeface="Arial"/>
                <a:cs typeface="Arial"/>
              </a:rPr>
              <a:t>Gama</a:t>
            </a:r>
            <a:r>
              <a:rPr sz="3000" u="none" spc="-245" dirty="0">
                <a:solidFill>
                  <a:srgbClr val="EB173F"/>
                </a:solidFill>
                <a:latin typeface="Arial"/>
                <a:cs typeface="Arial"/>
              </a:rPr>
              <a:t> </a:t>
            </a:r>
            <a:r>
              <a:rPr sz="3000" u="none" spc="-145" dirty="0">
                <a:solidFill>
                  <a:srgbClr val="EB173F"/>
                </a:solidFill>
                <a:latin typeface="Arial"/>
                <a:cs typeface="Arial"/>
              </a:rPr>
              <a:t>baja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848" y="1474937"/>
            <a:ext cx="3460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Los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equipos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considerados de </a:t>
            </a:r>
            <a:r>
              <a:rPr sz="1600" spc="-45" dirty="0">
                <a:solidFill>
                  <a:srgbClr val="424242"/>
                </a:solidFill>
                <a:latin typeface="Noto Sans"/>
                <a:cs typeface="Noto Sans"/>
              </a:rPr>
              <a:t>gama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baja </a:t>
            </a:r>
            <a:r>
              <a:rPr sz="1600" spc="-25" dirty="0">
                <a:solidFill>
                  <a:srgbClr val="424242"/>
                </a:solidFill>
                <a:latin typeface="Noto Sans"/>
                <a:cs typeface="Noto Sans"/>
              </a:rPr>
              <a:t>generalmente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son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utilizados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por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personas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necesitan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pocos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requisitos. Podríamos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poner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el  ejemplo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una persona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que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trabaje 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en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una oﬁcina </a:t>
            </a:r>
            <a:r>
              <a:rPr sz="1600" spc="-5" dirty="0">
                <a:solidFill>
                  <a:srgbClr val="424242"/>
                </a:solidFill>
                <a:latin typeface="Noto Sans"/>
                <a:cs typeface="Noto Sans"/>
              </a:rPr>
              <a:t>con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planillas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de 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oﬁmática (Excel, Word, etc.)  </a:t>
            </a:r>
            <a:r>
              <a:rPr sz="1600" spc="-25" dirty="0">
                <a:solidFill>
                  <a:srgbClr val="424242"/>
                </a:solidFill>
                <a:latin typeface="Noto Sans"/>
                <a:cs typeface="Noto Sans"/>
              </a:rPr>
              <a:t>generalmente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no </a:t>
            </a:r>
            <a:r>
              <a:rPr sz="1600" spc="-15" dirty="0">
                <a:solidFill>
                  <a:srgbClr val="424242"/>
                </a:solidFill>
                <a:latin typeface="Noto Sans"/>
                <a:cs typeface="Noto Sans"/>
              </a:rPr>
              <a:t>necesitan</a:t>
            </a:r>
            <a:r>
              <a:rPr sz="1600" spc="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Noto Sans"/>
                <a:cs typeface="Noto Sans"/>
              </a:rPr>
              <a:t>GPU.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541" y="1249947"/>
            <a:ext cx="4699815" cy="264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10" dirty="0"/>
              <a:t>Armado de</a:t>
            </a:r>
            <a:r>
              <a:rPr spc="-55" dirty="0"/>
              <a:t> </a:t>
            </a:r>
            <a:r>
              <a:rPr spc="-5" dirty="0"/>
              <a:t>computadoras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791</Words>
  <Application>Microsoft Office PowerPoint</Application>
  <PresentationFormat>Presentación en pantalla (16:9)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</vt:lpstr>
      <vt:lpstr>Times New Roman</vt:lpstr>
      <vt:lpstr>Office Theme</vt:lpstr>
      <vt:lpstr>Armado de  computadoras</vt:lpstr>
      <vt:lpstr>1. Consigna</vt:lpstr>
      <vt:lpstr>1</vt:lpstr>
      <vt:lpstr>Consigna</vt:lpstr>
      <vt:lpstr>2</vt:lpstr>
      <vt:lpstr>Detalles de armado</vt:lpstr>
      <vt:lpstr>Detalles</vt:lpstr>
      <vt:lpstr>Presentación de PowerPoint</vt:lpstr>
      <vt:lpstr>Gama baja</vt:lpstr>
      <vt:lpstr>Gama baja - Intel</vt:lpstr>
      <vt:lpstr>Gama baja - AMD</vt:lpstr>
      <vt:lpstr>Gama baja</vt:lpstr>
      <vt:lpstr>Gama media</vt:lpstr>
      <vt:lpstr>Gama media - Intel</vt:lpstr>
      <vt:lpstr>Gama media - AMD</vt:lpstr>
      <vt:lpstr>Gama media</vt:lpstr>
      <vt:lpstr>Gama alta</vt:lpstr>
      <vt:lpstr>Gama alta - Intel</vt:lpstr>
      <vt:lpstr>Gama alta - AMD</vt:lpstr>
      <vt:lpstr>Gama alta</vt:lpstr>
      <vt:lpstr>4</vt:lpstr>
      <vt:lpstr>Entrega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armado de computadoras</dc:title>
  <cp:lastModifiedBy>usuario</cp:lastModifiedBy>
  <cp:revision>2</cp:revision>
  <dcterms:created xsi:type="dcterms:W3CDTF">2021-11-10T23:20:53Z</dcterms:created>
  <dcterms:modified xsi:type="dcterms:W3CDTF">2021-11-12T22:13:00Z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2021-11-10T00:00:00Z</vt:filetime>
  </property>
</Properties>
</file>